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92" r:id="rId3"/>
    <p:sldId id="293" r:id="rId4"/>
    <p:sldId id="325" r:id="rId5"/>
    <p:sldId id="296" r:id="rId6"/>
    <p:sldId id="295" r:id="rId7"/>
    <p:sldId id="321" r:id="rId8"/>
    <p:sldId id="297" r:id="rId9"/>
    <p:sldId id="299" r:id="rId10"/>
    <p:sldId id="300" r:id="rId11"/>
    <p:sldId id="334" r:id="rId12"/>
    <p:sldId id="339" r:id="rId13"/>
    <p:sldId id="317" r:id="rId14"/>
    <p:sldId id="301" r:id="rId15"/>
    <p:sldId id="282" r:id="rId16"/>
    <p:sldId id="336" r:id="rId17"/>
    <p:sldId id="324" r:id="rId18"/>
    <p:sldId id="302" r:id="rId19"/>
    <p:sldId id="337" r:id="rId20"/>
    <p:sldId id="304" r:id="rId21"/>
    <p:sldId id="303" r:id="rId22"/>
    <p:sldId id="320" r:id="rId23"/>
    <p:sldId id="327" r:id="rId24"/>
    <p:sldId id="319" r:id="rId25"/>
    <p:sldId id="309" r:id="rId26"/>
    <p:sldId id="310" r:id="rId27"/>
    <p:sldId id="311" r:id="rId28"/>
    <p:sldId id="330" r:id="rId29"/>
    <p:sldId id="331" r:id="rId30"/>
    <p:sldId id="335" r:id="rId31"/>
    <p:sldId id="329" r:id="rId32"/>
    <p:sldId id="338" r:id="rId33"/>
    <p:sldId id="332" r:id="rId34"/>
    <p:sldId id="312" r:id="rId35"/>
    <p:sldId id="313" r:id="rId36"/>
    <p:sldId id="315" r:id="rId37"/>
    <p:sldId id="340" r:id="rId38"/>
    <p:sldId id="343" r:id="rId39"/>
    <p:sldId id="341" r:id="rId40"/>
    <p:sldId id="344" r:id="rId41"/>
    <p:sldId id="342" r:id="rId42"/>
    <p:sldId id="326" r:id="rId43"/>
    <p:sldId id="281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3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F00"/>
    <a:srgbClr val="485974"/>
    <a:srgbClr val="DAD9D8"/>
    <a:srgbClr val="FFFFFF"/>
    <a:srgbClr val="FCF8EE"/>
    <a:srgbClr val="FBF5E5"/>
    <a:srgbClr val="FCF7EA"/>
    <a:srgbClr val="FBF3E0"/>
    <a:srgbClr val="DC460A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E3DFA-9ED8-4B5B-A059-ED5184453CC6}" v="32" dt="2021-09-22T13:09:32.44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46069" autoAdjust="0"/>
  </p:normalViewPr>
  <p:slideViewPr>
    <p:cSldViewPr>
      <p:cViewPr varScale="1">
        <p:scale>
          <a:sx n="36" d="100"/>
          <a:sy n="36" d="100"/>
        </p:scale>
        <p:origin x="2434" y="29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u-HU"/>
              <a:t>2025. 09. 01.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u-HU"/>
              <a:t>2025. 09. 01.</a:t>
            </a:fld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Mintaszöveg szerkesztése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dstore/document/12490/nyelvtudas_nyilatkozat_sablon_classic.doc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osztondijak-penzugye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media/c1/9d/a8103fedb8c55a7f42355cd4897120b835bc16b1114868a96e5af34e3a67/green%20b%C3%BCntet%C5%91jogi%20nyilatkozat%20(1).doc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app.eu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Üdvözlök</a:t>
            </a:r>
            <a:r>
              <a:rPr lang="hu-HU" dirty="0"/>
              <a:t> sok szeretettel mindenkit! </a:t>
            </a:r>
          </a:p>
          <a:p>
            <a:endParaRPr lang="hu-HU" dirty="0"/>
          </a:p>
          <a:p>
            <a:r>
              <a:rPr lang="hu-HU" dirty="0"/>
              <a:t>Én Feltóti Gábor vagyok az ELTE Erasmus+ Nemzetközi Programok Osztályán vagyok nemzetközi koordinátor, én fogom ma megtartani az Erasmus+ pótpályázati tudnivalókkal kapcsolatos tájékoztatót. Itt van még közöttünk az EHÖK Külügyi alelnöke, Boros Réka Judit, aki a tájékoztató végén mesél az EHÖK munkásságáról, hogyan tudnak segíteni, EHÖK Erasmus+ Start kiegészítő támogatásról.</a:t>
            </a:r>
          </a:p>
          <a:p>
            <a:endParaRPr lang="hu-HU" dirty="0"/>
          </a:p>
          <a:p>
            <a:r>
              <a:rPr lang="hu-HU" dirty="0"/>
              <a:t>Minden, amit mondok, az fent van a honlapon részletesebben, előadásról felvétel készül, amely a honlapon megtekinthető, tehát nem érdemes jegyzetelni. Ennek a tájékoztatónak a fő funkciója a folyamat átlátása, az ok-okozati viszonyok megértése, kicsit jobban elmagyarázva, illetve nyilván személyre vonatkozó kérdéseket is feltehettek az előadás végén.</a:t>
            </a:r>
          </a:p>
          <a:p>
            <a:endParaRPr lang="hu-HU" dirty="0"/>
          </a:p>
          <a:p>
            <a:r>
              <a:rPr lang="hu-HU" dirty="0"/>
              <a:t>Kérés: némítsátok le magatokat, végén kérdések, írjátok le magatoknak.</a:t>
            </a:r>
          </a:p>
          <a:p>
            <a:endParaRPr lang="hu-HU" dirty="0"/>
          </a:p>
          <a:p>
            <a:r>
              <a:rPr lang="hu-HU" dirty="0"/>
              <a:t>Miért hívjuk pótpályázatnak? Évente két alkalommal lehetséges Erasmus tanulmányi mobilitási pályázatot leadni: februárban és szeptemberben. Februárban az ELTE összes partnerintézményébe van lehetőség a jelentkezésre, szeptemberben pedig a főpályázatról megmaradt helyeket lehet megpályázni. Szakmai gyakorlatokra pedig folyamatos a pályázás, de erről majd később még szót ejtünk.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39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Lesz minden hallgatónak egy 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workflow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-ja,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ebben lesz minden (pályázás, </a:t>
            </a:r>
            <a:r>
              <a:rPr lang="hu-HU" sz="1200" b="0" kern="1200" baseline="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doksik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, kommunikáció, esélyegyenlőségi stb.)</a:t>
            </a: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Fent van az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útmutató a bejelentkező honlapon</a:t>
            </a: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Amíg valaki nem biztos a jelentkezésében, addig érdemes nézni az IIA listát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Fontos a 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Neptunt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frissíteni, ebből húzza be az adatokat a Mobility-Online, (valamit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csak Quaestura-</a:t>
            </a:r>
            <a:r>
              <a:rPr lang="hu-HU" sz="1200" b="0" kern="1200" baseline="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ban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lehet, de a legtöbb dolog változtatható), </a:t>
            </a:r>
            <a:r>
              <a:rPr lang="hu-HU" sz="1200" b="0" kern="1200" baseline="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Neptun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: hiteles adatbázis (ezért nem kell aláírni)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baseline="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Egyszerű űrlap, az útmutató nagyon szájbarágós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baseline="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Ha félbehagyja – újra kell kezdeni, végén fontos, hogy </a:t>
            </a:r>
            <a:r>
              <a:rPr lang="hu-HU" sz="1200" b="0" kern="1200" baseline="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comfirm-áljunk</a:t>
            </a:r>
            <a:r>
              <a:rPr lang="hu-HU" sz="1200" b="0" kern="1200" baseline="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minden lépést</a:t>
            </a: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Osztatlan tanár hallgatók számára: 1.,2.,3. éves hallgatók BA-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snak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jelöljék magukat a felületen, 4.,5. éves hallgatók pedig MA-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snak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, ez alapján nézzék a partnerlistán az oszlopokat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Adott partner milyen képzési szinten érhető el - ez alapján válasszanak partnert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Kezdjék el időben a jelentkezést, mert a rendszer lezár pontosan szeptember 22. 23:59-kor!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63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Részképzéseseknek szól a határidő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határidőig nem véglegesített pályázatok elutasításra kerülnek, ezért kérjük, NE hagyja a pályázást az utolsó pillanatra! Amennyiben a pályázatot technikai hiba miatt nem tudta határidőre véglegesíteni és ezt képernyőfotóval hitelt érdemlően alá tudja támasztani, a problémát legkésőbb a pályázati határidőt követő nap végéig kell jeleznie a kari koordinátorának. Minden eset kivizsgálásra kerül, figyelembe véve a felületen végzett pontos tevékenységre vonatkozó rendszernaplót. Amennyiben a kivizsgálás során bebizonyosodik, hogy nem hallgatói mulasztás történt, lehetőséget adunk a pályázat utólagos véglegesítésére. segítünk</a:t>
            </a:r>
            <a:endParaRPr lang="hu-HU" sz="12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98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Kari specifikumok!*:</a:t>
            </a:r>
            <a:br>
              <a:rPr lang="hu-HU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hu-HU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Motivációs levél és tanulmányi terv*: 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A motivációs levélben az ösztöndíjra való jelentkezés általános motivációt kell ismertetni, a tanulmányi tervben pedig azt, hogy milyen tárgyakat tervez felvenni a hallgató a fogadóintézményben, azok hogyan illeszkednek az itthoni tanulmányaiba és várhatóan mely itthoni tárgyakat tudja kinti tárggyal elfogadtatni a kurzusleírások összehasonlítása alapján. </a:t>
            </a:r>
          </a:p>
          <a:p>
            <a:pPr>
              <a:defRPr/>
            </a:pPr>
            <a:endParaRPr lang="hu-HU" sz="1200" b="1" dirty="0">
              <a:solidFill>
                <a:srgbClr val="55444F"/>
              </a:solidFill>
            </a:endParaRPr>
          </a:p>
          <a:p>
            <a:pPr>
              <a:defRPr/>
            </a:pPr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Nyilatkozat szükséges nyelvi igazolás megszerzéséről</a:t>
            </a:r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– büntetőjogi nyilatkozat</a:t>
            </a:r>
            <a:endParaRPr lang="hu-HU" sz="1200" b="1" dirty="0">
              <a:solidFill>
                <a:srgbClr val="55444F"/>
              </a:solidFill>
            </a:endParaRPr>
          </a:p>
          <a:p>
            <a:pPr>
              <a:defRPr/>
            </a:pPr>
            <a:endParaRPr lang="hu-HU" sz="1200" b="1" dirty="0">
              <a:solidFill>
                <a:srgbClr val="55444F"/>
              </a:solidFill>
            </a:endParaRPr>
          </a:p>
          <a:p>
            <a:pPr>
              <a:defRPr/>
            </a:pPr>
            <a:r>
              <a:rPr lang="hu-HU" sz="1200" b="1" dirty="0">
                <a:solidFill>
                  <a:srgbClr val="55444F"/>
                </a:solidFill>
              </a:rPr>
              <a:t>Hozzájárulás adattovábbításhoz ún. harmadik országba történő adattovábbítás esetén*: </a:t>
            </a:r>
            <a:r>
              <a:rPr lang="hu-HU" sz="1200" b="0" dirty="0">
                <a:solidFill>
                  <a:srgbClr val="55444F"/>
                </a:solidFill>
              </a:rPr>
              <a:t>Az Európai Uniós adatvédelmi jogszabályok alapján annak, aki az Európai Unió tagországain kívül ún. harmadik országba utazik, egy külön hozzájárulási nyomtatványt kell kitölteni és a pályázathoz csatolni. A nyomtatvány megtalálható a központi Erasmus pályázati felhívásban: www.elte.hu/erasmus/palyazat </a:t>
            </a:r>
          </a:p>
          <a:p>
            <a:pPr>
              <a:defRPr/>
            </a:pPr>
            <a:endParaRPr lang="hu-HU" sz="1200" b="0" dirty="0">
              <a:solidFill>
                <a:srgbClr val="55444F"/>
              </a:solidFill>
            </a:endParaRPr>
          </a:p>
          <a:p>
            <a:pPr>
              <a:defRPr/>
            </a:pPr>
            <a:r>
              <a:rPr lang="hu-HU" sz="1200" b="1" dirty="0">
                <a:solidFill>
                  <a:srgbClr val="55444F"/>
                </a:solidFill>
              </a:rPr>
              <a:t>Esélyegyenlőségi kiegészítő támogatás megpályázása:</a:t>
            </a:r>
            <a:r>
              <a:rPr lang="hu-HU" sz="1200" b="0" dirty="0">
                <a:solidFill>
                  <a:srgbClr val="55444F"/>
                </a:solidFill>
              </a:rPr>
              <a:t> Szakmai gyakorlat esetén pályázat leadásával egyidejűleg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59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Beszéljünk egy kicsit a pénzügyekről.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76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>
                <a:solidFill>
                  <a:srgbClr val="5B2645"/>
                </a:solidFill>
              </a:rPr>
              <a:t>A havi támogatások tekinthetők itt meg. Az országok megélhetési költségei alapján két csoport van. Az első csoport 600 euró a tanulmányokra és 750 euró a szakmai gyakorlatokra, a második csoport 540 a tanulmányokra, 690 a szakmai gyakorlatokra.</a:t>
            </a:r>
            <a:endParaRPr lang="hu-HU" b="1" dirty="0">
              <a:solidFill>
                <a:srgbClr val="5B2645"/>
              </a:solidFill>
            </a:endParaRPr>
          </a:p>
          <a:p>
            <a:endParaRPr lang="hu-HU" b="1" dirty="0">
              <a:solidFill>
                <a:srgbClr val="5B2645"/>
              </a:solidFill>
            </a:endParaRPr>
          </a:p>
          <a:p>
            <a:r>
              <a:rPr lang="hu-HU" b="1" dirty="0">
                <a:solidFill>
                  <a:srgbClr val="5B2645"/>
                </a:solidFill>
              </a:rPr>
              <a:t>Utalás ütemezése*: </a:t>
            </a:r>
            <a:r>
              <a:rPr lang="hu-HU" b="0" dirty="0">
                <a:solidFill>
                  <a:srgbClr val="5B2645"/>
                </a:solidFill>
              </a:rPr>
              <a:t>A</a:t>
            </a:r>
            <a:r>
              <a:rPr lang="hu-HU" b="0" baseline="0" dirty="0">
                <a:solidFill>
                  <a:srgbClr val="5B2645"/>
                </a:solidFill>
              </a:rPr>
              <a:t> teljes mobilitási időszakra járó ösztöndíj 90%-a </a:t>
            </a:r>
            <a:r>
              <a:rPr lang="hu-HU" b="0" baseline="0" dirty="0" err="1">
                <a:solidFill>
                  <a:srgbClr val="5B2645"/>
                </a:solidFill>
              </a:rPr>
              <a:t>a</a:t>
            </a:r>
            <a:r>
              <a:rPr lang="hu-HU" b="0" baseline="0" dirty="0">
                <a:solidFill>
                  <a:srgbClr val="5B2645"/>
                </a:solidFill>
              </a:rPr>
              <a:t> kiutazás előtt </a:t>
            </a:r>
            <a:r>
              <a:rPr lang="hu-HU" dirty="0">
                <a:solidFill>
                  <a:srgbClr val="5B2645"/>
                </a:solidFill>
              </a:rPr>
              <a:t>kiutalásra</a:t>
            </a:r>
            <a:r>
              <a:rPr lang="hu-HU" b="0" baseline="0" dirty="0">
                <a:solidFill>
                  <a:srgbClr val="5B2645"/>
                </a:solidFill>
              </a:rPr>
              <a:t> kerül. A fennmaradó 10% hazautazást követően, hiánytalan záródokumentáció esetén kerül kiutalásra.</a:t>
            </a:r>
            <a:r>
              <a:rPr lang="hu-HU" b="1" baseline="0" dirty="0">
                <a:solidFill>
                  <a:srgbClr val="5B2645"/>
                </a:solidFill>
              </a:rPr>
              <a:t> </a:t>
            </a:r>
            <a:r>
              <a:rPr lang="hu-HU" dirty="0">
                <a:solidFill>
                  <a:srgbClr val="5B2645"/>
                </a:solidFill>
              </a:rPr>
              <a:t>Példa: Dániába</a:t>
            </a:r>
            <a:r>
              <a:rPr lang="hu-HU" baseline="0" dirty="0">
                <a:solidFill>
                  <a:srgbClr val="5B2645"/>
                </a:solidFill>
              </a:rPr>
              <a:t> utazik a hallgató </a:t>
            </a:r>
            <a:r>
              <a:rPr lang="hu-HU" dirty="0">
                <a:solidFill>
                  <a:srgbClr val="5B2645"/>
                </a:solidFill>
              </a:rPr>
              <a:t>5 hónapra részképzésre &gt;a kiutazási dokumentumok leadása utáni kapott ösztöndíj összege: 5x600x0,9=2.700 euró, a záródokumentumok leadása után kapott maradék ösztöndíj összege: 5x600x0,1=300 euró.</a:t>
            </a:r>
          </a:p>
          <a:p>
            <a:r>
              <a:rPr lang="hu-HU" b="1" dirty="0">
                <a:solidFill>
                  <a:srgbClr val="5B2645"/>
                </a:solidFill>
              </a:rPr>
              <a:t>az ösztöndíj nem feltétlenül fedez minden költséget*: </a:t>
            </a:r>
            <a:r>
              <a:rPr lang="hu-HU" b="0" dirty="0">
                <a:solidFill>
                  <a:srgbClr val="5B2645"/>
                </a:solidFill>
              </a:rPr>
              <a:t>Érdemes előre tervezni, diákmunkát</a:t>
            </a:r>
            <a:r>
              <a:rPr lang="hu-HU" b="0" baseline="0" dirty="0">
                <a:solidFill>
                  <a:srgbClr val="5B2645"/>
                </a:solidFill>
              </a:rPr>
              <a:t> vállalni, kiegészítő támogatásokra jelentkezni (erről </a:t>
            </a:r>
            <a:r>
              <a:rPr lang="hu-HU" b="0" baseline="0" dirty="0" err="1">
                <a:solidFill>
                  <a:srgbClr val="5B2645"/>
                </a:solidFill>
              </a:rPr>
              <a:t>kövi</a:t>
            </a:r>
            <a:r>
              <a:rPr lang="hu-HU" b="0" baseline="0" dirty="0">
                <a:solidFill>
                  <a:srgbClr val="5B2645"/>
                </a:solidFill>
              </a:rPr>
              <a:t> dia) stb</a:t>
            </a:r>
            <a:r>
              <a:rPr lang="hu-HU" b="0" dirty="0">
                <a:solidFill>
                  <a:srgbClr val="5B2645"/>
                </a:solidFill>
              </a:rPr>
              <a:t>. A kiutazás alatti</a:t>
            </a:r>
            <a:r>
              <a:rPr lang="hu-HU" b="0" baseline="0" dirty="0">
                <a:solidFill>
                  <a:srgbClr val="5B2645"/>
                </a:solidFill>
              </a:rPr>
              <a:t> időszak alatt esedékes szociális és tanulmányi ösztöndíjak kiutalásra kerülnek. Jó hír ezen felül, hogy szakmai gyakorlat esetén lehetőség van juttatások elfogadására (bér, lakhatási támogatás, étkezési támogatás stb.) </a:t>
            </a:r>
          </a:p>
          <a:p>
            <a:endParaRPr lang="hu-HU" b="0" baseline="0" dirty="0">
              <a:solidFill>
                <a:srgbClr val="5B264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Mivel a támogatás euróban érkezik, fontos, hogy rendelkezzünk vagy nyissunk EURO alapú bankszámlát. </a:t>
            </a:r>
            <a:r>
              <a:rPr lang="hu-HU" sz="1200" b="0" dirty="0">
                <a:solidFill>
                  <a:srgbClr val="5B2645"/>
                </a:solidFill>
              </a:rPr>
              <a:t>Az</a:t>
            </a:r>
            <a:r>
              <a:rPr lang="hu-HU" dirty="0">
                <a:solidFill>
                  <a:srgbClr val="5B2645"/>
                </a:solidFill>
              </a:rPr>
              <a:t> esetleges</a:t>
            </a:r>
            <a:r>
              <a:rPr lang="hu-HU" sz="1200" b="0" dirty="0">
                <a:solidFill>
                  <a:srgbClr val="5B2645"/>
                </a:solidFill>
              </a:rPr>
              <a:t> ösztöndíj-visszafizetés minden</a:t>
            </a:r>
            <a:r>
              <a:rPr lang="hu-HU" sz="1200" b="0" baseline="0" dirty="0">
                <a:solidFill>
                  <a:srgbClr val="5B2645"/>
                </a:solidFill>
              </a:rPr>
              <a:t> esetben euróban történik. Az felmerülő banki költségek és árfolyamveszteségből fakadó többletköltségek minden esetben az utalást indító félt terhelik, ezeket az Egyetem nem tudja átvállalni!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2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Beszéljünk kicsit arról, még milyen egyéb támogatásokban részesülhet a hallgató a mobilitása során. Fontos, hogy ezekre a támogatásokra külön, a mobilitási</a:t>
            </a:r>
            <a:r>
              <a:rPr lang="hu-HU" baseline="0" dirty="0"/>
              <a:t> </a:t>
            </a:r>
            <a:r>
              <a:rPr lang="hu-HU" dirty="0"/>
              <a:t>pályázaton kívül pályázik a hallgató.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87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1" i="1" u="sng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2025/2026-os tanévre vonatkozó</a:t>
            </a:r>
            <a:r>
              <a:rPr lang="hu-HU" sz="1200" b="1" i="1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pályázati felhívás 2025. október 14-től lesz elérhető. A pályázati feltételek és elérhető ösztöndíjösszegek változatlanok lesznek, azokról előzetesen az alábbiakban tud tájékozódni.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i="1" u="none" strike="noStrike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5B2645"/>
                </a:solidFill>
              </a:rPr>
              <a:t>Erasmus+ esélyegyenlőségi támogatás*: 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2025/26-os tanév tavaszi félévére vonatkozó pályázati felhívás kiírása várhatóan: 2025. október 14.</a:t>
            </a:r>
            <a:r>
              <a:rPr lang="hu-HU" b="1" baseline="0" dirty="0">
                <a:solidFill>
                  <a:srgbClr val="5B2645"/>
                </a:solidFill>
              </a:rPr>
              <a:t> </a:t>
            </a:r>
            <a:r>
              <a:rPr lang="hu-HU" b="0" baseline="0" dirty="0">
                <a:solidFill>
                  <a:srgbClr val="5B2645"/>
                </a:solidFill>
              </a:rPr>
              <a:t>A jogosultsági körre és a pályázat feltételeire vonatkozó információk az előbb említett honlapon a ”</a:t>
            </a:r>
            <a:r>
              <a:rPr lang="pt-BR" b="0" baseline="0" dirty="0">
                <a:solidFill>
                  <a:srgbClr val="5B2645"/>
                </a:solidFill>
              </a:rPr>
              <a:t>KIEGÉSZÍTŐ TÁMOGATÁSOK A 202</a:t>
            </a:r>
            <a:r>
              <a:rPr lang="hu-HU" b="0" baseline="0" dirty="0">
                <a:solidFill>
                  <a:srgbClr val="5B2645"/>
                </a:solidFill>
              </a:rPr>
              <a:t>5</a:t>
            </a:r>
            <a:r>
              <a:rPr lang="pt-BR" b="0" baseline="0" dirty="0">
                <a:solidFill>
                  <a:srgbClr val="5B2645"/>
                </a:solidFill>
              </a:rPr>
              <a:t>/2</a:t>
            </a:r>
            <a:r>
              <a:rPr lang="hu-HU" b="0" baseline="0" dirty="0">
                <a:solidFill>
                  <a:srgbClr val="5B2645"/>
                </a:solidFill>
              </a:rPr>
              <a:t>6</a:t>
            </a:r>
            <a:r>
              <a:rPr lang="pt-BR" b="0" baseline="0" dirty="0">
                <a:solidFill>
                  <a:srgbClr val="5B2645"/>
                </a:solidFill>
              </a:rPr>
              <a:t>-</a:t>
            </a:r>
            <a:r>
              <a:rPr lang="hu-HU" b="0" baseline="0" dirty="0">
                <a:solidFill>
                  <a:srgbClr val="5B2645"/>
                </a:solidFill>
              </a:rPr>
              <a:t>O</a:t>
            </a:r>
            <a:r>
              <a:rPr lang="pt-BR" b="0" baseline="0" dirty="0">
                <a:solidFill>
                  <a:srgbClr val="5B2645"/>
                </a:solidFill>
              </a:rPr>
              <a:t>S TANÉVRE</a:t>
            </a:r>
            <a:r>
              <a:rPr lang="hu-HU" b="0" baseline="0" dirty="0">
                <a:solidFill>
                  <a:srgbClr val="5B2645"/>
                </a:solidFill>
              </a:rPr>
              <a:t>” legördülő menüben megtalálhatóak. A pályázat benyújtásának határideje </a:t>
            </a:r>
            <a:r>
              <a:rPr lang="hu-HU" b="0" baseline="0" dirty="0" err="1">
                <a:solidFill>
                  <a:srgbClr val="5B2645"/>
                </a:solidFill>
              </a:rPr>
              <a:t>kb</a:t>
            </a:r>
            <a:r>
              <a:rPr lang="hu-HU" b="0" baseline="0" dirty="0">
                <a:solidFill>
                  <a:srgbClr val="5B2645"/>
                </a:solidFill>
              </a:rPr>
              <a:t> november eleje. </a:t>
            </a:r>
            <a:r>
              <a:rPr lang="hu-HU" b="0" dirty="0">
                <a:solidFill>
                  <a:srgbClr val="5B2645"/>
                </a:solidFill>
              </a:rPr>
              <a:t>Az arra jogosultak a hosszú távú mobilitás típusától függetlenül 250 €/hó kiegészítő összeget kaphatnak. Jogosultsági kör, pályázati dokumentumok, pályázat beadásának módja a honlapon – Részképzés esetén Mobility online-</a:t>
            </a:r>
            <a:r>
              <a:rPr lang="hu-HU" b="0" dirty="0" err="1">
                <a:solidFill>
                  <a:srgbClr val="5B2645"/>
                </a:solidFill>
              </a:rPr>
              <a:t>on</a:t>
            </a:r>
            <a:r>
              <a:rPr lang="hu-HU" b="0" dirty="0">
                <a:solidFill>
                  <a:srgbClr val="5B2645"/>
                </a:solidFill>
              </a:rPr>
              <a:t> keresztül történik majd pályázás.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>
                <a:solidFill>
                  <a:srgbClr val="5B2645"/>
                </a:solidFill>
              </a:rPr>
              <a:t>szakgyaknál</a:t>
            </a:r>
            <a:r>
              <a:rPr lang="hu-HU" b="0" dirty="0">
                <a:solidFill>
                  <a:srgbClr val="5B2645"/>
                </a:solidFill>
              </a:rPr>
              <a:t> folyamatos, szintén</a:t>
            </a:r>
            <a:r>
              <a:rPr lang="hu-HU" b="0" baseline="0" dirty="0">
                <a:solidFill>
                  <a:srgbClr val="5B2645"/>
                </a:solidFill>
              </a:rPr>
              <a:t> a Mobility online-</a:t>
            </a:r>
            <a:r>
              <a:rPr lang="hu-HU" b="0" baseline="0" dirty="0" err="1">
                <a:solidFill>
                  <a:srgbClr val="5B2645"/>
                </a:solidFill>
              </a:rPr>
              <a:t>on</a:t>
            </a:r>
            <a:r>
              <a:rPr lang="hu-HU" b="0" baseline="0" dirty="0">
                <a:solidFill>
                  <a:srgbClr val="5B2645"/>
                </a:solidFill>
              </a:rPr>
              <a:t> keresztül, a </a:t>
            </a:r>
            <a:r>
              <a:rPr lang="hu-HU" b="0" dirty="0">
                <a:solidFill>
                  <a:srgbClr val="5B2645"/>
                </a:solidFill>
              </a:rPr>
              <a:t>mobilitási </a:t>
            </a:r>
            <a:r>
              <a:rPr lang="hu-HU" b="0">
                <a:solidFill>
                  <a:srgbClr val="5B2645"/>
                </a:solidFill>
              </a:rPr>
              <a:t>pályázattal egyidejűleg kell </a:t>
            </a:r>
            <a:r>
              <a:rPr lang="hu-HU" b="0" dirty="0">
                <a:solidFill>
                  <a:srgbClr val="5B2645"/>
                </a:solidFill>
              </a:rPr>
              <a:t>benyújtani - példák</a:t>
            </a:r>
          </a:p>
          <a:p>
            <a:pPr>
              <a:lnSpc>
                <a:spcPct val="90000"/>
              </a:lnSpc>
            </a:pPr>
            <a:br>
              <a:rPr lang="hu-HU" b="0" dirty="0">
                <a:solidFill>
                  <a:srgbClr val="5B2645"/>
                </a:solidFill>
              </a:rPr>
            </a:b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valós költség alapú esélyegyenlőségi támogatás</a:t>
            </a:r>
            <a:r>
              <a:rPr lang="hu-HU" sz="1200" b="1" dirty="0">
                <a:solidFill>
                  <a:srgbClr val="5B2645"/>
                </a:solidFill>
              </a:rPr>
              <a:t>*: </a:t>
            </a:r>
            <a:r>
              <a:rPr lang="hu-HU" sz="1200" b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ogyatékkal élő vagy tartósan beteg hallgatók részére, részképzésre és szakmai gyakorlatra is.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2025/2026-os tanévre vonatkozó pályázati felhívás kiírása márciusban. </a:t>
            </a:r>
            <a:r>
              <a:rPr lang="hu-HU" sz="1200" b="1" dirty="0">
                <a:solidFill>
                  <a:srgbClr val="5B2645"/>
                </a:solidFill>
              </a:rPr>
              <a:t>Visszatéréskor tételesen, számlákkal bizonyítva kell elszámolni az egyes tételekre megállapított ösztöndíj elköltését</a:t>
            </a:r>
            <a:r>
              <a:rPr lang="hu-HU" sz="1200" b="0" dirty="0">
                <a:solidFill>
                  <a:srgbClr val="5B2645"/>
                </a:solidFill>
              </a:rPr>
              <a:t>.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2025/2026-os tavaszi féléve vonatkozó pályázati felhívás kiírása kint van a honlapon.</a:t>
            </a:r>
          </a:p>
          <a:p>
            <a:pPr>
              <a:lnSpc>
                <a:spcPct val="90000"/>
              </a:lnSpc>
            </a:pP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17.</a:t>
            </a:r>
            <a:endParaRPr lang="hu-HU" sz="1200" b="0" dirty="0">
              <a:solidFill>
                <a:srgbClr val="5B2645"/>
              </a:solidFill>
            </a:endParaRPr>
          </a:p>
          <a:p>
            <a:r>
              <a:rPr lang="hu-HU" sz="1200" b="0" dirty="0">
                <a:solidFill>
                  <a:srgbClr val="5B2645"/>
                </a:solidFill>
              </a:rPr>
              <a:t> </a:t>
            </a:r>
          </a:p>
          <a:p>
            <a:r>
              <a:rPr lang="hu-HU" sz="1200" b="1" dirty="0">
                <a:solidFill>
                  <a:srgbClr val="5B2645"/>
                </a:solidFill>
              </a:rPr>
              <a:t>EHÖK Erasmus+ Start ösztöndíj*: </a:t>
            </a:r>
            <a:r>
              <a:rPr lang="hu-HU" sz="1200" b="0" dirty="0">
                <a:solidFill>
                  <a:srgbClr val="5B2645"/>
                </a:solidFill>
              </a:rPr>
              <a:t>Az pályázhat, aki: á</a:t>
            </a:r>
            <a:r>
              <a:rPr lang="hu-HU" b="0" dirty="0"/>
              <a:t>llamilag támogatott/magyar állami (rész)ösztöndíjas, teljes idejű alap-, mester- és osztatlan képzésben, felsőoktatási szakképzésben vesz részt. </a:t>
            </a:r>
            <a:r>
              <a:rPr lang="hu-HU" sz="1200" b="0" dirty="0">
                <a:solidFill>
                  <a:srgbClr val="5B2645"/>
                </a:solidFill>
              </a:rPr>
              <a:t>Összetett bírálati szempontokat tartalmazó ösztöndíj. Számít a szociális háttér, a tanulmányi eredmény, nyelvvizsgák, közéleti tevékenység (HÖK, ESN, Mentorálás stb.), tanulmányi versenyek. </a:t>
            </a:r>
            <a:r>
              <a:rPr lang="hu-HU" u="none" dirty="0">
                <a:solidFill>
                  <a:srgbClr val="FF0000"/>
                </a:solidFill>
              </a:rPr>
              <a:t>A megszerzett pontok alapján kerül megállapításra az ösztöndíj összege. Két részletben kerül kiutalásra az ösztöndíj, 60-40% arányban. Mindig abban a félévben kerül kiírásra az ösztöndíj, amelyikben a kiutazás történik. </a:t>
            </a:r>
            <a:r>
              <a:rPr lang="hu-HU" u="none" strike="noStrike" dirty="0">
                <a:solidFill>
                  <a:srgbClr val="FF0000"/>
                </a:solidFill>
              </a:rPr>
              <a:t>A szeptemberi pályázati felhívás az ősszel kiutazott, míg a februári kiírás a tavasszal utazó hallgatókra vonatkozik.</a:t>
            </a:r>
          </a:p>
          <a:p>
            <a:br>
              <a:rPr lang="hu-HU" u="none" dirty="0">
                <a:cs typeface="+mn-lt"/>
              </a:rPr>
            </a:br>
            <a:r>
              <a:rPr lang="hu-HU" sz="1200" b="1" u="none" dirty="0">
                <a:solidFill>
                  <a:srgbClr val="5B2645"/>
                </a:solidFill>
              </a:rPr>
              <a:t>ELTE </a:t>
            </a:r>
            <a:r>
              <a:rPr lang="hu-HU" sz="1200" b="1" u="none" dirty="0" err="1">
                <a:solidFill>
                  <a:srgbClr val="5B2645"/>
                </a:solidFill>
              </a:rPr>
              <a:t>Alumni</a:t>
            </a:r>
            <a:r>
              <a:rPr lang="hu-HU" sz="1200" b="1" u="none" dirty="0">
                <a:solidFill>
                  <a:srgbClr val="5B2645"/>
                </a:solidFill>
              </a:rPr>
              <a:t> Alapítványi Pályázat*: </a:t>
            </a:r>
            <a:r>
              <a:rPr lang="hu-HU" sz="1200" b="0" u="none" dirty="0">
                <a:solidFill>
                  <a:srgbClr val="5B2645"/>
                </a:solidFill>
              </a:rPr>
              <a:t>Az ELTE </a:t>
            </a:r>
            <a:r>
              <a:rPr lang="hu-HU" sz="1200" b="0" u="none" dirty="0" err="1">
                <a:solidFill>
                  <a:srgbClr val="5B2645"/>
                </a:solidFill>
              </a:rPr>
              <a:t>Alumni</a:t>
            </a:r>
            <a:r>
              <a:rPr lang="hu-HU" sz="1200" b="0" u="none" dirty="0">
                <a:solidFill>
                  <a:srgbClr val="5B2645"/>
                </a:solidFill>
              </a:rPr>
              <a:t> hallgatói finanszírozzák. </a:t>
            </a:r>
            <a:r>
              <a:rPr lang="hu-HU" u="none" dirty="0">
                <a:solidFill>
                  <a:srgbClr val="5B2645"/>
                </a:solidFill>
              </a:rPr>
              <a:t>Szociális alapú kiválósági ösztöndíj. </a:t>
            </a:r>
            <a:r>
              <a:rPr lang="hu-HU" u="none" dirty="0"/>
              <a:t>A támogatásra olyan hallgatók pályázhatnak, akik az egyetem </a:t>
            </a:r>
            <a:r>
              <a:rPr lang="hu-HU" u="none" dirty="0" err="1"/>
              <a:t>alumnusai</a:t>
            </a:r>
            <a:r>
              <a:rPr lang="hu-HU" u="none" dirty="0"/>
              <a:t> </a:t>
            </a:r>
            <a:r>
              <a:rPr lang="hu-HU" b="0" i="0" u="none" kern="1200" dirty="0">
                <a:effectLst/>
              </a:rPr>
              <a:t>(Ma/</a:t>
            </a:r>
            <a:r>
              <a:rPr lang="hu-HU" b="0" i="0" u="none" kern="1200" dirty="0" err="1">
                <a:effectLst/>
              </a:rPr>
              <a:t>MSc</a:t>
            </a:r>
            <a:r>
              <a:rPr lang="hu-HU" b="0" i="0" u="none" kern="1200" dirty="0">
                <a:effectLst/>
              </a:rPr>
              <a:t>-hallgatók) vagy – amennyiben osztatlan képzésben vesznek részt – legalább negyedévesek, államilag támogatott képzésen </a:t>
            </a:r>
            <a:r>
              <a:rPr lang="hu-HU" u="none" dirty="0"/>
              <a:t>jó vagy </a:t>
            </a:r>
            <a:r>
              <a:rPr lang="hu-HU" b="0" i="0" u="none" kern="1200" dirty="0">
                <a:effectLst/>
              </a:rPr>
              <a:t>kiváló tanulmányi átlaggal rendelkeznek, mindemellett rendszeres szociális támogatásban részesülnek. Jelenleg: 200.000 Ft egyszeri támogatás. </a:t>
            </a:r>
            <a:r>
              <a:rPr lang="hu-HU" strike="noStrike" dirty="0"/>
              <a:t>Az tavaszi félévre vonatkozóan a pályázati felhívás szeptemberben várható, határidő</a:t>
            </a:r>
            <a:r>
              <a:rPr lang="hu-HU" strike="noStrike" baseline="0" dirty="0"/>
              <a:t> 2025. novemberben 15</a:t>
            </a:r>
            <a:r>
              <a:rPr lang="hu-HU" strike="noStrike" dirty="0"/>
              <a:t>. </a:t>
            </a:r>
          </a:p>
          <a:p>
            <a:endParaRPr lang="hu-HU" b="0" u="none" dirty="0"/>
          </a:p>
          <a:p>
            <a:r>
              <a:rPr lang="hu-HU" b="0" dirty="0"/>
              <a:t>Fontos információk még, hogy: narancs</a:t>
            </a:r>
          </a:p>
          <a:p>
            <a:r>
              <a:rPr lang="hu-HU" b="0" dirty="0"/>
              <a:t>Amiről még érdemes szót ejteni, hogy mint, ahogy korábban említettem, </a:t>
            </a:r>
            <a:r>
              <a:rPr lang="hu-HU" dirty="0"/>
              <a:t>az egyéb, nem az Erasmus kiutazáshoz kapcsolódó ösztöndíjakra a mobilitás alatt változatlanul jogosult a hallgató: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Tanulmányi ösztöndíj: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állami ösztöndíjasok mobilitásuk során is részesülnek tanulmányi ösztöndíjban. </a:t>
            </a: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Szaktól függő összeg, de jellemzően kb. havi 30-50 000 Ft. 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Rendszeres szociális támogatás: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arra jogosultak mobilitásuk során is részesülnek rendszeres szociális támogatásban. </a:t>
            </a:r>
          </a:p>
          <a:p>
            <a:pPr lvl="1"/>
            <a:r>
              <a:rPr lang="hu-HU" dirty="0"/>
              <a:t>Átlagos havi összeg (2023): 52 145 Ft.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Nemzeti Felsőoktatási ösztöndíj: 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Havi rendszerességgel, 10 hónapig folyósított támogatás. </a:t>
            </a:r>
          </a:p>
          <a:p>
            <a:pPr lvl="1"/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Havi 40 000 Ft.</a:t>
            </a:r>
          </a:p>
          <a:p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További információk ezen ösztöndíjakról: </a:t>
            </a:r>
            <a:r>
              <a:rPr lang="hu-HU" sz="1200" b="1" i="0" u="none" strike="noStrike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https://www.elte.hu/osztondijak-penzugyek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b="0" u="none" dirty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38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5B2645"/>
                </a:solidFill>
              </a:rPr>
              <a:t>Zöld utazási támogatás*:</a:t>
            </a:r>
            <a:r>
              <a:rPr lang="hu-HU" b="1" baseline="0" dirty="0">
                <a:solidFill>
                  <a:srgbClr val="5B2645"/>
                </a:solidFill>
              </a:rPr>
              <a:t>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Zöld utazási formának minősül a vonat, a busz, a telekocsi, a kerékpár vagy egyéb fenntartható eszköz. </a:t>
            </a:r>
            <a:r>
              <a:rPr lang="hu-HU" b="0" dirty="0">
                <a:solidFill>
                  <a:srgbClr val="5B2645"/>
                </a:solidFill>
              </a:rPr>
              <a:t>Tehát ha az utazás során egyáltalán nem vesz igénybe repülő- vagy hajóutat. </a:t>
            </a:r>
          </a:p>
          <a:p>
            <a:endParaRPr lang="hu-HU" b="0" dirty="0">
              <a:solidFill>
                <a:srgbClr val="5B2645"/>
              </a:solidFill>
            </a:endParaRPr>
          </a:p>
          <a:p>
            <a:r>
              <a:rPr lang="hu-HU" b="0" dirty="0">
                <a:solidFill>
                  <a:srgbClr val="5B2645"/>
                </a:solidFill>
              </a:rPr>
              <a:t>Viszont</a:t>
            </a:r>
          </a:p>
          <a:p>
            <a:endParaRPr lang="hu-HU" b="0" dirty="0">
              <a:solidFill>
                <a:srgbClr val="5B2645"/>
              </a:solidFill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Autóval történő utazás csak abban az esetben támogatható, ha legalább 2 ösztöndíjas összefog, és a fenntarthatóbb utazás érdekében tudatosan választják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carsharing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(közös autóval utazás) megoldást. A zöld utazási támogatás csak akkor adható, ha az utazás legnagyobb része fenntartható eszközzel történik, azaz ha a hallgató a fogadó országba vagy annak környező országába zöld módon utazik. Máltába utazás esetén például, ha a kiutazó Dél-Olaszországig fenntartható eszközzel közlekedik, és onnantól hajóval folytatja útját, az zöld utazásnak minősül. Ha viszont pl. egy franciaországi mobilitás esetén a kiutazó repülővel utazik Párizsba, és onnan zöld módon (pl. vonat, busz) folytatja útját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Rennes-ig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nem minősül zöld utazásnak.</a:t>
            </a: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 plusz utazási napok okán keletkező plusz ösztöndíj – Ebben az esetben külön kezeljük a ki- és hazautazást, ha a hallgató csak egyik irányba teljesíti a minimum 51%-ot, akkor csak 1 (vagy 1000km felett 2) utazási napot (és ezzel ösztöndíjat) kap, ha mindkét irányba legalább 51%-ot teljesít a hallgató, akkor mindkét irányba megkapja az extra napokat</a:t>
            </a: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tudod mindezt igazolni: A mobilitásod zárásakor kell, utazási dokumentumok (buszjegy, vonatjegy beküldésével), vagy ennek hiányában (pl. telekocsival utazás esetén) </a:t>
            </a:r>
            <a:r>
              <a:rPr lang="hu-H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büntetőjogi nyilatkozat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kitöltésével (tollal aláírva és beszkennelve, vagy ügyfélkapun keresztül, AVDH-s hitelesítéssel)</a:t>
            </a:r>
          </a:p>
          <a:p>
            <a:endParaRPr lang="hu-HU" b="0" dirty="0">
              <a:solidFill>
                <a:srgbClr val="5B2645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BC8E9-67E5-44B7-AFF9-9E7168E22AD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88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Ejtsünk néhány szót a tanulmányok, illetve magának a szakmai gyakorlatnak a tervezéséről.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5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srgbClr val="5B2645"/>
                </a:solidFill>
              </a:rPr>
              <a:t>Mobility-Online-</a:t>
            </a:r>
            <a:r>
              <a:rPr lang="hu-HU" sz="1200" b="1" dirty="0" err="1">
                <a:solidFill>
                  <a:srgbClr val="5B2645"/>
                </a:solidFill>
              </a:rPr>
              <a:t>ban</a:t>
            </a:r>
            <a:r>
              <a:rPr lang="hu-HU" sz="1200" b="1" dirty="0">
                <a:solidFill>
                  <a:srgbClr val="5B2645"/>
                </a:solidFill>
              </a:rPr>
              <a:t> listázott intézmények*: </a:t>
            </a:r>
            <a:r>
              <a:rPr lang="hu-HU" dirty="0">
                <a:solidFill>
                  <a:srgbClr val="5B2645"/>
                </a:solidFill>
              </a:rPr>
              <a:t>Azok az intézmények jelennek meg a Mobility-Online-</a:t>
            </a:r>
            <a:r>
              <a:rPr lang="hu-HU" dirty="0" err="1">
                <a:solidFill>
                  <a:srgbClr val="5B2645"/>
                </a:solidFill>
              </a:rPr>
              <a:t>ban</a:t>
            </a:r>
            <a:r>
              <a:rPr lang="hu-HU" dirty="0">
                <a:solidFill>
                  <a:srgbClr val="5B2645"/>
                </a:solidFill>
              </a:rPr>
              <a:t>, a</a:t>
            </a:r>
            <a:r>
              <a:rPr lang="hu-HU" sz="1200" b="0" dirty="0">
                <a:solidFill>
                  <a:srgbClr val="5B2645"/>
                </a:solidFill>
              </a:rPr>
              <a:t>melyekre jogosult pályázni a</a:t>
            </a:r>
            <a:r>
              <a:rPr lang="hu-HU" sz="1200" b="0" baseline="0" dirty="0">
                <a:solidFill>
                  <a:srgbClr val="5B2645"/>
                </a:solidFill>
              </a:rPr>
              <a:t> hallgató.</a:t>
            </a:r>
            <a:r>
              <a:rPr lang="hu-HU" dirty="0">
                <a:solidFill>
                  <a:srgbClr val="5B2645"/>
                </a:solidFill>
              </a:rPr>
              <a:t> Ezen kívül tájékozódjon a központi felhívás</a:t>
            </a:r>
            <a:r>
              <a:rPr lang="hu-HU" baseline="0" dirty="0">
                <a:solidFill>
                  <a:srgbClr val="5B2645"/>
                </a:solidFill>
              </a:rPr>
              <a:t> honlapján.</a:t>
            </a:r>
            <a:br>
              <a:rPr lang="hu-HU" dirty="0">
                <a:cs typeface="+mn-lt"/>
              </a:rPr>
            </a:br>
            <a:r>
              <a:rPr lang="hu-HU" dirty="0"/>
              <a:t>Az</a:t>
            </a:r>
            <a:r>
              <a:rPr lang="hu-HU" sz="12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osztatlan tanárképzésben pályázó hallgatók választhatnak, hogy melyik szakon</a:t>
            </a:r>
            <a:r>
              <a:rPr lang="hu-HU" dirty="0"/>
              <a:t> pályáznak. 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Osztatlan képzéses hallgatók számára: 1.,2.,3. éves hallgatók BA-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snak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 jelöljék magukat a felületen, 4.,5. éves hallgatók pedig MA-</a:t>
            </a:r>
            <a:r>
              <a:rPr lang="hu-HU" sz="1200" b="0" kern="1200" dirty="0" err="1">
                <a:solidFill>
                  <a:srgbClr val="55444F"/>
                </a:solidFill>
                <a:latin typeface="+mn-lt"/>
                <a:ea typeface="+mn-ea"/>
                <a:cs typeface="+mn-cs"/>
              </a:rPr>
              <a:t>snak</a:t>
            </a: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, ez alapján nézzék a partnerlistán az oszlopokat</a:t>
            </a:r>
          </a:p>
          <a:p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Összesen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helyre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pályázni&gt; sorrend</a:t>
            </a:r>
          </a:p>
          <a:p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dirty="0">
                <a:solidFill>
                  <a:srgbClr val="5B2645"/>
                </a:solidFill>
              </a:rPr>
              <a:t>Fontos a minimum 20 kredit elvégzése a kinti egyetemen*: </a:t>
            </a:r>
            <a:r>
              <a:rPr lang="hu-HU" sz="1200" b="0" dirty="0">
                <a:solidFill>
                  <a:srgbClr val="5B2645"/>
                </a:solidFill>
              </a:rPr>
              <a:t>A </a:t>
            </a: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kar/szak által meghatározott minimum kreditszámot és egyéb meghatározott feltételt figyelembe kell venni! Ha nincs ilyen szabály, akkor</a:t>
            </a:r>
            <a:r>
              <a:rPr lang="hu-HU" sz="1200" kern="1200" baseline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minimum</a:t>
            </a:r>
            <a:r>
              <a:rPr lang="hu-HU" dirty="0">
                <a:solidFill>
                  <a:srgbClr val="5B2645"/>
                </a:solidFill>
              </a:rPr>
              <a:t> 20 kreditet meg kell szerezni a külföldi félév alatt a fogadóegyetemen. Érdemes lehet akár több kreditet felvenni, ha nem sikerülne egy tárgy, akkor is meglegyen a 20 kredit. Amennyiben nem sikerül megszerezni a</a:t>
            </a:r>
            <a:r>
              <a:rPr lang="hu-HU" sz="1200" b="0" dirty="0">
                <a:solidFill>
                  <a:srgbClr val="5B2645"/>
                </a:solidFill>
              </a:rPr>
              <a:t> minimum 20 kreditet, úgy a kreditarányos</a:t>
            </a:r>
            <a:r>
              <a:rPr lang="hu-HU" sz="1200" b="0" baseline="0" dirty="0">
                <a:solidFill>
                  <a:srgbClr val="5B2645"/>
                </a:solidFill>
              </a:rPr>
              <a:t> ösztöndíj-összeget vissza kell fizetni, oly módon, hogy a teljes ösztöndíj összegét osztjuk 20 kredittel, majd szorozzuk a nem teljesített kreditek számával. Pl. 18 kredit teljesítése esetén egy 2700 EUR ösztöndíjból 260 EUR-t kell visszafizetni. (2700 EUR/20 kredit)*2 nem teljesített kredit =270 EUR</a:t>
            </a:r>
          </a:p>
          <a:p>
            <a:r>
              <a:rPr lang="hu-HU" dirty="0">
                <a:solidFill>
                  <a:srgbClr val="5B2645"/>
                </a:solidFill>
              </a:rPr>
              <a:t>Fontos, hogy ilyenkor a külföldi egyetem kreditszámait vesszük figyelembe, nem az itthon, annak a tárgynak megfeleltethető tárgynak kreditértékét. </a:t>
            </a:r>
          </a:p>
          <a:p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dirty="0">
                <a:solidFill>
                  <a:srgbClr val="5B2645"/>
                </a:solidFill>
              </a:rPr>
              <a:t>Fogadóintézmény tudatos választása*: </a:t>
            </a:r>
            <a:r>
              <a:rPr lang="hu-HU" sz="1200" b="0" dirty="0">
                <a:solidFill>
                  <a:srgbClr val="5B2645"/>
                </a:solidFill>
              </a:rPr>
              <a:t>Lehetőleg a kinti tantárgyak és azok itthoni</a:t>
            </a:r>
            <a:r>
              <a:rPr lang="hu-HU" sz="1200" b="0" baseline="0" dirty="0">
                <a:solidFill>
                  <a:srgbClr val="5B2645"/>
                </a:solidFill>
              </a:rPr>
              <a:t> elismertethetősége </a:t>
            </a:r>
            <a:r>
              <a:rPr lang="hu-HU" sz="1200" b="0" dirty="0">
                <a:solidFill>
                  <a:srgbClr val="5B2645"/>
                </a:solidFill>
              </a:rPr>
              <a:t>alapján érdemes </a:t>
            </a:r>
            <a:r>
              <a:rPr lang="hu-HU" dirty="0">
                <a:solidFill>
                  <a:srgbClr val="5B2645"/>
                </a:solidFill>
              </a:rPr>
              <a:t>fogadóintézmény választani.</a:t>
            </a:r>
            <a:r>
              <a:rPr lang="hu-HU" sz="1200" b="1" dirty="0">
                <a:solidFill>
                  <a:srgbClr val="5B2645"/>
                </a:solidFill>
                <a:sym typeface="Wingdings" panose="05000000000000000000" pitchFamily="2" charset="2"/>
              </a:rPr>
              <a:t> </a:t>
            </a:r>
          </a:p>
          <a:p>
            <a:br>
              <a:rPr lang="hu-HU" b="1" dirty="0">
                <a:cs typeface="+mn-lt"/>
              </a:rPr>
            </a:br>
            <a:r>
              <a:rPr lang="hu-HU" b="1" dirty="0">
                <a:solidFill>
                  <a:srgbClr val="5B2645"/>
                </a:solidFill>
                <a:sym typeface="Wingdings" panose="05000000000000000000" pitchFamily="2" charset="2"/>
              </a:rPr>
              <a:t>Teljes</a:t>
            </a:r>
            <a:r>
              <a:rPr lang="hu-HU" sz="1200" b="1" dirty="0">
                <a:solidFill>
                  <a:srgbClr val="5B2645"/>
                </a:solidFill>
              </a:rPr>
              <a:t> elfogadtatás*</a:t>
            </a:r>
            <a:r>
              <a:rPr lang="hu-HU" sz="1200" dirty="0">
                <a:solidFill>
                  <a:srgbClr val="5B2645"/>
                </a:solidFill>
              </a:rPr>
              <a:t>: </a:t>
            </a:r>
            <a:r>
              <a:rPr lang="hu-HU" sz="1200" b="0" dirty="0">
                <a:solidFill>
                  <a:srgbClr val="5B2645"/>
                </a:solidFill>
                <a:sym typeface="Wingdings" panose="05000000000000000000" pitchFamily="2" charset="2"/>
              </a:rPr>
              <a:t>Minden kinti tárgyat el kell majd fogadtatni kötelező vagy szabadon választható tanegységként. </a:t>
            </a:r>
            <a:r>
              <a:rPr lang="hu-HU" sz="1200" b="0" dirty="0">
                <a:solidFill>
                  <a:srgbClr val="5B2645"/>
                </a:solidFill>
              </a:rPr>
              <a:t>Az Erasmus+ tanulmányok alatt szerzett kreditek után kredit</a:t>
            </a:r>
            <a:r>
              <a:rPr lang="hu-HU" dirty="0">
                <a:solidFill>
                  <a:srgbClr val="5B2645"/>
                </a:solidFill>
              </a:rPr>
              <a:t>túlfutási díj</a:t>
            </a:r>
            <a:r>
              <a:rPr lang="hu-HU" baseline="0" dirty="0">
                <a:solidFill>
                  <a:srgbClr val="5B2645"/>
                </a:solidFill>
              </a:rPr>
              <a:t> nem kérhető.</a:t>
            </a:r>
            <a:r>
              <a:rPr lang="hu-HU" dirty="0">
                <a:solidFill>
                  <a:srgbClr val="5B2645"/>
                </a:solidFill>
              </a:rPr>
              <a:t> </a:t>
            </a:r>
          </a:p>
          <a:p>
            <a:endParaRPr lang="hu-HU" sz="1200" b="0" dirty="0">
              <a:solidFill>
                <a:srgbClr val="5B2645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hu-HU" sz="1200" b="1" dirty="0">
                <a:solidFill>
                  <a:srgbClr val="5B2645"/>
                </a:solidFill>
              </a:rPr>
              <a:t>Egyeztetés az érintett oktatókkal és /vagy tanulmányi felelősökkel</a:t>
            </a:r>
            <a:r>
              <a:rPr lang="hu-HU" b="1" dirty="0">
                <a:solidFill>
                  <a:srgbClr val="5B2645"/>
                </a:solidFill>
              </a:rPr>
              <a:t> </a:t>
            </a:r>
            <a:r>
              <a:rPr lang="hu-HU" sz="1200" b="1" dirty="0">
                <a:solidFill>
                  <a:srgbClr val="5B2645"/>
                </a:solidFill>
              </a:rPr>
              <a:t> írásban*: </a:t>
            </a:r>
            <a:r>
              <a:rPr lang="hu-HU" sz="1200" b="0" dirty="0">
                <a:solidFill>
                  <a:srgbClr val="5B2645"/>
                </a:solidFill>
              </a:rPr>
              <a:t>Ennek módja karonként eltérhet. Tájékozódjon nemzetközi koordinátoránál. </a:t>
            </a:r>
          </a:p>
          <a:p>
            <a:pPr>
              <a:defRPr/>
            </a:pPr>
            <a:br>
              <a:rPr lang="hu-HU" dirty="0">
                <a:cs typeface="+mn-lt"/>
              </a:rPr>
            </a:br>
            <a:r>
              <a:rPr lang="hu-HU" b="1" dirty="0">
                <a:solidFill>
                  <a:srgbClr val="5B2645"/>
                </a:solidFill>
              </a:rPr>
              <a:t>Amennyiben</a:t>
            </a:r>
            <a:r>
              <a:rPr lang="hu-HU" sz="1200" b="1" dirty="0">
                <a:solidFill>
                  <a:srgbClr val="5B2645"/>
                </a:solidFill>
              </a:rPr>
              <a:t> skandináv egyetemre pályázik, érdemes mihamarabb leadni pályázatát* </a:t>
            </a:r>
            <a:r>
              <a:rPr lang="hu-HU" sz="1200" b="0" dirty="0">
                <a:solidFill>
                  <a:srgbClr val="5B2645"/>
                </a:solidFill>
              </a:rPr>
              <a:t>a</a:t>
            </a:r>
            <a:r>
              <a:rPr lang="hu-HU" b="1" dirty="0">
                <a:solidFill>
                  <a:srgbClr val="5B2645"/>
                </a:solidFill>
              </a:rPr>
              <a:t> </a:t>
            </a:r>
            <a:r>
              <a:rPr lang="hu-HU" dirty="0">
                <a:solidFill>
                  <a:srgbClr val="5B2645"/>
                </a:solidFill>
              </a:rPr>
              <a:t>korai</a:t>
            </a:r>
            <a:r>
              <a:rPr lang="hu-HU" sz="1200" b="0" dirty="0">
                <a:solidFill>
                  <a:srgbClr val="5B2645"/>
                </a:solidFill>
              </a:rPr>
              <a:t> </a:t>
            </a:r>
            <a:r>
              <a:rPr lang="hu-HU" sz="1200" b="0" dirty="0" err="1">
                <a:solidFill>
                  <a:srgbClr val="5B2645"/>
                </a:solidFill>
              </a:rPr>
              <a:t>nominálási</a:t>
            </a:r>
            <a:r>
              <a:rPr lang="hu-HU" sz="1200" b="0" dirty="0">
                <a:solidFill>
                  <a:srgbClr val="5B2645"/>
                </a:solidFill>
              </a:rPr>
              <a:t> határidők </a:t>
            </a:r>
            <a:r>
              <a:rPr lang="hu-HU" dirty="0">
                <a:solidFill>
                  <a:srgbClr val="5B2645"/>
                </a:solidFill>
              </a:rPr>
              <a:t>miatt</a:t>
            </a:r>
            <a:r>
              <a:rPr lang="hu-HU" sz="1200" b="0" dirty="0">
                <a:solidFill>
                  <a:srgbClr val="5B2645"/>
                </a:solidFill>
              </a:rPr>
              <a:t>.</a:t>
            </a:r>
            <a:r>
              <a:rPr lang="hu-HU" dirty="0">
                <a:solidFill>
                  <a:srgbClr val="5B2645"/>
                </a:solidFill>
              </a:rPr>
              <a:t> </a:t>
            </a:r>
            <a:r>
              <a:rPr lang="hu-HU" dirty="0" err="1">
                <a:solidFill>
                  <a:srgbClr val="5B2645"/>
                </a:solidFill>
              </a:rPr>
              <a:t>Nominálásról</a:t>
            </a:r>
            <a:r>
              <a:rPr lang="hu-HU" dirty="0">
                <a:solidFill>
                  <a:srgbClr val="5B2645"/>
                </a:solidFill>
              </a:rPr>
              <a:t> részletesen a 23</a:t>
            </a:r>
            <a:r>
              <a:rPr lang="hu-HU" sz="1200" b="0" dirty="0">
                <a:solidFill>
                  <a:srgbClr val="5B2645"/>
                </a:solidFill>
              </a:rPr>
              <a:t>. dián olvashat</a:t>
            </a:r>
            <a:r>
              <a:rPr lang="hu-HU" dirty="0">
                <a:solidFill>
                  <a:srgbClr val="5B2645"/>
                </a:solidFill>
              </a:rPr>
              <a:t>.</a:t>
            </a:r>
          </a:p>
          <a:p>
            <a:pPr>
              <a:defRPr/>
            </a:pPr>
            <a:endParaRPr lang="hu-HU" sz="1200" b="0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sz="1200" b="1" dirty="0">
                <a:solidFill>
                  <a:srgbClr val="5B2645"/>
                </a:solidFill>
              </a:rPr>
              <a:t>Kivételes</a:t>
            </a:r>
            <a:r>
              <a:rPr lang="hu-HU" sz="1200" b="1" baseline="0" dirty="0">
                <a:solidFill>
                  <a:srgbClr val="5B2645"/>
                </a:solidFill>
              </a:rPr>
              <a:t> </a:t>
            </a:r>
            <a:r>
              <a:rPr lang="hu-HU" sz="1200" b="1" dirty="0">
                <a:solidFill>
                  <a:srgbClr val="5B2645"/>
                </a:solidFill>
              </a:rPr>
              <a:t>tanulmányi </a:t>
            </a:r>
            <a:r>
              <a:rPr lang="hu-HU" b="1" dirty="0">
                <a:solidFill>
                  <a:srgbClr val="5B2645"/>
                </a:solidFill>
              </a:rPr>
              <a:t>rend*:</a:t>
            </a:r>
            <a:r>
              <a:rPr lang="hu-HU" sz="1200" b="1" dirty="0">
                <a:solidFill>
                  <a:srgbClr val="5B2645"/>
                </a:solidFill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A</a:t>
            </a:r>
            <a:r>
              <a:rPr lang="hu-HU" sz="1200" b="0" baseline="0" dirty="0">
                <a:solidFill>
                  <a:srgbClr val="5B2645"/>
                </a:solidFill>
              </a:rPr>
              <a:t> </a:t>
            </a:r>
            <a:r>
              <a:rPr lang="hu-HU" sz="1200" b="0" dirty="0">
                <a:solidFill>
                  <a:srgbClr val="5B2645"/>
                </a:solidFill>
              </a:rPr>
              <a:t>HKR 74. § rendelkezik a</a:t>
            </a:r>
            <a:r>
              <a:rPr lang="hu-HU" sz="1200" b="0" baseline="0" dirty="0">
                <a:solidFill>
                  <a:srgbClr val="5B2645"/>
                </a:solidFill>
              </a:rPr>
              <a:t> kivételes tanulmányi rendről, mely külföldi ösztöndíj elnyerése esetén és igényelhető. Az ösztöndíjas időszak alatti itthoni tanulmányi előmenetel kedvezményes teljesítéséhez a kérvény benyújtása feltétlenül szükséges.</a:t>
            </a:r>
          </a:p>
          <a:p>
            <a:pPr>
              <a:defRPr/>
            </a:pPr>
            <a:br>
              <a:rPr lang="hu-HU" sz="1200" b="0" dirty="0">
                <a:cs typeface="+mn-lt"/>
              </a:rPr>
            </a:br>
            <a:r>
              <a:rPr lang="hu-HU" sz="1200" b="1" dirty="0">
                <a:solidFill>
                  <a:srgbClr val="5B2645"/>
                </a:solidFill>
              </a:rPr>
              <a:t>Németország*: </a:t>
            </a:r>
            <a:r>
              <a:rPr lang="hu-HU" sz="1200" b="0" dirty="0">
                <a:solidFill>
                  <a:srgbClr val="5B2645"/>
                </a:solidFill>
              </a:rPr>
              <a:t>A magyarországi tipikus</a:t>
            </a:r>
            <a:r>
              <a:rPr lang="hu-HU" sz="1200" b="0" baseline="0" dirty="0">
                <a:solidFill>
                  <a:srgbClr val="5B2645"/>
                </a:solidFill>
              </a:rPr>
              <a:t> felsőoktatási tanév rendjéhez képest a németországi félévek 1-1,5 hónappal később kezdődnek</a:t>
            </a:r>
            <a:r>
              <a:rPr lang="hu-HU" sz="1200" b="0" dirty="0">
                <a:solidFill>
                  <a:srgbClr val="5B2645"/>
                </a:solidFill>
              </a:rPr>
              <a:t>. Az itthoni tanulmányok utolsó félévében ezért nem javasolt a</a:t>
            </a:r>
            <a:r>
              <a:rPr lang="hu-HU" sz="1200" b="0" baseline="0" dirty="0">
                <a:solidFill>
                  <a:srgbClr val="5B2645"/>
                </a:solidFill>
              </a:rPr>
              <a:t> németországi tanulmányi célú mobilitás</a:t>
            </a:r>
            <a:r>
              <a:rPr lang="hu-HU" sz="1200" b="0" dirty="0">
                <a:solidFill>
                  <a:srgbClr val="5B2645"/>
                </a:solidFill>
              </a:rPr>
              <a:t>,</a:t>
            </a:r>
            <a:r>
              <a:rPr lang="hu-HU" sz="1200" b="0" baseline="0" dirty="0">
                <a:solidFill>
                  <a:srgbClr val="5B2645"/>
                </a:solidFill>
              </a:rPr>
              <a:t> mivel az esetleges </a:t>
            </a:r>
            <a:r>
              <a:rPr lang="hu-HU" sz="1200" b="0" dirty="0">
                <a:solidFill>
                  <a:srgbClr val="5B2645"/>
                </a:solidFill>
              </a:rPr>
              <a:t>abszolválás esetén</a:t>
            </a:r>
            <a:r>
              <a:rPr lang="hu-HU" sz="1200" b="0" baseline="0" dirty="0">
                <a:solidFill>
                  <a:srgbClr val="5B2645"/>
                </a:solidFill>
              </a:rPr>
              <a:t> a hallgató nem rendelkezik aktív hallgatói státusszal az ösztöndíj teljes időtartama alatt, valamint a külföldön megszerzett kreditek elismertetése sem biztosított.</a:t>
            </a:r>
            <a:r>
              <a:rPr lang="hu-HU" dirty="0">
                <a:solidFill>
                  <a:srgbClr val="5B2645"/>
                </a:solidFill>
              </a:rPr>
              <a:t> 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14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meg együtt a tartalomjegyzéket, milyen a témákkal foglalkozunk a mai alkalmon. </a:t>
            </a:r>
          </a:p>
          <a:p>
            <a:endParaRPr lang="hu-HU" dirty="0"/>
          </a:p>
          <a:p>
            <a:r>
              <a:rPr lang="hu-HU" dirty="0"/>
              <a:t>Szó lesz a különböző mobilitási típusokról, a pályázásról úgy általában, a tanulmányok tervezéséről és/vagy magáról a szakmai gyakorlatról. Pénzügyekről</a:t>
            </a:r>
            <a:r>
              <a:rPr lang="hu-HU" baseline="0" dirty="0"/>
              <a:t>, h</a:t>
            </a:r>
            <a:r>
              <a:rPr lang="hu-HU" dirty="0"/>
              <a:t>ogyan zajlik az elbírálás és </a:t>
            </a:r>
            <a:r>
              <a:rPr lang="hu-HU" dirty="0" err="1"/>
              <a:t>nominálás</a:t>
            </a:r>
            <a:r>
              <a:rPr lang="hu-HU" dirty="0"/>
              <a:t>. További mobilitási lehetőségekről fogunk beszélni, hiszen ezúttal egyszerre zajlik a klasszikus Erasmusra való pályázással. Hogyan fogsz értesülni az ösztöndíjról, mik az ezutáni lépések, és ahogy ígértem, kérdések a végén.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26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246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307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Hova mehetek: Szakmai gyakorlati helyet önállóan kell keresni, nincs  esetében nincs partnerintézményi lista, amiből válogatni lehet. </a:t>
            </a:r>
            <a:r>
              <a:rPr lang="hu-HU" dirty="0"/>
              <a:t>Az Európai Unió intézményeinek és szerveinek kivételével bármely Erasmus+ programországban (az országok listája a részletes felhívásban) található szervezethez vagy intézményhez lehet pályázni.</a:t>
            </a:r>
            <a:endParaRPr lang="hu-HU" b="0" dirty="0"/>
          </a:p>
          <a:p>
            <a:r>
              <a:rPr lang="hu-HU" b="0" dirty="0"/>
              <a:t>Tudatos tervezés: Érdemes szakmailag tudatosan tervezni, keresni.</a:t>
            </a:r>
          </a:p>
          <a:p>
            <a:endParaRPr lang="hu-HU" b="0" dirty="0"/>
          </a:p>
          <a:p>
            <a:r>
              <a:rPr lang="hu-HU" b="0" dirty="0"/>
              <a:t>Fogadólevelet kell </a:t>
            </a:r>
            <a:r>
              <a:rPr lang="hu-HU" b="0" dirty="0" err="1"/>
              <a:t>kiállíttatni</a:t>
            </a:r>
            <a:r>
              <a:rPr lang="hu-HU" b="0" dirty="0"/>
              <a:t> a fogadó céggel/intézménnyel, és ezzel pályázni.</a:t>
            </a:r>
          </a:p>
          <a:p>
            <a:r>
              <a:rPr lang="hu-HU" b="0" dirty="0"/>
              <a:t>Szakmai gyakorlat kiváltása esetén nagyon fontos a követelmények pontos ismerete, és a szakmai gyakorlatokért felelős személlyel, személyekkel való írásos egyeztetés.</a:t>
            </a:r>
          </a:p>
          <a:p>
            <a:endParaRPr lang="hu-H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A fogadóország munkaügyi szabályai szerinti teljes állásban, de minimum heti 30 órában kell dolgozni. Kevesebb, mint 30 órás tevékenység különösen indokolt esetekben kérvényezhető csak.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/>
          </a:p>
          <a:p>
            <a:r>
              <a:rPr lang="hu-HU" b="0" dirty="0"/>
              <a:t>Az elismertetés</a:t>
            </a:r>
            <a:r>
              <a:rPr lang="hu-HU" b="0" baseline="0" dirty="0"/>
              <a:t> </a:t>
            </a:r>
            <a:r>
              <a:rPr lang="hu-HU" b="0" dirty="0"/>
              <a:t>kötelező. Ha kötelező a szakmai gyakorlat, akkor kreditet ér a szakmai gyakorlat, ha nem, akkor pedig a diplomamellékletbe kerül be. Diplomaszerzés utáni szakmai gyakorlat esetén ez a követelmény nem áll fent.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971FF-EF28-4195-A575-329446EFAA5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733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Rendben, tegyük fel, hogy sikerült jelentkezés, a következő lépés az elbírálás:</a:t>
            </a:r>
          </a:p>
          <a:p>
            <a:r>
              <a:rPr lang="hu-HU" b="1" dirty="0"/>
              <a:t>Itt láthatjuk az általános elbírálási szempontokat, nevezetesen… </a:t>
            </a:r>
          </a:p>
          <a:p>
            <a:endParaRPr lang="hu-HU" b="1" dirty="0"/>
          </a:p>
          <a:p>
            <a:r>
              <a:rPr lang="hu-HU" b="0" dirty="0"/>
              <a:t>Az elbírálás többlépcsős folyamat. Először a kari szakmai testület bírálja el a pályázatot, majd a sikeres pályázók névsorát a kari testület továbbítja nekünk a központi Erasmus Irodába.</a:t>
            </a:r>
          </a:p>
          <a:p>
            <a:endParaRPr lang="hu-HU" b="0" dirty="0"/>
          </a:p>
          <a:p>
            <a:r>
              <a:rPr lang="hu-HU" b="1" dirty="0"/>
              <a:t>Az kari/intézeti koordinátor előzetesen tájékoztathatja a jelöltet az eredményről, de csak a HOMB, azaz a Hallgatói és Oktatói Mobilitási Bizottság ülése után megküldött eredményhirdetés számít végső döntésnek (október 30). A végső döntés várhatóan november</a:t>
            </a:r>
            <a:r>
              <a:rPr lang="hu-HU" b="1" baseline="0" dirty="0"/>
              <a:t> </a:t>
            </a:r>
            <a:r>
              <a:rPr lang="hu-HU" b="1" dirty="0"/>
              <a:t>első felében érkezik meg a pályázó megadott e-mail címére, illetve Mobility-Online-</a:t>
            </a:r>
            <a:r>
              <a:rPr lang="hu-HU" b="1" dirty="0" err="1"/>
              <a:t>on</a:t>
            </a:r>
            <a:r>
              <a:rPr lang="hu-HU" b="1" dirty="0"/>
              <a:t> keresztül.</a:t>
            </a:r>
          </a:p>
          <a:p>
            <a:endParaRPr lang="hu-HU" b="1" dirty="0"/>
          </a:p>
          <a:p>
            <a:r>
              <a:rPr lang="hu-HU" b="1" dirty="0"/>
              <a:t>Mint mondtam, szakmai gyakorlatra</a:t>
            </a:r>
            <a:r>
              <a:rPr lang="hu-HU" b="1" baseline="0" dirty="0"/>
              <a:t> folyamatosan lehet jelentkezni</a:t>
            </a:r>
            <a:r>
              <a:rPr lang="hu-HU" b="1" dirty="0"/>
              <a:t>. Ez esetben a </a:t>
            </a:r>
            <a:r>
              <a:rPr lang="hu-HU" sz="1200" b="1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benyújtástól számított 2 hónapon belül</a:t>
            </a:r>
            <a:r>
              <a:rPr lang="hu-HU" b="1" dirty="0"/>
              <a:t> születik döntés ezekről a pályázatokról. Az eredményről a jelentkezők Mobility-Online-</a:t>
            </a:r>
            <a:r>
              <a:rPr lang="hu-HU" b="1" dirty="0" err="1"/>
              <a:t>on</a:t>
            </a:r>
            <a:r>
              <a:rPr lang="hu-HU" b="1" dirty="0"/>
              <a:t> keresztül (illetve e-mail-ben) értesülnek</a:t>
            </a:r>
          </a:p>
          <a:p>
            <a:endParaRPr lang="hu-HU" b="1" dirty="0"/>
          </a:p>
          <a:p>
            <a:r>
              <a:rPr lang="hu-HU" b="1" dirty="0"/>
              <a:t>Elbírálás*: </a:t>
            </a:r>
            <a:r>
              <a:rPr lang="hu-HU" dirty="0"/>
              <a:t>A kari bírálati szempontok kismértékben eltérhetnek. Mindenképpen konzultáljon nemzetközi koordinátorával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616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5B2645"/>
                </a:solidFill>
              </a:rPr>
              <a:t>Bírálat: </a:t>
            </a:r>
            <a:r>
              <a:rPr lang="hu-HU" dirty="0">
                <a:cs typeface="+mn-lt"/>
              </a:rPr>
              <a:t>A pályázati időszakban beadott pályázatokról végleges döntés </a:t>
            </a:r>
            <a:r>
              <a:rPr lang="hu-HU" dirty="0" err="1">
                <a:cs typeface="+mn-lt"/>
              </a:rPr>
              <a:t>máricus</a:t>
            </a:r>
            <a:r>
              <a:rPr lang="hu-HU" dirty="0">
                <a:cs typeface="+mn-lt"/>
              </a:rPr>
              <a:t> végén születik. A bírálatról november elején Mobility-Online-</a:t>
            </a:r>
            <a:r>
              <a:rPr lang="hu-HU" dirty="0" err="1">
                <a:cs typeface="+mn-lt"/>
              </a:rPr>
              <a:t>on</a:t>
            </a:r>
            <a:r>
              <a:rPr lang="hu-HU" dirty="0">
                <a:cs typeface="+mn-lt"/>
              </a:rPr>
              <a:t> keresztül üzenetben és a megadott e-mail címükön értesülnek a hallgatók a döntést követő 1 héten belül. Szakmai gyakorlatos pályázatokról a benyújtástól</a:t>
            </a:r>
            <a:r>
              <a:rPr lang="hu-HU" baseline="0" dirty="0">
                <a:cs typeface="+mn-lt"/>
              </a:rPr>
              <a:t> számított 2 hónapon belül születik döntés.</a:t>
            </a:r>
            <a:endParaRPr lang="hu-HU" dirty="0">
              <a:cs typeface="+mn-lt"/>
            </a:endParaRPr>
          </a:p>
          <a:p>
            <a:endParaRPr lang="hu-HU" dirty="0"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Feltételes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HOMB döntés előtt kiküldött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kar/intézet/tanszék részéről, a kinti egyetem korai határideje miatt. 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Tipikusan skandináv egyetemek esetén.​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srgbClr val="5B2645"/>
              </a:solidFill>
            </a:endParaRPr>
          </a:p>
          <a:p>
            <a:pPr algn="l"/>
            <a:r>
              <a:rPr lang="hu-HU" b="1" dirty="0" err="1">
                <a:solidFill>
                  <a:srgbClr val="5B2645"/>
                </a:solidFill>
              </a:rPr>
              <a:t>Nominálás</a:t>
            </a:r>
            <a:r>
              <a:rPr lang="hu-HU" b="1" dirty="0">
                <a:solidFill>
                  <a:srgbClr val="5B2645"/>
                </a:solidFill>
              </a:rPr>
              <a:t>: </a:t>
            </a:r>
            <a:r>
              <a:rPr lang="hu-HU" b="0" dirty="0">
                <a:solidFill>
                  <a:srgbClr val="5B2645"/>
                </a:solidFill>
              </a:rPr>
              <a:t>A karok megküldik az Erasmus+ ösztöndíjasok listáját a fogadóintézménynek </a:t>
            </a:r>
            <a:endParaRPr lang="hu-HU" b="1" dirty="0">
              <a:solidFill>
                <a:srgbClr val="5B2645"/>
              </a:solidFill>
            </a:endParaRPr>
          </a:p>
          <a:p>
            <a:pPr algn="just"/>
            <a:r>
              <a:rPr lang="hu-HU" b="0" dirty="0">
                <a:solidFill>
                  <a:srgbClr val="5B2645"/>
                </a:solidFill>
              </a:rPr>
              <a:t>Mivel a </a:t>
            </a:r>
            <a:r>
              <a:rPr lang="hu-HU" b="0" dirty="0" err="1">
                <a:solidFill>
                  <a:srgbClr val="5B2645"/>
                </a:solidFill>
              </a:rPr>
              <a:t>nominálási</a:t>
            </a:r>
            <a:r>
              <a:rPr lang="hu-HU" b="0" dirty="0">
                <a:solidFill>
                  <a:srgbClr val="5B2645"/>
                </a:solidFill>
              </a:rPr>
              <a:t> határidő egyetemenként eltérő, érdemes Önnek is figyelnie azt a fogadóintézmény honlapján. Ha közeleg vagy lejárt a </a:t>
            </a:r>
            <a:r>
              <a:rPr lang="hu-HU" b="0" dirty="0" err="1">
                <a:solidFill>
                  <a:srgbClr val="5B2645"/>
                </a:solidFill>
              </a:rPr>
              <a:t>nominálási</a:t>
            </a:r>
            <a:r>
              <a:rPr lang="hu-HU" b="0" dirty="0">
                <a:solidFill>
                  <a:srgbClr val="5B2645"/>
                </a:solidFill>
              </a:rPr>
              <a:t> határidő, és még nem kaptál értesítést a fogadóegyetemtől, érdemes konzultálni a nemzetközi koordinátorral, hogy </a:t>
            </a:r>
            <a:r>
              <a:rPr lang="hu-HU" b="0" dirty="0" err="1">
                <a:solidFill>
                  <a:srgbClr val="5B2645"/>
                </a:solidFill>
              </a:rPr>
              <a:t>nominált</a:t>
            </a:r>
            <a:r>
              <a:rPr lang="hu-HU" b="0" dirty="0">
                <a:solidFill>
                  <a:srgbClr val="5B2645"/>
                </a:solidFill>
              </a:rPr>
              <a:t>-e.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61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Pár szó a további mobilitási</a:t>
            </a:r>
            <a:r>
              <a:rPr lang="hu-HU" baseline="0" dirty="0"/>
              <a:t> lehetőségekről.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307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 pályázható partnerintézmények pontos listája a „Választható intézmények” pontban található</a:t>
            </a:r>
            <a:r>
              <a:rPr lang="hu-HU" dirty="0"/>
              <a:t>, illetve linken megtalálható a hosszabb kiírás és feltételek is. Már a prágai Charles University-re is lehet jelentkezni.</a:t>
            </a:r>
          </a:p>
          <a:p>
            <a:endParaRPr lang="hu-HU" dirty="0"/>
          </a:p>
          <a:p>
            <a:r>
              <a:rPr lang="hu-HU" dirty="0"/>
              <a:t>Mire van szükség? Hasonlóan a klasszikus Erasmushoz, Motivációs levél, B2-es nyelvtudást igazoló dokumentum.</a:t>
            </a:r>
          </a:p>
          <a:p>
            <a:endParaRPr lang="hu-HU" dirty="0"/>
          </a:p>
          <a:p>
            <a:r>
              <a:rPr lang="hu-HU" dirty="0"/>
              <a:t>Időszak ugyanaz, augusztus 26 – szeptember 22-ig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732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Tájékoztató mikor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656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Milyen országok is pályázhatók? </a:t>
            </a:r>
          </a:p>
          <a:p>
            <a:r>
              <a:rPr lang="hu-HU" dirty="0"/>
              <a:t>A</a:t>
            </a:r>
            <a:r>
              <a:rPr lang="hu-HU" baseline="0" dirty="0"/>
              <a:t> mostani felhívásban</a:t>
            </a:r>
            <a:r>
              <a:rPr lang="hu-HU" dirty="0"/>
              <a:t>: Nagy-Britannia, Svájc + Amerikai Egyesült Államok, Argentína, Ausztrália, Dél-Korea, Kína, Malajzia, Mexikó, Panama, Thaiföld</a:t>
            </a:r>
          </a:p>
          <a:p>
            <a:endParaRPr lang="hu-HU" baseline="0" dirty="0"/>
          </a:p>
          <a:p>
            <a:r>
              <a:rPr lang="hu-HU" baseline="0" dirty="0"/>
              <a:t>Pályázati űrlap kitöltésével lehetséges a jelentkezés – honlapon elérik</a:t>
            </a:r>
          </a:p>
          <a:p>
            <a:r>
              <a:rPr lang="hu-HU" baseline="0" dirty="0"/>
              <a:t>Pályázati határidő: augusztus 26. – szeptember 18.</a:t>
            </a:r>
          </a:p>
          <a:p>
            <a:endParaRPr lang="hu-HU" b="1" baseline="0" dirty="0"/>
          </a:p>
          <a:p>
            <a:r>
              <a:rPr lang="hu-HU" b="1" dirty="0"/>
              <a:t>Pénzügy: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Hosszútávú mobilitás közeli partnerországokba (N-B, Svájc) 600 euró/hó, nincs utazási támogatás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Hosszútávú távoli partnerországokba 700 euró/hó + utazási támogatás (pl. 8000 km-</a:t>
            </a:r>
            <a:r>
              <a:rPr lang="hu-HU" dirty="0" err="1"/>
              <a:t>től</a:t>
            </a:r>
            <a:r>
              <a:rPr lang="hu-HU" dirty="0"/>
              <a:t> 1500 euró támogatás)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Rövidtávú doktori mobilitások esetén 79 euró/nap 2 hétig, 56 euró/nap 15. naptól (</a:t>
            </a:r>
            <a:r>
              <a:rPr lang="hu-HU" dirty="0" err="1"/>
              <a:t>max</a:t>
            </a:r>
            <a:r>
              <a:rPr lang="hu-HU" dirty="0"/>
              <a:t> 30 nap) – távoli partnerországokba szintén van utazási támogatás (de csak ezekbe).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200" b="0" dirty="0" err="1">
                <a:effectLst/>
              </a:rPr>
              <a:t>Swiss</a:t>
            </a:r>
            <a:r>
              <a:rPr lang="hu-HU" sz="1200" b="0" dirty="0">
                <a:effectLst/>
              </a:rPr>
              <a:t>-European Mobility Programme” (SEMP) program is átkerült ide. Tehát</a:t>
            </a:r>
            <a:r>
              <a:rPr lang="hu-HU" sz="1200" b="0" baseline="0" dirty="0">
                <a:effectLst/>
              </a:rPr>
              <a:t> a </a:t>
            </a:r>
            <a:r>
              <a:rPr lang="hu-HU" dirty="0"/>
              <a:t>SEMP partnerek is ebben a felhívásban (ICM) pályázhatók, de ez nem</a:t>
            </a:r>
            <a:r>
              <a:rPr lang="hu-HU" baseline="0" dirty="0"/>
              <a:t> Erasmus+ ösztöndíj!</a:t>
            </a:r>
            <a:endParaRPr lang="hu-HU" sz="1200" b="0" dirty="0">
              <a:effectLst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Ösztöndíj: fogadó intézménytől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2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szemeszterenként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kb. 2300 CHF (~2430 EUR). </a:t>
            </a:r>
            <a:b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kiegészítő támogatás nem pályázható mellé!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Dokumentáció: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fogadóegyetem előírásai alapján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Kreditelismertetés </a:t>
            </a:r>
            <a:r>
              <a:rPr lang="hu-HU" sz="1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folyamata azonos az Erasmus+ mobilitással.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425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*Támogatás összege a fizikailag kint töltött napok számától függ. A</a:t>
            </a:r>
            <a:r>
              <a:rPr lang="hu-HU" baseline="0" dirty="0"/>
              <a:t> támogatott napok száma utazási napokkal együtt nem haladhatja meg a 30 napot.</a:t>
            </a:r>
            <a:endParaRPr lang="hu-HU" sz="12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/>
              <a:t>Esélyegyenlőségi támogatásban részesülők utazási támogatásban részesülhetnek a megtett távolság alapján. Esélyegyenlőségi</a:t>
            </a:r>
            <a:r>
              <a:rPr lang="hu-HU" baseline="0" dirty="0"/>
              <a:t> támogatás: egyszeri 100 EUR (5-14 nap), egyszeri 150 EUR (15-30 nap).</a:t>
            </a:r>
          </a:p>
          <a:p>
            <a:endParaRPr lang="hu-HU" baseline="0" dirty="0"/>
          </a:p>
          <a:p>
            <a:r>
              <a:rPr lang="hu-HU" baseline="0" dirty="0"/>
              <a:t>Folyamatosan pályázható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14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Az Erasmus az Európai Unió (EU) hallgatói csereprogramja, amelyet 1987-ben hoztak létre. Magyarország 1997 óta tagja a programnak, legalábbis az ELTE-n. Ez tulajdonképpen az Európai Bizottság legsikeresebb programja. Az Erasmus programhoz csatlakozó hallgatók az Erasmus+ program költségvetési szabályai miatt mobilitásonként 1 szemesztert tanulhatnak, vagy legalább 2 hónapos, de legfeljebb 5 hónapos időtartamú kötelező, tantervi vagy önkéntes gyakorlatot végezhetnek egy másik európai országban. Az Erasmus Program garantálja, hogy a külföldön eltöltött időszakot az egyetem elismerje, és ezen kívül a hallgatók ösztöndíjat is kapjanak az Erasmus időszakra.</a:t>
            </a:r>
          </a:p>
          <a:p>
            <a:endParaRPr lang="hu-HU" sz="1100" b="0" i="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100" b="0" i="0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Beszéljünk arról, hogy mely országok vesznek részt a programban. A dián az összes olyan ország látható, amelyek alapvetően az Európai Unió tagországai + Észak-Macedónia, Szerbia, Törökország, Izland, Norvégia, Liechtenstein. </a:t>
            </a:r>
            <a:endParaRPr lang="hu-HU" sz="1100" b="0" dirty="0">
              <a:effectLst/>
            </a:endParaRPr>
          </a:p>
          <a:p>
            <a:endParaRPr lang="hu-HU" sz="1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652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297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07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ESN*: </a:t>
            </a:r>
            <a:r>
              <a:rPr lang="hu-HU" dirty="0"/>
              <a:t>Az Erasmus </a:t>
            </a:r>
            <a:r>
              <a:rPr lang="hu-HU" dirty="0" err="1"/>
              <a:t>Student</a:t>
            </a:r>
            <a:r>
              <a:rPr lang="hu-HU" dirty="0"/>
              <a:t> Network egész Európában jelen van, segíti/mentorálja az </a:t>
            </a:r>
            <a:r>
              <a:rPr lang="hu-HU" dirty="0" err="1"/>
              <a:t>Erasmusos</a:t>
            </a:r>
            <a:r>
              <a:rPr lang="hu-HU" dirty="0"/>
              <a:t> hallgatókat adminisztratív, hivatalos vagy mindennapi teendőikben, valamint programokat szerveznek a könnyebb ismerkedést és beilleszkedést elősegítendő. Az ELTE-n is működik helyi ESN. Az ESN-ben folytatott tevékenység/munka pluszpontokat ér Erasmus+ pályázáskor, valamint segít megérteni, hogy mi várja majd Önt a mobilitása alatt. Visszatérve is érdemes csatlakozni az ELTE ESN-</a:t>
            </a:r>
            <a:r>
              <a:rPr lang="hu-HU" dirty="0" err="1"/>
              <a:t>hez</a:t>
            </a:r>
            <a:r>
              <a:rPr lang="hu-HU" dirty="0"/>
              <a:t>, hiszen nemzetközi tapasztalatokkal felvértezve még inkább érti az ELTE-re érkező külföldi diákok mindennapi kihívásait, valamint megkönnyíti Önnek a nemzetközi környezetből való hazatérés utáni </a:t>
            </a:r>
            <a:r>
              <a:rPr lang="hu-HU" dirty="0" err="1"/>
              <a:t>reintegrációs</a:t>
            </a:r>
            <a:r>
              <a:rPr lang="hu-HU" dirty="0"/>
              <a:t> folyamatot is. </a:t>
            </a:r>
          </a:p>
          <a:p>
            <a:endParaRPr lang="hu-HU" dirty="0"/>
          </a:p>
          <a:p>
            <a:r>
              <a:rPr lang="hu-HU" b="1" dirty="0"/>
              <a:t>Erasmus App*</a:t>
            </a:r>
            <a:r>
              <a:rPr lang="hu-HU" dirty="0"/>
              <a:t>: Tippek, esemény értesítők, városi kisokos a felületen. Tekintse meg a megújult alkalmazás használatával járó lehetőségeket: </a:t>
            </a:r>
            <a:r>
              <a:rPr lang="hu-HU" dirty="0">
                <a:hlinkClick r:id="rId3"/>
              </a:rPr>
              <a:t>erasmusapp.eu/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ELTE HÖK*: </a:t>
            </a:r>
            <a:r>
              <a:rPr lang="hu-HU" dirty="0"/>
              <a:t>Az ELTE HÖK külügyi képviselői is azon dolgoznak, hogy minél</a:t>
            </a:r>
            <a:r>
              <a:rPr lang="hu-HU" baseline="0" dirty="0"/>
              <a:t> több hallgató megismerje a nemzetközi ösztöndíj-lehetőségeket, forduljon hozzájuk is bátran! </a:t>
            </a:r>
            <a:r>
              <a:rPr lang="hu-HU" dirty="0"/>
              <a:t>Érdemes figyelni a Facebook és Instagram oldalukat. Az ELTE HÖK írja ki, a már említett Erasmus+ Start Ösztöndíj kiegészítő támogatási ösztöndíjat.</a:t>
            </a:r>
          </a:p>
          <a:p>
            <a:endParaRPr lang="hu-HU" dirty="0"/>
          </a:p>
          <a:p>
            <a:r>
              <a:rPr lang="hu-HU" b="1" dirty="0"/>
              <a:t>ELTE Erasmus menüpont: </a:t>
            </a:r>
            <a:r>
              <a:rPr lang="hu-HU" b="0" dirty="0"/>
              <a:t>Részletek, tippek, beszámolók az Erasmus+ mobilitással kapcsolatban</a:t>
            </a:r>
          </a:p>
          <a:p>
            <a:endParaRPr lang="hu-HU" dirty="0"/>
          </a:p>
          <a:p>
            <a:r>
              <a:rPr lang="hu-HU" b="1" dirty="0"/>
              <a:t>Mobility-Online: </a:t>
            </a:r>
            <a:r>
              <a:rPr lang="hu-HU" b="0" dirty="0" err="1"/>
              <a:t>Experience</a:t>
            </a:r>
            <a:r>
              <a:rPr lang="hu-HU" b="0" dirty="0"/>
              <a:t> </a:t>
            </a:r>
            <a:r>
              <a:rPr lang="hu-HU" b="0" dirty="0" err="1"/>
              <a:t>report</a:t>
            </a:r>
            <a:endParaRPr lang="hu-HU" baseline="0" dirty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97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Hallgatói beszámolók elérhetők a Mobility-Online felületen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97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mobility.elte.hu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Lehet keresni szűrők alapján, mint tanév, tématerület, ország és egyéb keresőszavak, mint </a:t>
            </a:r>
            <a:r>
              <a:rPr lang="hu-HU" b="0" dirty="0" err="1"/>
              <a:t>pl</a:t>
            </a:r>
            <a:r>
              <a:rPr lang="hu-HU" b="0" dirty="0"/>
              <a:t> egy hallgató neve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Böngészéshez csak klikk a Start </a:t>
            </a:r>
            <a:r>
              <a:rPr lang="hu-HU" b="0" dirty="0" err="1"/>
              <a:t>search</a:t>
            </a:r>
            <a:r>
              <a:rPr lang="hu-HU" b="0" dirty="0"/>
              <a:t> gombra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507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Itt beközelítve láthatók a különböző egyetemekről származó </a:t>
            </a:r>
            <a:r>
              <a:rPr lang="hu-HU" b="0" dirty="0" err="1"/>
              <a:t>experience</a:t>
            </a:r>
            <a:r>
              <a:rPr lang="hu-HU" b="0" dirty="0"/>
              <a:t> </a:t>
            </a:r>
            <a:r>
              <a:rPr lang="hu-HU" b="0" dirty="0" err="1"/>
              <a:t>reportok</a:t>
            </a:r>
            <a:endParaRPr lang="hu-HU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Görgess le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97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Osztrák </a:t>
            </a:r>
            <a:r>
              <a:rPr lang="hu-HU" b="0" dirty="0" err="1"/>
              <a:t>experience</a:t>
            </a:r>
            <a:r>
              <a:rPr lang="hu-HU" b="0" dirty="0"/>
              <a:t> </a:t>
            </a:r>
            <a:r>
              <a:rPr lang="hu-HU" b="0" dirty="0" err="1"/>
              <a:t>reportok</a:t>
            </a:r>
            <a:endParaRPr lang="hu-HU" b="0" dirty="0"/>
          </a:p>
          <a:p>
            <a:r>
              <a:rPr lang="hu-HU" b="0" dirty="0"/>
              <a:t>Kérdőjelnél látható az elérhető kérdőívek száma, arra klikk, majd show </a:t>
            </a:r>
            <a:r>
              <a:rPr lang="hu-HU" b="0" dirty="0" err="1"/>
              <a:t>details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384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/>
              <a:t>Partnerekről információ, ahol van </a:t>
            </a:r>
            <a:r>
              <a:rPr lang="hu-HU" b="0"/>
              <a:t>élő szerződés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297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971FF-EF28-4195-A575-329446EFAA5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357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figyelmet, sok szerencsét, kérdések.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9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is meg milyen ösztöndíjtípusok léteznek.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5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Három ösztöndíjtípus valósítható meg a pályázás keretében</a:t>
            </a:r>
            <a:r>
              <a:rPr lang="hu-HU" b="1" dirty="0">
                <a:solidFill>
                  <a:srgbClr val="5B2645"/>
                </a:solidFill>
              </a:rPr>
              <a:t>*</a:t>
            </a:r>
            <a:r>
              <a:rPr lang="hu-HU" dirty="0">
                <a:solidFill>
                  <a:srgbClr val="5B2645"/>
                </a:solidFill>
              </a:rPr>
              <a:t>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részképzés, szakmai gyakorlat, diplomaszerzés/abszolválás utáni szakmai gyakorlat.</a:t>
            </a:r>
            <a:br>
              <a:rPr lang="hu-HU" sz="1200" b="0" kern="1200" dirty="0">
                <a:effectLst/>
                <a:cs typeface="+mn-lt"/>
              </a:rPr>
            </a:br>
            <a:endParaRPr lang="hu-HU" sz="1200" b="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Képzési</a:t>
            </a:r>
            <a:r>
              <a:rPr lang="hu-HU" sz="1200" b="1" kern="1200" baseline="0" dirty="0">
                <a:solidFill>
                  <a:srgbClr val="5B2645"/>
                </a:solidFill>
                <a:effectLst/>
              </a:rPr>
              <a:t> ciklusonként</a:t>
            </a:r>
            <a:r>
              <a:rPr lang="hu-HU" sz="1200" b="1" kern="1200" dirty="0">
                <a:solidFill>
                  <a:srgbClr val="5B2645"/>
                </a:solidFill>
                <a:effectLst/>
              </a:rPr>
              <a:t> 12 hónap Erasmus+ státusz keret*: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Minden képzési ciklusban összesen 12 hónap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Erasmus státuszra jogosult a hallgató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.</a:t>
            </a:r>
            <a:r>
              <a:rPr lang="hu-HU" dirty="0">
                <a:solidFill>
                  <a:srgbClr val="5B2645"/>
                </a:solidFill>
              </a:rPr>
              <a:t> 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 Alapképzésen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tehát 12 hónapra, mesterképzésen újabb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12 hónapra, doktori képzésen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is további 12 hónapra, o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sztatlan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képzés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esetén pedig arányosan 24 hónapra.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 hónapok bármilyen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</a:t>
            </a:r>
            <a:r>
              <a:rPr lang="hu-HU" dirty="0">
                <a:solidFill>
                  <a:srgbClr val="5B2645"/>
                </a:solidFill>
              </a:rPr>
              <a:t>ösztöndíjtípusra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használhatók, bármilyen felosztásban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, pl. 2*5 hó tanulmányi mobilitásra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és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 2 hó szakmai gyakorlati mobilitásra,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vagy 5 hó tanulmányi, 2 hónap szakmai gyakorlat és 5 hónap diplomaszerzés utáni szakmai gyakorlat mobilitásra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stb. Fontos azonban észben tartani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az ösztöndíjtípusok </a:t>
            </a:r>
            <a:r>
              <a:rPr lang="hu-HU" sz="1200" b="0" kern="1200" baseline="0" dirty="0" err="1">
                <a:solidFill>
                  <a:srgbClr val="5B2645"/>
                </a:solidFill>
                <a:effectLst/>
              </a:rPr>
              <a:t>mobilitásonkénti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minimális időtartamát (lásd: </a:t>
            </a:r>
            <a:r>
              <a:rPr lang="hu-HU" sz="1200" b="0" i="1" kern="1200" baseline="0" dirty="0">
                <a:solidFill>
                  <a:srgbClr val="5B2645"/>
                </a:solidFill>
                <a:effectLst/>
              </a:rPr>
              <a:t>Időtartam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rész a táblázatban), mely 2 hónap; illetve maximális időtartamát (ld. alább).</a:t>
            </a:r>
          </a:p>
          <a:p>
            <a:pPr>
              <a:defRPr/>
            </a:pPr>
            <a:endParaRPr lang="hu-HU" sz="1200" b="0" kern="1200" baseline="0" dirty="0">
              <a:solidFill>
                <a:srgbClr val="5B2645"/>
              </a:solidFill>
              <a:effectLst/>
              <a:cs typeface="+mn-lt"/>
            </a:endParaRPr>
          </a:p>
          <a:p>
            <a:pPr>
              <a:defRPr/>
            </a:pPr>
            <a:r>
              <a:rPr lang="hu-HU" sz="1200" b="1" kern="1200" baseline="0" dirty="0">
                <a:solidFill>
                  <a:srgbClr val="5B2645"/>
                </a:solidFill>
                <a:effectLst/>
                <a:cs typeface="+mn-lt"/>
              </a:rPr>
              <a:t>Maximálisan támogatható időtartam </a:t>
            </a:r>
            <a:r>
              <a:rPr lang="hu-HU" sz="1200" b="1" kern="1200" baseline="0" dirty="0" err="1">
                <a:solidFill>
                  <a:srgbClr val="5B2645"/>
                </a:solidFill>
                <a:effectLst/>
                <a:cs typeface="+mn-lt"/>
              </a:rPr>
              <a:t>mobilitásonként</a:t>
            </a:r>
            <a:r>
              <a:rPr lang="hu-HU" sz="1200" b="1" kern="1200" baseline="0" dirty="0">
                <a:solidFill>
                  <a:srgbClr val="5B2645"/>
                </a:solidFill>
                <a:effectLst/>
                <a:cs typeface="+mn-lt"/>
              </a:rPr>
              <a:t>* felolvasni: </a:t>
            </a:r>
            <a:r>
              <a:rPr lang="hu-HU" dirty="0"/>
              <a:t>Szeretnénk felhívni a figyelmet, hogy várhatóan </a:t>
            </a:r>
            <a:r>
              <a:rPr lang="hu-HU" b="1" dirty="0"/>
              <a:t>részképzés</a:t>
            </a:r>
            <a:r>
              <a:rPr lang="hu-HU" dirty="0"/>
              <a:t> esetén mobilitásonként</a:t>
            </a:r>
            <a:r>
              <a:rPr lang="hu-HU" baseline="0" dirty="0"/>
              <a:t> </a:t>
            </a:r>
            <a:r>
              <a:rPr lang="hu-HU" dirty="0"/>
              <a:t>csak </a:t>
            </a:r>
            <a:r>
              <a:rPr lang="hu-HU" b="1" dirty="0"/>
              <a:t>1 szemeszter, szakmai gyakorlat </a:t>
            </a:r>
            <a:r>
              <a:rPr lang="hu-HU" dirty="0"/>
              <a:t>esetén pedig mobilitásonként csak </a:t>
            </a:r>
            <a:r>
              <a:rPr lang="hu-HU" b="1" dirty="0" err="1"/>
              <a:t>max</a:t>
            </a:r>
            <a:r>
              <a:rPr lang="hu-HU" b="1" dirty="0"/>
              <a:t>. 5 hónap</a:t>
            </a:r>
            <a:r>
              <a:rPr lang="hu-HU" dirty="0"/>
              <a:t> támogatható, így</a:t>
            </a:r>
            <a:r>
              <a:rPr lang="hu-HU" b="1" dirty="0"/>
              <a:t> Erasmus+ mobilitás hosszabbítására nincs lehetőség</a:t>
            </a:r>
            <a:r>
              <a:rPr lang="hu-HU" dirty="0"/>
              <a:t>. Amennyiben a hallgató saját költségére a Támogatási szerződésében szereplő időtartamnál tovább maradna a fogadó félnél, meghosszabbíthatja az Erasmus státuszát, de ösztöndíjat a hosszabbítás idejére nem kap (</a:t>
            </a:r>
            <a:r>
              <a:rPr lang="hu-HU" dirty="0" err="1"/>
              <a:t>zero</a:t>
            </a:r>
            <a:r>
              <a:rPr lang="hu-HU" dirty="0"/>
              <a:t> </a:t>
            </a:r>
            <a:r>
              <a:rPr lang="hu-HU" dirty="0" err="1"/>
              <a:t>grant</a:t>
            </a:r>
            <a:r>
              <a:rPr lang="hu-HU" dirty="0"/>
              <a:t> státusz). Ebben az esetben kiegészítő támogatásokra sem lehet pályázni. Új mobilitás, ú</a:t>
            </a:r>
            <a:r>
              <a:rPr lang="hu-HU" baseline="0" dirty="0"/>
              <a:t>j fogadó intézményhez</a:t>
            </a:r>
            <a:r>
              <a:rPr lang="hu-HU" dirty="0"/>
              <a:t> pályázható!</a:t>
            </a:r>
            <a:br>
              <a:rPr lang="hu-HU" sz="1200" b="0" kern="1200" dirty="0">
                <a:effectLst/>
                <a:cs typeface="+mn-lt"/>
              </a:rPr>
            </a:br>
            <a:endParaRPr lang="hu-HU" sz="1200" b="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Szakmai gyakorlati pályázás folyamatos*: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 hallgató önállóan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keres fogadóintézményt, ez időbe telik. A szakmai gyakorlatra vonatkozó pályázatokat ezért nem egy adott határidőre, hanem folyamatosan lehet benyújtani. Döntés: a pályázat benyújtásától számított 2 hónapon belül.</a:t>
            </a:r>
          </a:p>
          <a:p>
            <a:pPr>
              <a:defRPr/>
            </a:pPr>
            <a:endParaRPr lang="hu-HU" sz="1200" b="0" kern="1200" baseline="0" dirty="0">
              <a:solidFill>
                <a:srgbClr val="5B2645"/>
              </a:solidFill>
              <a:effectLst/>
            </a:endParaRPr>
          </a:p>
          <a:p>
            <a:pPr>
              <a:defRPr/>
            </a:pPr>
            <a:r>
              <a:rPr lang="hu-HU" sz="1200" b="0" kern="1200" dirty="0">
                <a:effectLst/>
                <a:cs typeface="+mn-lt"/>
              </a:rPr>
              <a:t>Fontos elmondani, hogy részképzésre való jelentkezés már nem </a:t>
            </a:r>
            <a:r>
              <a:rPr lang="hu-HU" sz="1200" b="0" kern="1200" dirty="0" err="1">
                <a:effectLst/>
                <a:cs typeface="+mn-lt"/>
              </a:rPr>
              <a:t>Neptunon</a:t>
            </a:r>
            <a:r>
              <a:rPr lang="hu-HU" sz="1200" b="0" kern="1200" dirty="0">
                <a:effectLst/>
                <a:cs typeface="+mn-lt"/>
              </a:rPr>
              <a:t> keresztül történik, hanem </a:t>
            </a:r>
            <a:r>
              <a:rPr lang="hu-HU" sz="1200" b="1" kern="1200" dirty="0">
                <a:effectLst/>
                <a:cs typeface="+mn-lt"/>
              </a:rPr>
              <a:t>Mobility-Online-</a:t>
            </a:r>
            <a:r>
              <a:rPr lang="hu-HU" sz="1200" b="1" kern="1200" dirty="0" err="1">
                <a:effectLst/>
                <a:cs typeface="+mn-lt"/>
              </a:rPr>
              <a:t>on</a:t>
            </a:r>
            <a:r>
              <a:rPr lang="hu-HU" sz="1200" b="1" kern="1200" dirty="0">
                <a:effectLst/>
                <a:cs typeface="+mn-lt"/>
              </a:rPr>
              <a:t> keresztül</a:t>
            </a:r>
            <a:r>
              <a:rPr lang="hu-HU" sz="1200" b="0" kern="1200" dirty="0">
                <a:effectLst/>
                <a:cs typeface="+mn-lt"/>
              </a:rPr>
              <a:t>. Már szakmai gyakorlat is.</a:t>
            </a:r>
          </a:p>
          <a:p>
            <a:pPr>
              <a:defRPr/>
            </a:pPr>
            <a:endParaRPr lang="hu-HU" b="1" dirty="0"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  <a:cs typeface="+mn-lt"/>
              </a:rPr>
              <a:t>Fontos még:</a:t>
            </a:r>
          </a:p>
          <a:p>
            <a:pPr>
              <a:defRPr/>
            </a:pPr>
            <a:endParaRPr lang="hu-HU" sz="1200" b="1" kern="1200" dirty="0">
              <a:solidFill>
                <a:srgbClr val="5B2645"/>
              </a:solidFill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Tandíjmentesség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</a:t>
            </a:r>
            <a:r>
              <a:rPr lang="hu-HU" sz="1200" b="1" kern="1200" dirty="0">
                <a:solidFill>
                  <a:srgbClr val="5B2645"/>
                </a:solidFill>
                <a:effectLst/>
              </a:rPr>
              <a:t>a partnerintézményben*</a:t>
            </a:r>
            <a:r>
              <a:rPr lang="hu-HU" sz="120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: A hallgató nem fizet tandíjat, regisztrációs díjat, vizsgadíjat, valamint</a:t>
            </a:r>
            <a:r>
              <a:rPr lang="hu-HU" sz="1200" kern="1200" baseline="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 ingyen használja a könyvtárat és a laboratóriumokat. Kisebb, a fogadóegyetemen teljes képzésre beiratkozott hallgatóitól is elkért díjat a mobilitásban résztvevő hallgatóra is ki lehet vetni pl. biztosítási díj, tankönyvek/jegyzetek díja stb. </a:t>
            </a:r>
            <a:r>
              <a:rPr lang="hu-HU" sz="120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Amennyiben az ELTE-n nem államilag támogatott képzésben vesz részt, úgy az ELTE-n a kiutazás félévben is fizetnie kell a tandíját.</a:t>
            </a:r>
            <a:br>
              <a:rPr lang="hu-HU" dirty="0">
                <a:cs typeface="+mn-lt"/>
              </a:rPr>
            </a:br>
            <a:endParaRPr lang="hu-HU" dirty="0"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Kiutazás ideje alatt aktív hallgatói jogviszony szükséges!*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: A </a:t>
            </a:r>
            <a:r>
              <a:rPr lang="hu-HU" sz="1200" kern="1200" dirty="0" err="1">
                <a:solidFill>
                  <a:srgbClr val="5B2645"/>
                </a:solidFill>
                <a:effectLst/>
              </a:rPr>
              <a:t>Neptunban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ugyanúgy aktívra kell állítani a státuszt, mint egy ELTE-n töltött félév idején. Ha a</a:t>
            </a:r>
            <a:r>
              <a:rPr lang="hu-HU" sz="1200" kern="1200" baseline="0" dirty="0">
                <a:solidFill>
                  <a:srgbClr val="5B2645"/>
                </a:solidFill>
                <a:effectLst/>
              </a:rPr>
              <a:t> mobilitási időszak alatt nem áll fenn végig</a:t>
            </a:r>
            <a:r>
              <a:rPr lang="hu-HU" sz="1200" kern="1200" dirty="0">
                <a:solidFill>
                  <a:srgbClr val="5B2645"/>
                </a:solidFill>
                <a:effectLst/>
              </a:rPr>
              <a:t> aktív hallgatói jogviszony, akkor vissza kell fizetni az Erasmus ösztöndíjat!</a:t>
            </a:r>
            <a:br>
              <a:rPr lang="hu-HU" sz="1200" kern="1200" dirty="0">
                <a:effectLst/>
                <a:cs typeface="+mn-lt"/>
              </a:rPr>
            </a:br>
            <a:endParaRPr lang="hu-HU" sz="1200" kern="1200" dirty="0">
              <a:effectLst/>
              <a:cs typeface="+mn-lt"/>
            </a:endParaRPr>
          </a:p>
          <a:p>
            <a:pPr>
              <a:defRPr/>
            </a:pPr>
            <a:r>
              <a:rPr lang="hu-HU" sz="1200" b="1" kern="1200" dirty="0">
                <a:solidFill>
                  <a:srgbClr val="5B2645"/>
                </a:solidFill>
                <a:effectLst/>
              </a:rPr>
              <a:t>Aktív jogviszony csak a pályázáskor szükséges!*: </a:t>
            </a:r>
            <a:r>
              <a:rPr lang="hu-HU" sz="1200" b="0" kern="1200" dirty="0">
                <a:solidFill>
                  <a:srgbClr val="5B2645"/>
                </a:solidFill>
                <a:effectLst/>
              </a:rPr>
              <a:t>A</a:t>
            </a:r>
            <a:r>
              <a:rPr lang="hu-HU" sz="1200" b="0" kern="1200" baseline="0" dirty="0">
                <a:solidFill>
                  <a:srgbClr val="5B2645"/>
                </a:solidFill>
                <a:effectLst/>
              </a:rPr>
              <a:t> pályázatot csak az aktív jogviszony ideje alatt lehet benyújtani, de maga a szakmai gyakorlati tevékenység diplomaszerzés vagy abszolválás után történik, amikor már nem áll fenn a hallgatói jogviszony.</a:t>
            </a:r>
            <a:r>
              <a:rPr lang="hu-HU" dirty="0">
                <a:solidFill>
                  <a:srgbClr val="5B2645"/>
                </a:solidFill>
              </a:rPr>
              <a:t> Ha valaki diplomaszerzés utána szakmai gyakorlatra tervez menni, fontos, hogy az abszolválás előtt adja le a jelentkezét, hivatalosan a vizsgaidőszak utolsó napjáig, ami megtekinthető a tanév rendje oldal alatt.</a:t>
            </a:r>
          </a:p>
          <a:p>
            <a:pPr>
              <a:defRPr/>
            </a:pPr>
            <a:endParaRPr lang="hu-HU" dirty="0">
              <a:solidFill>
                <a:srgbClr val="5B2645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5B2645"/>
                </a:solidFill>
              </a:rPr>
              <a:t>Egyesült Királyság és Svájc</a:t>
            </a:r>
          </a:p>
          <a:p>
            <a:pPr>
              <a:defRPr/>
            </a:pPr>
            <a:endParaRPr lang="hu-HU" dirty="0">
              <a:solidFill>
                <a:srgbClr val="5B264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>
                <a:solidFill>
                  <a:srgbClr val="5B2645"/>
                </a:solidFill>
              </a:rPr>
              <a:t>Az Egyesült Királyságba és</a:t>
            </a:r>
            <a:r>
              <a:rPr lang="hu-HU" sz="1200" b="0" baseline="0" dirty="0">
                <a:solidFill>
                  <a:srgbClr val="5B2645"/>
                </a:solidFill>
              </a:rPr>
              <a:t> Svájcba </a:t>
            </a:r>
            <a:r>
              <a:rPr lang="hu-HU" sz="1200" b="0" dirty="0">
                <a:solidFill>
                  <a:srgbClr val="5B2645"/>
                </a:solidFill>
              </a:rPr>
              <a:t>az Erasmus+ Nemzetközi Kreditmobilitás</a:t>
            </a:r>
            <a:r>
              <a:rPr lang="hu-HU" sz="1200" b="0" baseline="0" dirty="0">
                <a:solidFill>
                  <a:srgbClr val="5B2645"/>
                </a:solidFill>
              </a:rPr>
              <a:t> program</a:t>
            </a:r>
            <a:r>
              <a:rPr lang="hu-HU" sz="1200" b="0" dirty="0">
                <a:solidFill>
                  <a:srgbClr val="5B2645"/>
                </a:solidFill>
              </a:rPr>
              <a:t> felhívása keretében lehetséges</a:t>
            </a:r>
            <a:r>
              <a:rPr lang="hu-HU" sz="1200" b="0" baseline="0" dirty="0">
                <a:solidFill>
                  <a:srgbClr val="5B2645"/>
                </a:solidFill>
              </a:rPr>
              <a:t> pályázni. Szakmai gyakorlatra jelenleg nem lehet pályázni az Egyesült Királyságba. </a:t>
            </a:r>
          </a:p>
          <a:p>
            <a:pPr>
              <a:defRPr/>
            </a:pPr>
            <a:r>
              <a:rPr lang="hu-HU" sz="1200" b="0" dirty="0">
                <a:solidFill>
                  <a:srgbClr val="5B2645"/>
                </a:solidFill>
              </a:rPr>
              <a:t>Említeni: Pályázási határidő (részképzés, </a:t>
            </a:r>
            <a:r>
              <a:rPr lang="hu-HU" sz="1200" b="0" dirty="0" err="1">
                <a:solidFill>
                  <a:srgbClr val="5B2645"/>
                </a:solidFill>
              </a:rPr>
              <a:t>szakgyak</a:t>
            </a:r>
            <a:r>
              <a:rPr lang="hu-HU" sz="1200" b="0" dirty="0">
                <a:solidFill>
                  <a:srgbClr val="5B2645"/>
                </a:solidFill>
              </a:rPr>
              <a:t>: bármikor), döntés (november elején, folyamatos </a:t>
            </a:r>
            <a:r>
              <a:rPr lang="hu-HU" sz="1200" b="0" dirty="0" err="1">
                <a:solidFill>
                  <a:srgbClr val="5B2645"/>
                </a:solidFill>
              </a:rPr>
              <a:t>szakgyakra</a:t>
            </a:r>
            <a:r>
              <a:rPr lang="hu-HU" sz="1200" b="0" dirty="0">
                <a:solidFill>
                  <a:srgbClr val="5B2645"/>
                </a:solidFill>
              </a:rPr>
              <a:t> jelentkezés esetén pályázat leadásától számított 2 hónapon belül)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6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>
                <a:solidFill>
                  <a:srgbClr val="5B2645"/>
                </a:solidFill>
              </a:rPr>
              <a:t>Hogyan szűrjünk…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dirty="0">
              <a:solidFill>
                <a:srgbClr val="5B264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>
                <a:solidFill>
                  <a:srgbClr val="5B2645"/>
                </a:solidFill>
              </a:rPr>
              <a:t>A Mobility-Online-ban a szerződéseket (tehát a partnerintézményeket) s</a:t>
            </a:r>
            <a:r>
              <a:rPr lang="hu-HU" dirty="0"/>
              <a:t>zervezeti egység (kar - ahol van intézet - ahol van tanszék),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 (nem ISCED, hanem meghatározott szakok (angolul)) és képzési szint szerint fogja mutatja</a:t>
            </a:r>
            <a:endParaRPr lang="hu-HU" sz="1200" b="0" dirty="0">
              <a:solidFill>
                <a:srgbClr val="5B2645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00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Hogyan működik a pályázás?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Ebben a szekcióban megbeszéljük ki pályázhat, milyen dokumentumokat kell ehhez előkészíteni és hol kell benyújtani a kérelmet.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1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>
                <a:solidFill>
                  <a:srgbClr val="FF0000"/>
                </a:solidFill>
              </a:rPr>
              <a:t>Itt leginkább a pályázás általános követelményeit láthatjuk.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0000"/>
                </a:solidFill>
              </a:rPr>
              <a:t>*Szöveg*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>
                <a:solidFill>
                  <a:srgbClr val="FF0000"/>
                </a:solidFill>
              </a:rPr>
              <a:t>Kari specifikumok!*</a:t>
            </a:r>
          </a:p>
          <a:p>
            <a:r>
              <a:rPr lang="hu-HU" sz="1200" b="0" kern="1200" dirty="0">
                <a:solidFill>
                  <a:srgbClr val="5B2645"/>
                </a:solidFill>
                <a:effectLst/>
                <a:latin typeface="+mn-lt"/>
                <a:ea typeface="+mn-ea"/>
                <a:cs typeface="+mn-cs"/>
              </a:rPr>
              <a:t>A kari követelmények kismértékben eltérhetnek, mindenképpen olvassátok át a kari felhívást és kérdés esetén konzultáljatok nemzetközi koordinátorral.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39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Mettől meddig is lehet jelentkezni. 2025.08.26. – 2025.09.22. éjfélig</a:t>
            </a: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Mobility-Online felületen kell benyújtani. Tanulmányi mobilitásra a határidő lejártával nem, szakmai gyakorlatra továbbra is lehet pályázni Mobility-Online-ban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Mobility-Online-ban történő pályázáshoz szakmai gyakorlatosoknak nemsokára elérhető, részképzéseseknek pedig segítő </a:t>
            </a:r>
            <a:r>
              <a:rPr lang="hu-HU" sz="12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</a:t>
            </a:r>
            <a:r>
              <a:rPr lang="hu-HU" sz="1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Mobility-Online-ban, de azért essen erről is néhány szó!</a:t>
            </a:r>
            <a:b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</a:br>
            <a:endParaRPr lang="hu-HU" sz="1200" b="1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rgbClr val="55444F"/>
                </a:solidFill>
                <a:latin typeface="+mn-lt"/>
                <a:ea typeface="+mn-ea"/>
                <a:cs typeface="+mn-cs"/>
              </a:rPr>
              <a:t>Kari specifikumok!*</a:t>
            </a:r>
            <a:endParaRPr lang="hu-HU" sz="1200" b="0" kern="1200" dirty="0">
              <a:solidFill>
                <a:srgbClr val="55444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2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Alcím mintájának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FBAB-4286-417D-9717-4CC87890EAD4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B73-9DA4-41F8-812C-D157E0C65349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C42-7C55-4AA8-A68B-8938E50FAC25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F99-1623-484E-B6A2-0AEEEB2756B1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AB1-4979-40FF-A23A-FC67D888D655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14A5-D81D-4FDA-A26B-B909CDEBCF74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3688-15B0-4BE8-BB92-171461B67E60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C691-8BC7-49B2-AC63-B0A72D4EC11F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CA42-B627-4894-81EC-4DAB33EB6C6B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3C73-EDC9-4055-AC60-196CD75AF3BF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319E9C-5C30-46BF-BC28-BE0A95288665}" type="datetime1">
              <a:rPr lang="hu-HU" noProof="0" smtClean="0"/>
              <a:t>2025. 09. 01.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y.elte.hu/mobility/LoginServlet?identifier=BUDAPES01&amp;sprache=en&amp;kz_bew_art=OUT&amp;kz_bew_pers=S&amp;aust_prog=SMS&amp;trans_roll_id=8&amp;fromApplication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kiegeszito_tamogataso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kiegeszito-tamogataso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tanulmanyok-terveze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szakmai_gyakorla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all-field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-kreditmobilitas/palyaza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-kreditmobilitas/palyaza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palyazat/rovid-doktor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.hu/erasmus/nyertesekne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outgoing@ppk.elte.hu" TargetMode="External"/><Relationship Id="rId3" Type="http://schemas.openxmlformats.org/officeDocument/2006/relationships/hyperlink" Target="mailto:brigitta.dalnoki@ajk.elte.hu" TargetMode="External"/><Relationship Id="rId7" Type="http://schemas.openxmlformats.org/officeDocument/2006/relationships/hyperlink" Target="mailto:csaniko@inf.elte.hu" TargetMode="External"/><Relationship Id="rId12" Type="http://schemas.openxmlformats.org/officeDocument/2006/relationships/hyperlink" Target="mailto:magyar.zsofia@sek.elte.h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utgoing@gtk.elte.hu" TargetMode="External"/><Relationship Id="rId11" Type="http://schemas.openxmlformats.org/officeDocument/2006/relationships/hyperlink" Target="mailto:mobilitas@ttk.elte.hu" TargetMode="External"/><Relationship Id="rId5" Type="http://schemas.openxmlformats.org/officeDocument/2006/relationships/hyperlink" Target="mailto:outgoing@btk.elte.hu" TargetMode="External"/><Relationship Id="rId10" Type="http://schemas.openxmlformats.org/officeDocument/2006/relationships/hyperlink" Target="mailto:international@tatk.elte.hu" TargetMode="External"/><Relationship Id="rId4" Type="http://schemas.openxmlformats.org/officeDocument/2006/relationships/hyperlink" Target="mailto:erasmus@barczi.elte.hu" TargetMode="External"/><Relationship Id="rId9" Type="http://schemas.openxmlformats.org/officeDocument/2006/relationships/hyperlink" Target="mailto:international@tok.elte.hu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-kreditmobilit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palyazat/hossz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2" y="6515804"/>
            <a:ext cx="6638176" cy="180974"/>
          </a:xfrm>
        </p:spPr>
        <p:txBody>
          <a:bodyPr/>
          <a:lstStyle/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https://www.elte.hu/oktatas/nemzetkozi/rendezvenyek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FF01821-E0A5-4BE6-9574-AB70DEA3D042}"/>
              </a:ext>
            </a:extLst>
          </p:cNvPr>
          <p:cNvSpPr txBox="1"/>
          <p:nvPr/>
        </p:nvSpPr>
        <p:spPr>
          <a:xfrm>
            <a:off x="931778" y="189078"/>
            <a:ext cx="10325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40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PÓTPÁLYÁZATI TUDNIVALÓK</a:t>
            </a:r>
            <a:br>
              <a:rPr lang="hu-HU" sz="4000" b="1" dirty="0">
                <a:solidFill>
                  <a:srgbClr val="E86F00"/>
                </a:solidFill>
              </a:rPr>
            </a:br>
            <a:endParaRPr lang="hu-HU" sz="4000" b="1" dirty="0">
              <a:solidFill>
                <a:srgbClr val="E86F00"/>
              </a:solidFill>
            </a:endParaRPr>
          </a:p>
        </p:txBody>
      </p:sp>
      <p:pic>
        <p:nvPicPr>
          <p:cNvPr id="6" name="Kép 5" descr="A képen szöveg, poszter, képernyőkép, illusztráci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38C4CB8-1303-DBC0-FCA9-C31DD2C52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22" y="789242"/>
            <a:ext cx="3877373" cy="54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998074" y="487253"/>
            <a:ext cx="10153128" cy="526241"/>
          </a:xfrm>
          <a:prstGeom prst="rect">
            <a:avLst/>
          </a:prstGeom>
          <a:solidFill>
            <a:srgbClr val="F7F6E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MOBILITY-ONLINE</a:t>
            </a:r>
          </a:p>
        </p:txBody>
      </p:sp>
      <p:sp>
        <p:nvSpPr>
          <p:cNvPr id="16" name="Élőláb helye 1">
            <a:extLst>
              <a:ext uri="{FF2B5EF4-FFF2-40B4-BE49-F238E27FC236}">
                <a16:creationId xmlns:a16="http://schemas.microsoft.com/office/drawing/2014/main" id="{C95DF291-75C9-4638-8C2C-BC05CC9D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AB998A-8ECC-4524-AEE9-1C1AC15268FF}"/>
              </a:ext>
            </a:extLst>
          </p:cNvPr>
          <p:cNvSpPr txBox="1"/>
          <p:nvPr/>
        </p:nvSpPr>
        <p:spPr>
          <a:xfrm>
            <a:off x="1014023" y="1276460"/>
            <a:ext cx="110009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mobility.elte.hu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 központi felület, amely megkönnyíti a pályázást, a dokumentumok feltöltését, illetve a kommunikációt – minden egy helyen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Használati útmutató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részképzéshez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itt érhető el</a:t>
            </a: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Használati útmutató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gyakorlathoz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itt érhető el (hamarosan)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Neptunban</a:t>
            </a:r>
            <a:r>
              <a:rPr lang="hu-HU" sz="240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frissíteni kell az adatokat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Egyszerű űrlap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Bármilyen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kérdés esetén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keresd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koordinátorát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FONTOS: osztatlan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tanár hallgatók számára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1.,2.,3.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éves hallgatók: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4.,5. </a:t>
            </a: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éves hallgatók: </a:t>
            </a: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6957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998074" y="487253"/>
            <a:ext cx="10153128" cy="526241"/>
          </a:xfrm>
          <a:prstGeom prst="rect">
            <a:avLst/>
          </a:prstGeom>
          <a:solidFill>
            <a:srgbClr val="F7F6E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MOBILITY-ONLINE</a:t>
            </a:r>
          </a:p>
        </p:txBody>
      </p:sp>
      <p:sp>
        <p:nvSpPr>
          <p:cNvPr id="16" name="Élőláb helye 1">
            <a:extLst>
              <a:ext uri="{FF2B5EF4-FFF2-40B4-BE49-F238E27FC236}">
                <a16:creationId xmlns:a16="http://schemas.microsoft.com/office/drawing/2014/main" id="{C95DF291-75C9-4638-8C2C-BC05CC9D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AB998A-8ECC-4524-AEE9-1C1AC15268FF}"/>
              </a:ext>
            </a:extLst>
          </p:cNvPr>
          <p:cNvSpPr txBox="1"/>
          <p:nvPr/>
        </p:nvSpPr>
        <p:spPr>
          <a:xfrm>
            <a:off x="998074" y="1489273"/>
            <a:ext cx="10640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mobility.elte.hu</a:t>
            </a:r>
          </a:p>
          <a:p>
            <a:pPr algn="just">
              <a:lnSpc>
                <a:spcPct val="90000"/>
              </a:lnSpc>
            </a:pPr>
            <a:endParaRPr lang="hu-HU" sz="2400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utolsó pillanatban!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Véglegesíteni kell </a:t>
            </a:r>
            <a:r>
              <a:rPr lang="hu-HU" sz="240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23:59-ig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Technikai hiba esetén – képernyőfotó a kari koordinátornak</a:t>
            </a: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Kivizsgálás, </a:t>
            </a: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rendszernapló</a:t>
            </a: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nem hallgatói hiba – utólagos pályázat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7480091" y="218730"/>
            <a:ext cx="4708734" cy="42473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endParaRPr lang="hu-HU" dirty="0">
              <a:solidFill>
                <a:srgbClr val="C2626F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1F06E2B-DC53-4BA8-95E0-2B4D83B7C0FF}"/>
              </a:ext>
            </a:extLst>
          </p:cNvPr>
          <p:cNvSpPr txBox="1"/>
          <p:nvPr/>
        </p:nvSpPr>
        <p:spPr>
          <a:xfrm>
            <a:off x="3227797" y="132660"/>
            <a:ext cx="546976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3200" b="1" u="sng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Pályázati dokumentumok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EB98D10-46D8-4FF1-B3F5-B1E356D7D307}"/>
              </a:ext>
            </a:extLst>
          </p:cNvPr>
          <p:cNvSpPr/>
          <p:nvPr/>
        </p:nvSpPr>
        <p:spPr>
          <a:xfrm>
            <a:off x="8723577" y="215759"/>
            <a:ext cx="261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Font typeface="Arial" pitchFamily="34" charset="0"/>
              <a:buNone/>
            </a:pPr>
            <a:r>
              <a:rPr lang="hu-HU" sz="20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13" name="Élőláb helye 1">
            <a:extLst>
              <a:ext uri="{FF2B5EF4-FFF2-40B4-BE49-F238E27FC236}">
                <a16:creationId xmlns:a16="http://schemas.microsoft.com/office/drawing/2014/main" id="{A575E230-B602-465A-B549-7B1242AE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409" y="65161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66B41A1-006D-FD40-4F0C-378CF935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76" y="628445"/>
            <a:ext cx="9245872" cy="56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36912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PÉNZÜGYEK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3A9C7F3B-FB2B-4D03-8411-2FA5DFAA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4967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836" y="228599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ÖSZTÖNDÍJ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30116" y="4339878"/>
            <a:ext cx="727280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utalás ütemezése: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 - 10%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pénzneme: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 &gt; Euró alapú számla szükséges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ösztöndíj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feltétlenül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fedez minden költséget!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gyakorlatnál &gt; kapható díjazás, fizetés is az ösztöndíjon felül!</a:t>
            </a:r>
          </a:p>
          <a:p>
            <a:pPr>
              <a:lnSpc>
                <a:spcPct val="90000"/>
              </a:lnSpc>
            </a:pPr>
            <a:endParaRPr lang="hu-HU" sz="2400" dirty="0">
              <a:solidFill>
                <a:srgbClr val="485974"/>
              </a:solidFill>
            </a:endParaRPr>
          </a:p>
        </p:txBody>
      </p:sp>
      <p:graphicFrame>
        <p:nvGraphicFramePr>
          <p:cNvPr id="4" name="Táblázat 5">
            <a:extLst>
              <a:ext uri="{FF2B5EF4-FFF2-40B4-BE49-F238E27FC236}">
                <a16:creationId xmlns:a16="http://schemas.microsoft.com/office/drawing/2014/main" id="{D7025475-12C5-4CF7-8062-67397E9F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16913"/>
              </p:ext>
            </p:extLst>
          </p:nvPr>
        </p:nvGraphicFramePr>
        <p:xfrm>
          <a:off x="636038" y="1268201"/>
          <a:ext cx="10916748" cy="302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0422">
                  <a:extLst>
                    <a:ext uri="{9D8B030D-6E8A-4147-A177-3AD203B41FA5}">
                      <a16:colId xmlns:a16="http://schemas.microsoft.com/office/drawing/2014/main" val="1823235025"/>
                    </a:ext>
                  </a:extLst>
                </a:gridCol>
                <a:gridCol w="5026326">
                  <a:extLst>
                    <a:ext uri="{9D8B030D-6E8A-4147-A177-3AD203B41FA5}">
                      <a16:colId xmlns:a16="http://schemas.microsoft.com/office/drawing/2014/main" val="1042213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Fogadó ország</a:t>
                      </a:r>
                    </a:p>
                  </a:txBody>
                  <a:tcPr>
                    <a:solidFill>
                      <a:srgbClr val="E86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ösztöndíj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6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0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Ausztria, Belgium, Ciprus, Csehország, Dánia, Észtország, Finnország, Franciaország, Görögország, Hollandia, Írország, Izland, Lettország, Liechtenstein, Luxemburg, Málta, Németország, Norvégia, Olaszország, Portugália, Spanyolország, Szlovákia</a:t>
                      </a:r>
                      <a:r>
                        <a:rPr lang="hu-HU" sz="1800" b="0" i="0" kern="120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Szlovénia, Svédország</a:t>
                      </a:r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600 euró a részképzés esetén</a:t>
                      </a:r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(kombinált mobilitásnál is!) </a:t>
                      </a:r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és 750 euró a szakmai gyakorlat esetén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B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2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Bulgária, Észak-Macedónia, Horvátország, Lengyelország, Litvánia, Románia, Szerbia, Törökország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havi 540 euró a részképzés esetén</a:t>
                      </a:r>
                      <a:r>
                        <a:rPr lang="hu-HU" sz="18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(kombinált mobilitásnál is!) </a:t>
                      </a:r>
                      <a:r>
                        <a:rPr lang="hu-HU" sz="18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és 690 euró a szakmai gyakorlat esetén</a:t>
                      </a:r>
                      <a:endParaRPr lang="hu-HU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BF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64185"/>
                  </a:ext>
                </a:extLst>
              </a:tr>
            </a:tbl>
          </a:graphicData>
        </a:graphic>
      </p:graphicFrame>
      <p:sp>
        <p:nvSpPr>
          <p:cNvPr id="7" name="Élőláb helye 1">
            <a:extLst>
              <a:ext uri="{FF2B5EF4-FFF2-40B4-BE49-F238E27FC236}">
                <a16:creationId xmlns:a16="http://schemas.microsoft.com/office/drawing/2014/main" id="{A8CFB5A2-A6F3-4DFE-BCA0-64F85B3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4724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C8FAA1-BB1D-4104-82C1-25F3632A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1" y="228599"/>
            <a:ext cx="9753600" cy="1325562"/>
          </a:xfrm>
        </p:spPr>
        <p:txBody>
          <a:bodyPr/>
          <a:lstStyle/>
          <a:p>
            <a:pPr algn="ctr"/>
            <a:r>
              <a:rPr lang="hu-HU" dirty="0"/>
              <a:t>Ösztöndíjhoz még hozzáadódik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990818-DDCD-4675-B05B-BB1E8173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40AE3FE-8ED7-47FF-8C5C-0E07B45E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9" y="2204864"/>
            <a:ext cx="11869066" cy="363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425308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0648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2DF7453-4CC0-47DC-B68C-0E3D44BBF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00" y="929746"/>
            <a:ext cx="3816424" cy="53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8836" y="228599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20832" y="1238733"/>
            <a:ext cx="5977636" cy="539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Erasmus+ esélyegyenlőségi támogatás: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2025/26-os tanév tavaszi félévére vonatkozó pályázati felület, illetve a kapcsolódó pályázati felhívás elérhető: október 14.</a:t>
            </a:r>
            <a:endParaRPr lang="hu-HU" sz="16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elején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Kibővült jogosultsági kör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hosszú távú mobilitás típusától függetlenül + 250 €/hó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Szakgyak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pályázat benyújtásával egyidejűleg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valós költség alapú esélyegyenlőségi támogatás: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 17. 12:00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EHÖK Erasmus+ Start ösztöndíj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Pályázati határidő:  pályázati felhívás jellemzően a félév elején (február-március és szeptember-október) kerül kiírásra az abban a félévben kiutazó hallgatók számára.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25 000 – 150 000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Ft</a:t>
            </a:r>
            <a:r>
              <a:rPr lang="en-US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egyszeri támogatás (két részletben)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rgbClr val="48597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ELTE Alumni Alapítványi Pályázat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2025/26-os tanév tavaszi félévére vonatkozó pályázati felhívás szeptemberben várható. </a:t>
            </a:r>
          </a:p>
          <a:p>
            <a:pPr>
              <a:lnSpc>
                <a:spcPct val="9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Benyújtási határidő: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várhatóan 2025. november 15.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+ 200.000 Ft egyszeri támogatás, 5 fő részére</a:t>
            </a:r>
            <a:br>
              <a:rPr lang="hu-HU" sz="1500" b="1" dirty="0">
                <a:solidFill>
                  <a:srgbClr val="485974"/>
                </a:solidFill>
              </a:rPr>
            </a:br>
            <a:endParaRPr lang="hu-HU" sz="1500" b="1" strike="sngStrike" dirty="0">
              <a:solidFill>
                <a:srgbClr val="485974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3B97531-835F-4111-B183-61EE585CB184}"/>
              </a:ext>
            </a:extLst>
          </p:cNvPr>
          <p:cNvSpPr txBox="1"/>
          <p:nvPr/>
        </p:nvSpPr>
        <p:spPr>
          <a:xfrm>
            <a:off x="6598468" y="2783001"/>
            <a:ext cx="526002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Kiegészítik az Erasmus+ ösztöndíjat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 pályázatot kell benyújtani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Részletes információk az Erasmus+ mobilitás alatt elérhető támogatásokról: </a:t>
            </a:r>
            <a:b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www.elte.hu/erasmus/kiegeszito_tamogatasok</a:t>
            </a: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Itt érdemes figyelni a pályázatok kiírását is!</a:t>
            </a:r>
          </a:p>
        </p:txBody>
      </p:sp>
      <p:sp>
        <p:nvSpPr>
          <p:cNvPr id="7" name="Élőláb helye 1">
            <a:extLst>
              <a:ext uri="{FF2B5EF4-FFF2-40B4-BE49-F238E27FC236}">
                <a16:creationId xmlns:a16="http://schemas.microsoft.com/office/drawing/2014/main" id="{134AB6E0-3F36-40AA-9A23-FD261144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459" y="6538914"/>
            <a:ext cx="6638176" cy="180974"/>
          </a:xfrm>
        </p:spPr>
        <p:txBody>
          <a:bodyPr/>
          <a:lstStyle/>
          <a:p>
            <a:pPr algn="ctr"/>
            <a:r>
              <a:rPr lang="hu-HU" sz="1200" b="1" spc="300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www.elte.hu/erasmus/kiegeszito_tamogatasok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05193" y="1021481"/>
            <a:ext cx="108247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kiutazás tervezésének kulcsfontosságú eleme a különböző elérhető kiegészítő támogatási lehetőségek ismerete.</a:t>
            </a:r>
          </a:p>
        </p:txBody>
      </p:sp>
    </p:spTree>
    <p:extLst>
      <p:ext uri="{BB962C8B-B14F-4D97-AF65-F5344CB8AC3E}">
        <p14:creationId xmlns:p14="http://schemas.microsoft.com/office/powerpoint/2010/main" val="4553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3772" y="1141231"/>
            <a:ext cx="11689259" cy="5573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724" indent="-304724" algn="just">
              <a:lnSpc>
                <a:spcPts val="2612"/>
              </a:lnSpc>
              <a:buFont typeface="+mj-lt"/>
              <a:buAutoNum type="arabicPeriod" startAt="5"/>
            </a:pPr>
            <a:r>
              <a:rPr lang="hu-HU" sz="16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Zöld utazási támogatás 2025/26-os tanév</a:t>
            </a:r>
          </a:p>
          <a:p>
            <a:pPr marL="304724" indent="-304724" algn="just">
              <a:lnSpc>
                <a:spcPts val="2612"/>
              </a:lnSpc>
              <a:buFont typeface="+mj-lt"/>
              <a:buAutoNum type="arabicPeriod" startAt="5"/>
            </a:pPr>
            <a:endParaRPr lang="hu-HU" sz="1600" kern="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r>
              <a:rPr lang="hu-HU" sz="16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tanulmányi célú, szakmai gyakorlati vagy rövid távú mobilitásban részt vevő hallgatók a küldő és a fogadó ország közötti </a:t>
            </a:r>
            <a:r>
              <a:rPr lang="hu-HU" sz="16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zöld utazási forma esetén </a:t>
            </a:r>
            <a:r>
              <a:rPr lang="hu-HU" sz="16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támogatásban részesülhetnek. Zöld utazási formának minősül a </a:t>
            </a:r>
            <a:r>
              <a:rPr lang="hu-HU" sz="1600" i="1" kern="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repülő és a hajó kivételével </a:t>
            </a:r>
            <a:r>
              <a:rPr lang="hu-HU" sz="1600" kern="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utazási forma</a:t>
            </a:r>
            <a:r>
              <a:rPr lang="hu-HU" sz="16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.*</a:t>
            </a:r>
          </a:p>
          <a:p>
            <a:pPr algn="just">
              <a:lnSpc>
                <a:spcPts val="2612"/>
              </a:lnSpc>
            </a:pPr>
            <a:endParaRPr lang="hu-HU" sz="1600" kern="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r>
              <a:rPr lang="hu-HU" sz="16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Támogatás összege várhatóan: </a:t>
            </a:r>
            <a:r>
              <a:rPr lang="hu-HU" sz="1600" b="1" kern="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Alábbi táblázat </a:t>
            </a:r>
            <a:r>
              <a:rPr lang="hu-HU" sz="16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hu-HU" sz="16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küldő és a fogadó intézmény közötti távolságnak (&gt;&lt; 1000 km) megfelelően </a:t>
            </a:r>
            <a:r>
              <a:rPr lang="hu-HU" sz="1600" kern="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1-1 vagy 2-2 </a:t>
            </a:r>
            <a:r>
              <a:rPr lang="hu-HU" sz="1600" b="1" kern="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utazási nap</a:t>
            </a:r>
            <a:r>
              <a:rPr lang="hu-HU" sz="16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endParaRPr lang="hu-HU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2612"/>
              </a:lnSpc>
            </a:pPr>
            <a:r>
              <a:rPr lang="hu-HU" sz="1400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részletek és feltételek a felhívásban lesznek elérhetők. Kérjük, figyelje honlapunkat!</a:t>
            </a:r>
            <a:endParaRPr lang="hu-HU" sz="1400" b="1" kern="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2612"/>
              </a:lnSpc>
            </a:pPr>
            <a:r>
              <a:rPr lang="hu-HU" sz="14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Tanulmányi ösztöndíj is jár a kint töltött időszakra.</a:t>
            </a:r>
          </a:p>
          <a:p>
            <a:pPr algn="ctr">
              <a:lnSpc>
                <a:spcPts val="1960"/>
              </a:lnSpc>
            </a:pPr>
            <a:r>
              <a:rPr lang="en-US" sz="1400" b="1" kern="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https://www.elte.hu/erasmus/kiegeszito-tamogatasok</a:t>
            </a:r>
            <a:endParaRPr lang="hu-HU" sz="2400" b="1" kern="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F7743F5-628B-4DEC-9C43-C5CAD5FA2B07}"/>
              </a:ext>
            </a:extLst>
          </p:cNvPr>
          <p:cNvSpPr/>
          <p:nvPr/>
        </p:nvSpPr>
        <p:spPr>
          <a:xfrm>
            <a:off x="521812" y="4369895"/>
            <a:ext cx="184731" cy="428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12"/>
              </a:lnSpc>
            </a:pPr>
            <a:endParaRPr lang="en-US" sz="2399" spc="-1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960F1D-592F-4240-9A0F-3ABE3B71C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198" y="3834802"/>
            <a:ext cx="7948428" cy="1927729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4D0F8571-D27A-4797-B159-3C7DFB9BBE0F}"/>
              </a:ext>
            </a:extLst>
          </p:cNvPr>
          <p:cNvSpPr txBox="1">
            <a:spLocks/>
          </p:cNvSpPr>
          <p:nvPr/>
        </p:nvSpPr>
        <p:spPr>
          <a:xfrm>
            <a:off x="1208836" y="228599"/>
            <a:ext cx="9753600" cy="792882"/>
          </a:xfrm>
          <a:prstGeom prst="rect">
            <a:avLst/>
          </a:prstGeom>
          <a:solidFill>
            <a:srgbClr val="F7F6E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KIEGÉSZÍTŐ TÁMOGATÁSOK</a:t>
            </a:r>
          </a:p>
        </p:txBody>
      </p:sp>
    </p:spTree>
    <p:extLst>
      <p:ext uri="{BB962C8B-B14F-4D97-AF65-F5344CB8AC3E}">
        <p14:creationId xmlns:p14="http://schemas.microsoft.com/office/powerpoint/2010/main" val="27415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22505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TERVEZÉSE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9C02E867-5F5C-42A2-B3BB-07BBD485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669E1C-FD25-4CB6-AF42-14D3A28D4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86" y="886471"/>
            <a:ext cx="3912451" cy="55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18089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05F191B-C911-4F7D-B44C-B2FC7DE68649}"/>
              </a:ext>
            </a:extLst>
          </p:cNvPr>
          <p:cNvSpPr/>
          <p:nvPr/>
        </p:nvSpPr>
        <p:spPr>
          <a:xfrm>
            <a:off x="477788" y="1052736"/>
            <a:ext cx="10801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Clr>
                <a:srgbClr val="545454"/>
              </a:buClr>
              <a:buAutoNum type="arabicPeriod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Ösztöndíjtípusok áttekintése 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Pályázási tudnivalók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Pénzügyek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tervezése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mobilitási lehetőségek</a:t>
            </a:r>
          </a:p>
          <a:p>
            <a:pPr marL="1365750" lvl="1" indent="-285750">
              <a:spcBef>
                <a:spcPts val="1800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  <a:b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indent="-457200">
              <a:buClr>
                <a:srgbClr val="545454"/>
              </a:buClr>
              <a:buAutoNum type="arabicPeriod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40604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189756" y="692696"/>
            <a:ext cx="10929595" cy="642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 mehetek?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Folyamatosan frissített tájékoztató lista a központi felhívásban, Mobility-Online-</a:t>
            </a: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listázott intézmények.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partneregyetemek pályázhatóságára vonatkozó információért kövessék a központi felhívást!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Összesen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helyre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pályázni&gt; sorrend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 ECTS*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elvégzése a kinti egyetemen (BA, MA és osztatlan képzés esetén)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célú tanulmányi mobilitás esetében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nincsen minimum kreditkövetelmény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Fogadóintézmény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tudatos választás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kinti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kurzuskatalógus átnézése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az itthoni mintatanterv összevetése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(képzési szint, nyelv, kurzusok)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Teljes elfogadtatás és módjai: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 vagy szabadon válaszható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tanegységként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Egyeztetés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érintett oktatókkal és /vagy tanulmányi felelősökkel írásban!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Amennyiben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skandináv egyetemre pályázik,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érdemes mihamarabb leadni pályázatát!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Egyéni tanulmányi rend/különleges tanulmányi 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Németország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(aktív státusz miatt az utolsó félévben gond lehet a kiutazás)&gt; az aktív státusz nem tart addig az</a:t>
            </a:r>
            <a:b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ELTE-n, amennyire elhúzódhat a németországi félév</a:t>
            </a:r>
          </a:p>
          <a:p>
            <a:pPr lvl="0"/>
            <a:endParaRPr lang="hu-HU" sz="1600" b="1" dirty="0">
              <a:solidFill>
                <a:srgbClr val="48597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38444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225760" y="1124744"/>
            <a:ext cx="11737304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Erasmus+ programban a külföldön végzett tanulmányok beismertetése kötelező az ELTE-n.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 két eszköz segítségével segíti hallgatóit Erasmus tanulmányuk tervezésében és a külföldi kreditek elismertetésében: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mobilitási ablak (1.)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ekvivalencia táblázat (2.).</a:t>
            </a:r>
          </a:p>
          <a:p>
            <a:pPr>
              <a:lnSpc>
                <a:spcPct val="150000"/>
              </a:lnSpc>
            </a:pP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mobilitási ablak: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Mintatantervben rögzített félév a kiutazásra. Elismertetés: A mobilitási félévben esedékes itthoni tárgyak a külföldi partneregyetemen végzett bármilyen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(!)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tárggyal kiválthatók.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ekvivalencia adatbázis: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 azokról az itthoni és kinti tárgyakról, amik esetében a megfeleltethetőség már megállapításra került, a kinti tárgy "automatikusan" kiváltható a megjelölt itthoni kötelező tárggyal. Nincs rögzített mobilitási félév, a hallgató saját maga tervezi rugalmasan a kiutazás félévét az adatbázis alapján.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/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225760" y="1124744"/>
            <a:ext cx="117373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2022/23-as tanévtől minden kiutazó Erasmus+ hallgatóra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kötelezően új, általános kreditelismertetési eljárásrend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vonatkozik. A kari specifikumokat tartalmazó eljárásrendet folyamatosan frissítjük a honlapon, részletekért addig keressétek a kari koordinátort.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információ a tanulmányok elismertetéséről itt érhető el: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www.elte.hu/erasmus/tanulmanyok-tervezese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600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485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2" y="0"/>
            <a:ext cx="9753600" cy="792882"/>
          </a:xfrm>
          <a:solidFill>
            <a:srgbClr val="F7F6EE"/>
          </a:solidFill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 </a:t>
            </a:r>
            <a:r>
              <a:rPr lang="hu-HU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tERVEZÉSE</a:t>
            </a:r>
            <a:endParaRPr lang="hu-HU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5146AD-F1E9-4588-AE45-1D80F6E66250}"/>
              </a:ext>
            </a:extLst>
          </p:cNvPr>
          <p:cNvSpPr txBox="1"/>
          <p:nvPr/>
        </p:nvSpPr>
        <p:spPr>
          <a:xfrm>
            <a:off x="189756" y="908721"/>
            <a:ext cx="11449272" cy="642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 mehetek?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Fogadó helyet önállóan kell keresni (nincs partnerintézményi lista)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Bármely</a:t>
            </a:r>
            <a:r>
              <a:rPr kumimoji="0" lang="hu-HU" sz="1600" b="0" i="0" u="none" strike="noStrike" kern="1200" cap="none" spc="0" normalizeH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Erasmus+ programországban található szervezethez le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menni, kivéve: Európai Unió szervei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Tippek, gyakorlati lehetőségeket hirdető adatbázisok: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https://www.elte.hu/erasmus/szakmai_gyakorlat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lista olyan szakmai gyakorlati helyekről, ahol már dolgozott ELTE-s hallgató, és a fogadó fél szívesen várja további ELTE-s hallgatók jelentkezését.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Tudatos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keresés 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Acceptance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Admission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Egyeztetés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szakmai gyakorlatért felelőssel írásban, kötelező szakmai gyakorlat esetén tájékozódni  a követelményekről!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munkaóra/hét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Elismertetés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Kötelező szakmai gyakorlat&gt; kredit</a:t>
            </a:r>
            <a:b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48597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Önkéntes szakmai gyakorlat&gt; diploma melléklet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48597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4F89BC5C-1FEF-4204-B0D2-F7043D0C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kumimoji="0" lang="hu-H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hu-H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kumimoji="0" lang="hu-HU" sz="1200" b="1" i="0" u="none" strike="noStrike" kern="1200" cap="all" spc="0" normalizeH="0" baseline="0" noProof="0" dirty="0">
                <a:ln>
                  <a:noFill/>
                </a:ln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20385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36912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NOMINÁLÁS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8C1D4C48-66D4-4227-96E1-64FC103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309320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0887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47180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</a:t>
            </a:r>
            <a:br>
              <a:rPr lang="hu-HU" b="1" dirty="0">
                <a:solidFill>
                  <a:srgbClr val="485974"/>
                </a:solidFill>
                <a:latin typeface="Century Gothic"/>
              </a:rPr>
            </a:br>
            <a:endParaRPr lang="hu-HU" b="1" dirty="0">
              <a:solidFill>
                <a:srgbClr val="485974"/>
              </a:solidFill>
              <a:latin typeface="Century Gothic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836712"/>
            <a:ext cx="123591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br>
              <a:rPr lang="hu-HU" sz="1600" dirty="0">
                <a:solidFill>
                  <a:srgbClr val="5B2645"/>
                </a:solidFill>
              </a:rPr>
            </a:br>
            <a:br>
              <a:rPr lang="hu-HU" dirty="0">
                <a:solidFill>
                  <a:srgbClr val="5B2645"/>
                </a:solidFill>
              </a:rPr>
            </a:br>
            <a:endParaRPr lang="hu-HU" dirty="0">
              <a:solidFill>
                <a:srgbClr val="5B2645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651DC0E9-569B-4C3D-A985-411092A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55587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A8A449-B3AE-3A1C-4716-18FE5946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00" y="605438"/>
            <a:ext cx="7416824" cy="59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24644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ELBÍRÁLÁS, NOMINÁLÁS</a:t>
            </a:r>
            <a:b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1000036"/>
            <a:ext cx="11917324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pályázat elbírálása tehát többlépcsős. Az intézeti/kari koordinátora már feltételesen tájékoztathat a kari bírálatról, azonban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pályázati bírálat eredménye a Hallgatói és Oktatói Mobilitási Bizottság (HOMB) ülés utáni értesítés után válik hivatalossá.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hivatalos értesítés a Mobility-Online-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keresztül üzenetben és a megadott e-mail címre érkezik.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Feltételes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HOMB döntés előtt kiküldött </a:t>
            </a:r>
            <a:r>
              <a:rPr lang="hu-HU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kar/intézet/tanszék részéről, a kinti egyetem korai határideje miatt. 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Tipikusan skandináv egyetemek esetén.​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az a </a:t>
            </a:r>
            <a:r>
              <a:rPr lang="hu-HU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nominálás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rgbClr val="485974"/>
              </a:solidFill>
            </a:endParaRPr>
          </a:p>
          <a:p>
            <a:pPr>
              <a:lnSpc>
                <a:spcPct val="90000"/>
              </a:lnSpc>
            </a:pPr>
            <a:endParaRPr lang="hu-HU" b="1" dirty="0">
              <a:solidFill>
                <a:srgbClr val="485974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97BA6A13-1997-4217-8BFA-59115FD3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9706BD19-8156-4066-94E4-1F5E4BE6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1" y="3621103"/>
            <a:ext cx="11546633" cy="24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2300926" y="2348880"/>
            <a:ext cx="7586972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mobilitási lehetőségek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8C1D4C48-66D4-4227-96E1-64FC103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309320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3239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5787" y="764704"/>
            <a:ext cx="11927061" cy="697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2143125" fontAlgn="base"/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2143125" fontAlgn="base"/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www.elte.hu/erasmus/all-fields</a:t>
            </a:r>
            <a:endParaRPr lang="hu-HU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/>
            <a:endParaRPr lang="en-US" sz="16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 több egyetem esetében rendelkezik </a:t>
            </a:r>
            <a:r>
              <a:rPr lang="hu-HU" sz="1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minden tématerületre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szóló Erasmus+ keretmegállapodással: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jelenlegi felhívásban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CHARM-EU egyetemi szövetség meghatározott intézményei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Coimbra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</a:t>
            </a: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Network meghatározott intézményei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7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hu-HU" sz="1600" b="1" u="sng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Kiknek ajánljuk?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Elsősorban azoknak a hallgatóknak, akiknek a </a:t>
            </a:r>
            <a:r>
              <a:rPr lang="hu-HU" sz="16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szakján kevés az elérhető Erasmus fogadóintézmény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másodsorban azoknak, akik kifejezetten valamely részképzésre elérhető CHARM-EU vagy </a:t>
            </a:r>
            <a:r>
              <a:rPr lang="hu-HU" sz="1600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Coimbra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partnerintézmény iránt érdeklődnek. </a:t>
            </a:r>
            <a:r>
              <a:rPr lang="hu-HU" sz="16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Számos nívós partnerintézmény!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benyújtása: </a:t>
            </a:r>
            <a:r>
              <a:rPr lang="hu-HU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Szeptember 22-ig (szintén Mobility-Online-</a:t>
            </a:r>
            <a:r>
              <a:rPr lang="hu-HU" sz="1600" b="1" dirty="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keresztül) *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Mobility-Online-os</a:t>
            </a:r>
            <a:r>
              <a:rPr lang="hu-HU" sz="1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jelentkezésről technikai útmutató </a:t>
            </a:r>
            <a:r>
              <a:rPr lang="hu-HU" sz="16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honlapon: 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www.elte.hu/erasmus/all-fields</a:t>
            </a:r>
            <a:r>
              <a:rPr lang="hu-HU" sz="16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6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letölthető dokumentumoknál (lap alján)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8597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666072" y="239643"/>
            <a:ext cx="1095495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részképzés minden tématerületre vonatkozó keretmegállapodás keretében</a:t>
            </a:r>
          </a:p>
        </p:txBody>
      </p:sp>
    </p:spTree>
    <p:extLst>
      <p:ext uri="{BB962C8B-B14F-4D97-AF65-F5344CB8AC3E}">
        <p14:creationId xmlns:p14="http://schemas.microsoft.com/office/powerpoint/2010/main" val="5278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666072" y="239643"/>
            <a:ext cx="10954954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részképzés minden tématerületre vonatkozó keretmegállapodás keretében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CC80846-200B-4A6C-AA74-274C746340F1}"/>
              </a:ext>
            </a:extLst>
          </p:cNvPr>
          <p:cNvSpPr txBox="1"/>
          <p:nvPr/>
        </p:nvSpPr>
        <p:spPr>
          <a:xfrm>
            <a:off x="92013" y="1854116"/>
            <a:ext cx="7416824" cy="38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Tájékoztató alkalom lesz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Miért érdemes jelentkezni?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Pályázási feltételek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Pályázható egyetemek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Hazaérkező hallgatói beszámoló</a:t>
            </a: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8597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9167F1-F57B-45F3-A87F-E91647306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16" y="1988840"/>
            <a:ext cx="6339891" cy="4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180896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b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Bevezetés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0CCC43B-E643-450E-BAA6-A10E44237F74}"/>
              </a:ext>
            </a:extLst>
          </p:cNvPr>
          <p:cNvSpPr txBox="1"/>
          <p:nvPr/>
        </p:nvSpPr>
        <p:spPr>
          <a:xfrm>
            <a:off x="405780" y="1051830"/>
            <a:ext cx="30780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IS AZ ERASMUS?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CBFD04F-8264-4018-B296-8652D3AB1CF9}"/>
              </a:ext>
            </a:extLst>
          </p:cNvPr>
          <p:cNvSpPr txBox="1"/>
          <p:nvPr/>
        </p:nvSpPr>
        <p:spPr>
          <a:xfrm>
            <a:off x="259488" y="1513467"/>
            <a:ext cx="11739580" cy="358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Külföldi csereprogram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(mobilitásonként 1 szemeszter* egy másik Erasmus országban) 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Tanulmányi program része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C5C7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Külföldi szakmai gyakorlat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(tanterv szerinti vagy tanulmányokhoz kötődő, önkéntes szakmai gyakorlat egy másik Erasmus országban)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Szakmai gyakorlat tanulmányok alatt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Diplomaszerzés utáni szakmai gyakorlat </a:t>
            </a:r>
            <a:b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i="1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Tanulmányokhoz kapcsolódó</a:t>
            </a:r>
            <a:b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Lehetőség + ösztöndíj</a:t>
            </a:r>
          </a:p>
          <a:p>
            <a:pPr>
              <a:lnSpc>
                <a:spcPct val="90000"/>
              </a:lnSpc>
            </a:pPr>
            <a:br>
              <a:rPr lang="hu-HU" sz="2400" dirty="0">
                <a:solidFill>
                  <a:srgbClr val="55444F"/>
                </a:solidFill>
                <a:latin typeface="Garamond" panose="02020404030301010803" pitchFamily="18" charset="0"/>
              </a:rPr>
            </a:br>
            <a:endParaRPr lang="hu-HU" sz="2400" dirty="0">
              <a:solidFill>
                <a:srgbClr val="55444F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hu-HU" sz="2400" dirty="0">
              <a:latin typeface="Garamond" panose="02020404030301010803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8B09286-09FD-4338-AA77-D54A6B34C547}"/>
              </a:ext>
            </a:extLst>
          </p:cNvPr>
          <p:cNvSpPr txBox="1"/>
          <p:nvPr/>
        </p:nvSpPr>
        <p:spPr>
          <a:xfrm>
            <a:off x="411851" y="4092799"/>
            <a:ext cx="1136512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E8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HOVA?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solidFill>
                  <a:srgbClr val="4C5C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Bulgária, Horvátország, Csehország, Észtország, Lettország, Litvánia, Észak-Macedónia, Lengyelország, Románia, Szerbia, Szlovákia, Szlovénia, Törökország, Ausztria, Belgium, Ciprus, Dánia, Finnország, Franciaország, Németország, Görögország, Izland, Írország, Olaszország, Liechtenstein, Luxemburg, Hollandia, Norvégia, Málta, Portugália, Spanyolország, Svédország</a:t>
            </a:r>
          </a:p>
        </p:txBody>
      </p:sp>
      <p:sp>
        <p:nvSpPr>
          <p:cNvPr id="8" name="Élőláb helye 1">
            <a:extLst>
              <a:ext uri="{FF2B5EF4-FFF2-40B4-BE49-F238E27FC236}">
                <a16:creationId xmlns:a16="http://schemas.microsoft.com/office/drawing/2014/main" id="{4CACC7B6-94F8-4EC9-BA64-4B758CC9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8042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/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651DC0E9-569B-4C3D-A985-411092A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55587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03402" y="2109124"/>
            <a:ext cx="715360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endParaRPr lang="en-US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Nagy-Britanniába és </a:t>
            </a:r>
            <a:r>
              <a:rPr lang="hu-HU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Svájcba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ennek a felhívásnak a keretei között lehetséges pályázni, további 9 különböző nem Európai célország.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Pályázható: </a:t>
            </a:r>
            <a:r>
              <a:rPr lang="hu-HU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pályázati űrlap kitöltésével </a:t>
            </a: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honlapon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benyújtásának határideje: </a:t>
            </a:r>
            <a:r>
              <a:rPr lang="hu-HU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Szeptember 18.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Pályázható tevékenységek: tanulmányok, szakmai gyakorlat, </a:t>
            </a:r>
            <a:r>
              <a:rPr lang="hu-HU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rövid doktori mobilitás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8597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solidFill>
                <a:srgbClr val="485974"/>
              </a:solidFill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65004"/>
            <a:ext cx="9753600" cy="1003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mobilitási lehetőségek Európán kívül</a:t>
            </a:r>
            <a:b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01824" y="1384166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692275" fontAlgn="base"/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https://www.elte.hu/erasmus-kreditmobilitas/palyazat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Kép 5" descr="A képen szöveg, térkép, képernyőkép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1DD66A8-E4D9-5C7B-D0BC-094AC7F4C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09" y="2450372"/>
            <a:ext cx="48500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47CFDCDF-614F-4719-9905-5BDD6823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noProof="0"/>
              <a:t>w w w . e l t e . h u / e r a s m u s </a:t>
            </a:r>
            <a:endParaRPr lang="hu-HU" noProof="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2611B86-B853-4680-A03E-C3F67972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2856"/>
            <a:ext cx="12188825" cy="3636720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C5BE5E13-C37C-4F20-A6D0-E79E1C3B575E}"/>
              </a:ext>
            </a:extLst>
          </p:cNvPr>
          <p:cNvSpPr txBox="1">
            <a:spLocks/>
          </p:cNvSpPr>
          <p:nvPr/>
        </p:nvSpPr>
        <p:spPr>
          <a:xfrm>
            <a:off x="1217611" y="351504"/>
            <a:ext cx="9753600" cy="1003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mobilitási lehetőségek Európán kívül</a:t>
            </a:r>
            <a:b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32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9206B50-4564-419A-A6D9-CD5DB6A47707}"/>
              </a:ext>
            </a:extLst>
          </p:cNvPr>
          <p:cNvSpPr/>
          <p:nvPr/>
        </p:nvSpPr>
        <p:spPr>
          <a:xfrm>
            <a:off x="-170284" y="1430170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1692275" algn="ctr" fontAlgn="base"/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https://www.elte.hu/erasmus-kreditmobilitas/palyazat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1">
            <a:extLst>
              <a:ext uri="{FF2B5EF4-FFF2-40B4-BE49-F238E27FC236}">
                <a16:creationId xmlns:a16="http://schemas.microsoft.com/office/drawing/2014/main" id="{E58C1850-361F-4A28-82AF-0E6DD69F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A29D5BF-ACD3-460D-91F9-8DF3B1529AF8}"/>
              </a:ext>
            </a:extLst>
          </p:cNvPr>
          <p:cNvSpPr txBox="1">
            <a:spLocks/>
          </p:cNvSpPr>
          <p:nvPr/>
        </p:nvSpPr>
        <p:spPr>
          <a:xfrm>
            <a:off x="1017848" y="476672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Erasmus+ szakmai gyakorlati célú rövid doktori mobilitás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53C9986-5D79-4236-9E78-11A2DFFE8D88}"/>
              </a:ext>
            </a:extLst>
          </p:cNvPr>
          <p:cNvSpPr/>
          <p:nvPr/>
        </p:nvSpPr>
        <p:spPr>
          <a:xfrm>
            <a:off x="451160" y="2308380"/>
            <a:ext cx="108150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5-30 napos mobilitás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Folyamatosan pályázható</a:t>
            </a:r>
          </a:p>
          <a:p>
            <a:endParaRPr lang="hu-HU" sz="2400" b="1" dirty="0">
              <a:solidFill>
                <a:srgbClr val="E86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4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Doktori hallgató pályázhat témavezetővel való egyeztetést követően</a:t>
            </a:r>
          </a:p>
          <a:p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Feltételek és a pályázás menete, letölthető dokumentumok a honlapon elérhetőek</a:t>
            </a:r>
          </a:p>
          <a:p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Támogatás összege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5 - 14 nap – 79 euró/nap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15 - 30 nap – 56 euró/nap</a:t>
            </a:r>
          </a:p>
          <a:p>
            <a:r>
              <a:rPr lang="hu-HU" sz="22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irányonként 1-1 (összesen 2) utazási nap nyújtható*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2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932A7B2-1DDB-4F13-8380-EFC88348D0C4}"/>
              </a:ext>
            </a:extLst>
          </p:cNvPr>
          <p:cNvSpPr/>
          <p:nvPr/>
        </p:nvSpPr>
        <p:spPr>
          <a:xfrm>
            <a:off x="2638029" y="1509672"/>
            <a:ext cx="7056784" cy="50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https://www.elte.hu/erasmus/palyazat/rovid-doktori</a:t>
            </a:r>
            <a:endParaRPr lang="hu-HU" sz="2000" b="1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564904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01260FE7-EEAD-43AD-B0DD-420F84268B09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20117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416894"/>
            <a:ext cx="975360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2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Nyertes vagyok, és most?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C3F85CC-0B4A-4B01-B793-AAC97CEAB085}"/>
              </a:ext>
            </a:extLst>
          </p:cNvPr>
          <p:cNvSpPr txBox="1"/>
          <p:nvPr/>
        </p:nvSpPr>
        <p:spPr>
          <a:xfrm>
            <a:off x="189756" y="836712"/>
            <a:ext cx="1235910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br>
              <a:rPr lang="hu-HU" sz="1600" dirty="0">
                <a:solidFill>
                  <a:srgbClr val="5B2645"/>
                </a:solidFill>
              </a:rPr>
            </a:br>
            <a:br>
              <a:rPr lang="hu-HU" dirty="0">
                <a:solidFill>
                  <a:srgbClr val="5B2645"/>
                </a:solidFill>
              </a:rPr>
            </a:br>
            <a:endParaRPr lang="hu-HU" dirty="0">
              <a:solidFill>
                <a:srgbClr val="5B2645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8F3F90A-D4E6-415F-BEB3-AFE367F71DF5}"/>
              </a:ext>
            </a:extLst>
          </p:cNvPr>
          <p:cNvSpPr/>
          <p:nvPr/>
        </p:nvSpPr>
        <p:spPr>
          <a:xfrm>
            <a:off x="81744" y="1484784"/>
            <a:ext cx="12025336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pályázaton nyertes hallgatóknak tájékoztatókat tart az Erasmus+ és Nemzetközi Programok Osztálya a kiutazás előtti teendőkről, illetve szálláskeresésről &gt; ezek időpontjairól minden nyertes hallgató e-mailben értesül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nyertes hallgatók további teendőiről: 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www.elte.hu/erasmus/nyerteseknek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6" name="Élőláb helye 1">
            <a:extLst>
              <a:ext uri="{FF2B5EF4-FFF2-40B4-BE49-F238E27FC236}">
                <a16:creationId xmlns:a16="http://schemas.microsoft.com/office/drawing/2014/main" id="{C1C6F43B-BFD0-475A-A334-3E7333CFF71B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1211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SEGÍTSÉG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88BB68-BB25-4A86-92F4-35E3DB9C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2" y="3971291"/>
            <a:ext cx="6988184" cy="2374772"/>
          </a:xfrm>
          <a:prstGeom prst="rect">
            <a:avLst/>
          </a:prstGeom>
        </p:spPr>
      </p:pic>
      <p:pic>
        <p:nvPicPr>
          <p:cNvPr id="11" name="Picture 2" descr="Erasmus+">
            <a:extLst>
              <a:ext uri="{FF2B5EF4-FFF2-40B4-BE49-F238E27FC236}">
                <a16:creationId xmlns:a16="http://schemas.microsoft.com/office/drawing/2014/main" id="{4FF624D2-F76E-439B-A9C1-B842F13A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1654753"/>
            <a:ext cx="3182698" cy="31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SN ELTE">
            <a:extLst>
              <a:ext uri="{FF2B5EF4-FFF2-40B4-BE49-F238E27FC236}">
                <a16:creationId xmlns:a16="http://schemas.microsoft.com/office/drawing/2014/main" id="{A222622D-6F85-4C71-AC89-F5B9738B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2" y="1654753"/>
            <a:ext cx="3727318" cy="20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llgatói Önkormányzat">
            <a:extLst>
              <a:ext uri="{FF2B5EF4-FFF2-40B4-BE49-F238E27FC236}">
                <a16:creationId xmlns:a16="http://schemas.microsoft.com/office/drawing/2014/main" id="{63C93BFB-09B8-4965-5114-1392BA90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68" y="1654753"/>
            <a:ext cx="2822658" cy="18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gital Solution for Internationalisation Management in Higher Education">
            <a:extLst>
              <a:ext uri="{FF2B5EF4-FFF2-40B4-BE49-F238E27FC236}">
                <a16:creationId xmlns:a16="http://schemas.microsoft.com/office/drawing/2014/main" id="{0A3AE41C-917D-F16C-2D05-C7E6C56D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9" y="5020565"/>
            <a:ext cx="4329247" cy="13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</a:t>
            </a: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– Hallgatói beszámolók</a:t>
            </a:r>
          </a:p>
        </p:txBody>
      </p:sp>
      <p:pic>
        <p:nvPicPr>
          <p:cNvPr id="1030" name="Picture 6" descr="Digital Solution for Internationalisation Management in Higher Education">
            <a:extLst>
              <a:ext uri="{FF2B5EF4-FFF2-40B4-BE49-F238E27FC236}">
                <a16:creationId xmlns:a16="http://schemas.microsoft.com/office/drawing/2014/main" id="{0A3AE41C-917D-F16C-2D05-C7E6C56D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9" y="5020565"/>
            <a:ext cx="4329247" cy="13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17612" y="1412776"/>
            <a:ext cx="7261924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Hallgatói beszámolók </a:t>
            </a:r>
            <a:r>
              <a:rPr lang="hu-HU" sz="2400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partnerintézményenként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Egyelőre Európán belül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Részletes információk: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Kinti tanulmányokról, tárgyakról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Szállásról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Helyi közlekedésről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Helyi szolgáltatásokról és infrastruktúráról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Várható költségekről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tippek</a:t>
            </a:r>
          </a:p>
        </p:txBody>
      </p:sp>
    </p:spTree>
    <p:extLst>
      <p:ext uri="{BB962C8B-B14F-4D97-AF65-F5344CB8AC3E}">
        <p14:creationId xmlns:p14="http://schemas.microsoft.com/office/powerpoint/2010/main" val="37520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</a:t>
            </a: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– Hallgatói beszámolók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0056AEE-B002-460E-8707-30399AB07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5548"/>
            <a:ext cx="12188825" cy="3086904"/>
          </a:xfrm>
          <a:prstGeom prst="rect">
            <a:avLst/>
          </a:prstGeom>
        </p:spPr>
      </p:pic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B993A9DE-64CF-4146-99FE-AC9B44D4347D}"/>
              </a:ext>
            </a:extLst>
          </p:cNvPr>
          <p:cNvSpPr/>
          <p:nvPr/>
        </p:nvSpPr>
        <p:spPr>
          <a:xfrm>
            <a:off x="405780" y="4972452"/>
            <a:ext cx="360040" cy="4727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471732E0-F359-4BDD-9F2F-3984372E5CF8}"/>
              </a:ext>
            </a:extLst>
          </p:cNvPr>
          <p:cNvSpPr/>
          <p:nvPr/>
        </p:nvSpPr>
        <p:spPr>
          <a:xfrm>
            <a:off x="1557908" y="4969913"/>
            <a:ext cx="360040" cy="4727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4D3AE1EE-5589-4BC2-BB0C-77AB7AA712F9}"/>
              </a:ext>
            </a:extLst>
          </p:cNvPr>
          <p:cNvSpPr/>
          <p:nvPr/>
        </p:nvSpPr>
        <p:spPr>
          <a:xfrm>
            <a:off x="2710036" y="4998397"/>
            <a:ext cx="360040" cy="4727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244D81B0-BC47-4782-B812-E40EBC370E07}"/>
              </a:ext>
            </a:extLst>
          </p:cNvPr>
          <p:cNvSpPr/>
          <p:nvPr/>
        </p:nvSpPr>
        <p:spPr>
          <a:xfrm>
            <a:off x="6513326" y="4969913"/>
            <a:ext cx="360040" cy="4727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2CAE4B72-66F7-4A5B-B534-815259E51E95}"/>
              </a:ext>
            </a:extLst>
          </p:cNvPr>
          <p:cNvSpPr/>
          <p:nvPr/>
        </p:nvSpPr>
        <p:spPr>
          <a:xfrm>
            <a:off x="10630917" y="4969913"/>
            <a:ext cx="592324" cy="93730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solidFill>
                <a:srgbClr val="00B050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1E7CA3B-3F5E-4270-B5C7-52F7852341EE}"/>
              </a:ext>
            </a:extLst>
          </p:cNvPr>
          <p:cNvSpPr txBox="1"/>
          <p:nvPr/>
        </p:nvSpPr>
        <p:spPr>
          <a:xfrm>
            <a:off x="9649274" y="6035367"/>
            <a:ext cx="26438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Vagy csak simán böngészésre, klikk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4F83B42-49F1-4D12-96ED-5C535BBD9F34}"/>
              </a:ext>
            </a:extLst>
          </p:cNvPr>
          <p:cNvSpPr txBox="1"/>
          <p:nvPr/>
        </p:nvSpPr>
        <p:spPr>
          <a:xfrm>
            <a:off x="1557908" y="6083450"/>
            <a:ext cx="38884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Keresés szűrők alapján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3CD32D9-4E66-4C77-B57D-C3386B95BEB7}"/>
              </a:ext>
            </a:extLst>
          </p:cNvPr>
          <p:cNvSpPr txBox="1"/>
          <p:nvPr/>
        </p:nvSpPr>
        <p:spPr>
          <a:xfrm>
            <a:off x="-386308" y="1415315"/>
            <a:ext cx="38884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https://mobility.elte.hu/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6C6B3DCA-F519-483B-8FB1-706A08973D8F}"/>
              </a:ext>
            </a:extLst>
          </p:cNvPr>
          <p:cNvSpPr/>
          <p:nvPr/>
        </p:nvSpPr>
        <p:spPr>
          <a:xfrm>
            <a:off x="1722394" y="5785611"/>
            <a:ext cx="3559460" cy="9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14179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</a:t>
            </a: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– Hallgatói beszámolók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CF7C4AB-A42C-4E63-8038-622FF8E0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40768"/>
            <a:ext cx="12188825" cy="5037186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059A4A12-E9F6-469C-8A52-6F5943E66081}"/>
              </a:ext>
            </a:extLst>
          </p:cNvPr>
          <p:cNvSpPr/>
          <p:nvPr/>
        </p:nvSpPr>
        <p:spPr>
          <a:xfrm>
            <a:off x="2494012" y="1196752"/>
            <a:ext cx="146498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8536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 err="1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</a:t>
            </a: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– Hallgatói beszámolók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9D05E80-3FB8-46F8-87F9-94149205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3" y="935294"/>
            <a:ext cx="10414892" cy="4157112"/>
          </a:xfrm>
          <a:prstGeom prst="rect">
            <a:avLst/>
          </a:prstGeom>
        </p:spPr>
      </p:pic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45B9579C-7C69-4E3C-BBB9-C85D4360DE95}"/>
              </a:ext>
            </a:extLst>
          </p:cNvPr>
          <p:cNvSpPr/>
          <p:nvPr/>
        </p:nvSpPr>
        <p:spPr>
          <a:xfrm>
            <a:off x="7390556" y="4365104"/>
            <a:ext cx="57606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99CD1C4-C03F-45D8-B5C8-F04335E0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732" y="5018621"/>
            <a:ext cx="9753600" cy="1685935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D3D06187-2FAC-4F3A-8E43-06DE38FDD968}"/>
              </a:ext>
            </a:extLst>
          </p:cNvPr>
          <p:cNvSpPr/>
          <p:nvPr/>
        </p:nvSpPr>
        <p:spPr>
          <a:xfrm>
            <a:off x="7855346" y="4221088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Elérhető kérdőívek</a:t>
            </a: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C7F397BC-F2ED-445A-A995-42CCEE08052D}"/>
              </a:ext>
            </a:extLst>
          </p:cNvPr>
          <p:cNvSpPr/>
          <p:nvPr/>
        </p:nvSpPr>
        <p:spPr>
          <a:xfrm>
            <a:off x="10971212" y="5378661"/>
            <a:ext cx="30777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2F6AE162-768A-4591-AA80-107637158935}"/>
              </a:ext>
            </a:extLst>
          </p:cNvPr>
          <p:cNvSpPr/>
          <p:nvPr/>
        </p:nvSpPr>
        <p:spPr>
          <a:xfrm>
            <a:off x="10477028" y="4797152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</a:t>
            </a:r>
            <a:r>
              <a:rPr lang="hu-H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details</a:t>
            </a:r>
            <a:endParaRPr lang="hu-H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103438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Ösztöndíjtípusok</a:t>
            </a:r>
          </a:p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áttekintése</a:t>
            </a:r>
          </a:p>
        </p:txBody>
      </p:sp>
    </p:spTree>
    <p:extLst>
      <p:ext uri="{BB962C8B-B14F-4D97-AF65-F5344CB8AC3E}">
        <p14:creationId xmlns:p14="http://schemas.microsoft.com/office/powerpoint/2010/main" val="25420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342502"/>
            <a:ext cx="9753600" cy="43204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3600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Partnerekről információ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16082E5-3DA2-4E45-A427-8A67E3B3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85" y="1061844"/>
            <a:ext cx="12188825" cy="3474172"/>
          </a:xfrm>
          <a:prstGeom prst="rect">
            <a:avLst/>
          </a:prstGeom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6230F8A8-262C-40B5-B770-DB3603FD170D}"/>
              </a:ext>
            </a:extLst>
          </p:cNvPr>
          <p:cNvSpPr/>
          <p:nvPr/>
        </p:nvSpPr>
        <p:spPr>
          <a:xfrm>
            <a:off x="5950396" y="2294874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Szerződések a partnerrel</a:t>
            </a:r>
          </a:p>
        </p:txBody>
      </p:sp>
      <p:sp>
        <p:nvSpPr>
          <p:cNvPr id="9" name="Nyíl: balra mutató 8">
            <a:extLst>
              <a:ext uri="{FF2B5EF4-FFF2-40B4-BE49-F238E27FC236}">
                <a16:creationId xmlns:a16="http://schemas.microsoft.com/office/drawing/2014/main" id="{27944990-401B-4AAA-9EA3-809FA1081052}"/>
              </a:ext>
            </a:extLst>
          </p:cNvPr>
          <p:cNvSpPr/>
          <p:nvPr/>
        </p:nvSpPr>
        <p:spPr>
          <a:xfrm>
            <a:off x="5533675" y="2438890"/>
            <a:ext cx="57606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7BE6056-48C2-43E6-8E2B-5CA3A5121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076" y="3442357"/>
            <a:ext cx="8902725" cy="3285642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5AFEC8B8-AA2F-47A6-B138-478AA32DC647}"/>
              </a:ext>
            </a:extLst>
          </p:cNvPr>
          <p:cNvSpPr/>
          <p:nvPr/>
        </p:nvSpPr>
        <p:spPr>
          <a:xfrm>
            <a:off x="10198868" y="3155063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Infó a partnerről</a:t>
            </a:r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E9B98C67-1B55-4154-A85F-186C5179D688}"/>
              </a:ext>
            </a:extLst>
          </p:cNvPr>
          <p:cNvSpPr/>
          <p:nvPr/>
        </p:nvSpPr>
        <p:spPr>
          <a:xfrm>
            <a:off x="10693052" y="3658381"/>
            <a:ext cx="30777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34685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089" y="-357367"/>
            <a:ext cx="9790538" cy="1057113"/>
          </a:xfrm>
        </p:spPr>
        <p:txBody>
          <a:bodyPr>
            <a:normAutofit/>
          </a:bodyPr>
          <a:lstStyle/>
          <a:p>
            <a:pPr algn="ctr"/>
            <a:r>
              <a:rPr lang="hu-HU" sz="2399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koordinátorok elérhetőségei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946A60A-B0E9-41D5-AD01-259791D868CD}"/>
              </a:ext>
            </a:extLst>
          </p:cNvPr>
          <p:cNvSpPr txBox="1"/>
          <p:nvPr/>
        </p:nvSpPr>
        <p:spPr>
          <a:xfrm>
            <a:off x="1559090" y="940448"/>
            <a:ext cx="12102551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ÁJK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Dalnoki Brigitta 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brigitta.dalnoki@ajk.elte.hu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+36/1-483-8019/4628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BGGYK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Kövecses Gréta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erasmus@barczi.elte.hu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-358-5503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Gilián Lilla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outgoing@btk.elte.hu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/1-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411-6500/5012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Siklósi Enikő, Szabó Dóra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outgoing@gtk.elte.hu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e-mail-es ügyintézés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Királyné Csizmazia Anikó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csaniko@inf.elte.hu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-372-2500 /1937 </a:t>
            </a: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Varga Szilárd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outgoing@ppk.elte.hu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+36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/1-461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 /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3474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Romanoczki Ildikó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international@tok.elte.hu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+36/1-487-8111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Ujvári Laura, Magát Fanni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international@tatk.elte.hu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+36/1-372-2500/6779</a:t>
            </a: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Szedmák Orsolya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mobilitas@ttk.elte.hu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+36/1-372-2612</a:t>
            </a:r>
          </a:p>
          <a:p>
            <a:pPr defTabSz="914171">
              <a:lnSpc>
                <a:spcPct val="90000"/>
              </a:lnSpc>
            </a:pPr>
            <a:endParaRPr lang="hu-HU" sz="1866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171">
              <a:lnSpc>
                <a:spcPct val="90000"/>
              </a:lnSpc>
            </a:pPr>
            <a:r>
              <a:rPr lang="hu-HU" sz="1866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BPDK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Magyar Zsófia 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magyar.zsofia@sek.elte.hu</a:t>
            </a:r>
            <a:r>
              <a:rPr lang="hu-HU" sz="1866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94/504-330</a:t>
            </a:r>
          </a:p>
        </p:txBody>
      </p:sp>
      <p:sp>
        <p:nvSpPr>
          <p:cNvPr id="4" name="Élőláb helye 1">
            <a:extLst>
              <a:ext uri="{FF2B5EF4-FFF2-40B4-BE49-F238E27FC236}">
                <a16:creationId xmlns:a16="http://schemas.microsoft.com/office/drawing/2014/main" id="{FD523ED4-E3A0-49BC-A9C1-66CFB87F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6189" y="6236581"/>
            <a:ext cx="6636447" cy="180927"/>
          </a:xfrm>
        </p:spPr>
        <p:txBody>
          <a:bodyPr/>
          <a:lstStyle/>
          <a:p>
            <a:pPr algn="ctr" defTabSz="914171"/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066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066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066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055B25-66F6-431F-A476-56D0030E31B7}"/>
              </a:ext>
            </a:extLst>
          </p:cNvPr>
          <p:cNvSpPr txBox="1"/>
          <p:nvPr/>
        </p:nvSpPr>
        <p:spPr>
          <a:xfrm>
            <a:off x="6045790" y="4574325"/>
            <a:ext cx="184731" cy="424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71">
              <a:lnSpc>
                <a:spcPct val="90000"/>
              </a:lnSpc>
            </a:pPr>
            <a:endParaRPr lang="hu-HU" sz="2399" dirty="0">
              <a:solidFill>
                <a:srgbClr val="5B2645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42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4052" y="1772816"/>
            <a:ext cx="8614692" cy="1057388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ELJÖTT A KÉRDÉSEK IDEJE!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946A60A-B0E9-41D5-AD01-259791D868CD}"/>
              </a:ext>
            </a:extLst>
          </p:cNvPr>
          <p:cNvSpPr txBox="1"/>
          <p:nvPr/>
        </p:nvSpPr>
        <p:spPr>
          <a:xfrm>
            <a:off x="1053852" y="3188934"/>
            <a:ext cx="1058517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NINCS ROSSZ KÉRDÉS, CSAK OLYAN, AMIT FEL SEM TESZNEK… </a:t>
            </a:r>
          </a:p>
        </p:txBody>
      </p:sp>
      <p:sp>
        <p:nvSpPr>
          <p:cNvPr id="7" name="Élőláb helye 1">
            <a:extLst>
              <a:ext uri="{FF2B5EF4-FFF2-40B4-BE49-F238E27FC236}">
                <a16:creationId xmlns:a16="http://schemas.microsoft.com/office/drawing/2014/main" id="{222FD707-633A-4D1F-9B2F-6E32D12C8CAC}"/>
              </a:ext>
            </a:extLst>
          </p:cNvPr>
          <p:cNvSpPr txBox="1">
            <a:spLocks/>
          </p:cNvSpPr>
          <p:nvPr/>
        </p:nvSpPr>
        <p:spPr>
          <a:xfrm>
            <a:off x="2566020" y="6165304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</p:spTree>
    <p:extLst>
      <p:ext uri="{BB962C8B-B14F-4D97-AF65-F5344CB8AC3E}">
        <p14:creationId xmlns:p14="http://schemas.microsoft.com/office/powerpoint/2010/main" val="7357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F4DCC517-7EC6-48ED-9241-E7953C4A4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72701"/>
              </p:ext>
            </p:extLst>
          </p:nvPr>
        </p:nvGraphicFramePr>
        <p:xfrm>
          <a:off x="1" y="0"/>
          <a:ext cx="12188824" cy="623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944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E86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Részképzés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rgbClr val="E86F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Szakmai gyakorlat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kern="1200" dirty="0">
                          <a:solidFill>
                            <a:srgbClr val="E86F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Diplomaszerzés/abszolválás utáni szakmai gyakorlat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Képzési</a:t>
                      </a:r>
                      <a:r>
                        <a:rPr lang="hu-HU" sz="12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ciklusonként</a:t>
                      </a:r>
                      <a:r>
                        <a:rPr lang="hu-HU" sz="12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12 hónap Erasmus+ státusz keret (osztatlan képzésben 24 hónap)</a:t>
                      </a:r>
                      <a:endParaRPr lang="hu-HU" sz="1200" b="1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Tevékenység: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tanulmányok egy külföldi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partnerintézményben 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Tandíjmentesség a partnerintézményben!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 számára elérhető felsőoktatási intézmények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(ún. partneregyetemek)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közül választhat.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Tevékenység: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gyakornoki tevékenység,</a:t>
                      </a:r>
                      <a:r>
                        <a:rPr lang="hu-HU" sz="1300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önkéntesség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fogadóintézményt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önállóan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kell keresni! (Segítség a honlapon és a kari koordinátornál.)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Juttatásban való részesülés megengedett!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1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Nem csak mintatanterv szerinti szakmai gyakorlat kiváltására</a:t>
                      </a:r>
                      <a:endParaRPr lang="hu-HU" sz="1300" b="0" i="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Figyelem! Az Egyesült Királyságba és Svájcba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az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Erasmus+ Nemzetközi Kreditmobilitás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felhívása keretében lehetséges pályázni. 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b="1" i="0" u="none" strike="noStrike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Az Egyesült Királyságba már nincsen lehetőség szakmai gyakorlatra jelentkezni.</a:t>
                      </a:r>
                      <a:endParaRPr lang="hu-HU" sz="1300" kern="1200" dirty="0">
                        <a:solidFill>
                          <a:srgbClr val="485974"/>
                        </a:solidFill>
                        <a:effectLst/>
                        <a:highlight>
                          <a:srgbClr val="FFFF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33903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Időtartam: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min. 60 nap, </a:t>
                      </a:r>
                      <a:r>
                        <a:rPr lang="hu-HU" sz="1300" b="1" i="0" u="none" strike="noStrike" kern="1200" dirty="0" err="1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1 szemeszter,</a:t>
                      </a:r>
                      <a:r>
                        <a:rPr lang="hu-HU" sz="1300" b="1" i="0" u="none" strike="noStrike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kinti félév időtartamához igazodva*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endParaRPr lang="hu-HU" sz="1300" b="1" i="0" u="none" strike="noStrike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Időtartam: 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2-5 hónap*</a:t>
                      </a:r>
                      <a:b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endParaRPr lang="hu-HU" sz="1300" b="1" i="0" u="none" strike="noStrike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jelenlegi felhívásban 2026. szeptember 30-ig tartó szakmai gyakorlatra lehet pályázni.</a:t>
                      </a:r>
                      <a:endParaRPr lang="hu-HU" sz="1200" kern="1200" dirty="0">
                        <a:solidFill>
                          <a:srgbClr val="485974"/>
                        </a:solidFill>
                        <a:effectLst/>
                        <a:highlight>
                          <a:srgbClr val="FFFF0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71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Pályázási határidő: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09. 22.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23:59 MOBILITY-ONLINE-</a:t>
                      </a:r>
                      <a:r>
                        <a:rPr lang="hu-HU" sz="1300" b="1" kern="1200" dirty="0" err="1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keresztül</a:t>
                      </a:r>
                      <a:endParaRPr lang="hu-HU" sz="130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Pályázás: folyamatos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MOBILITY-ONLINE-</a:t>
                      </a:r>
                      <a:r>
                        <a:rPr lang="hu-HU" sz="1300" b="1" kern="1200" dirty="0" err="1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keresztül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3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 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tanulmányok ideje alatt jelentkezik</a:t>
                      </a:r>
                      <a:r>
                        <a:rPr lang="hu-HU" sz="1300" b="0" i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hallgató az </a:t>
                      </a:r>
                      <a:r>
                        <a:rPr lang="hu-HU" sz="1300" b="1" i="0" u="none" strike="noStrike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utolsó aktív félévének végéig (vizsgaidőszak utolsó napja) jelentkezhet.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848577"/>
                  </a:ext>
                </a:extLst>
              </a:tr>
              <a:tr h="271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Megvalósítási időszak: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tanulmányok ideje alatt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Kiutazás ideje alatt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aktív hallgatói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jogviszony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szükséges!</a:t>
                      </a:r>
                      <a:b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(Itthoni tandíjat fizetni kell, de az ösztöndíjak is folyósításra kerülnek)</a:t>
                      </a:r>
                      <a:endParaRPr lang="hu-HU" sz="1300" b="1" dirty="0">
                        <a:solidFill>
                          <a:srgbClr val="485974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Megvalósítási időszak: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diplomaszerzést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/abszolutóriumot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követő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hónapon </a:t>
                      </a:r>
                      <a:r>
                        <a:rPr lang="hu-HU" sz="130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belül.</a:t>
                      </a:r>
                      <a:br>
                        <a:rPr lang="hu-HU" sz="1400" b="1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400" b="0" kern="1200" dirty="0">
                          <a:solidFill>
                            <a:srgbClr val="485974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(Aktív jogviszony csak a pályázáskor szükséges.) </a:t>
                      </a:r>
                      <a:endParaRPr lang="hu-HU" sz="1300" kern="1200" dirty="0">
                        <a:solidFill>
                          <a:srgbClr val="485974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Döntés </a:t>
                      </a:r>
                      <a: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pályázatról: várhatóan </a:t>
                      </a: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November elején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Döntés </a:t>
                      </a:r>
                      <a: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pályázatról:</a:t>
                      </a:r>
                      <a:br>
                        <a:rPr lang="hu-HU" sz="1300" b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hu-HU" sz="1300" b="1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pályázat leadásától számított</a:t>
                      </a:r>
                      <a:r>
                        <a:rPr lang="hu-HU" sz="1300" b="1" kern="1200" baseline="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hu-HU" sz="1300" b="1" kern="1200" dirty="0">
                          <a:solidFill>
                            <a:srgbClr val="485974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hónapon belül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1053853" y="223690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Részképzés – Pályázható partneregyetemek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3D75BE-53F6-463B-B58E-5BF609CA2C64}"/>
              </a:ext>
            </a:extLst>
          </p:cNvPr>
          <p:cNvSpPr txBox="1"/>
          <p:nvPr/>
        </p:nvSpPr>
        <p:spPr>
          <a:xfrm>
            <a:off x="585800" y="2420888"/>
            <a:ext cx="11017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partneregyetemek listája a következő honlapon érhető el (a </a:t>
            </a:r>
            <a:r>
              <a:rPr lang="hu-HU" sz="2300" i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VI. Letölthető pályázási segédletek 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menüpontban): 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https://www.elte.hu/erasmus/palyazat/hosszu</a:t>
            </a: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3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Vessünk rá egy pillantást együtt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3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324" y="6237312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hu-HU" sz="4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PÁLYÁZÁSI TUDNIVALÓK</a:t>
            </a:r>
          </a:p>
        </p:txBody>
      </p:sp>
    </p:spTree>
    <p:extLst>
      <p:ext uri="{BB962C8B-B14F-4D97-AF65-F5344CB8AC3E}">
        <p14:creationId xmlns:p14="http://schemas.microsoft.com/office/powerpoint/2010/main" val="11246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7DE334B-F680-4180-A0E9-7F0A6AB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1053853" y="223690"/>
            <a:ext cx="10153128" cy="757037"/>
          </a:xfrm>
          <a:prstGeom prst="rect">
            <a:avLst/>
          </a:prstGeom>
          <a:solidFill>
            <a:srgbClr val="F7F6EE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Pályázók köre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7606580" y="404664"/>
            <a:ext cx="4708734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703416-6FF4-44D2-BE25-6DB6D918875C}"/>
              </a:ext>
            </a:extLst>
          </p:cNvPr>
          <p:cNvSpPr txBox="1"/>
          <p:nvPr/>
        </p:nvSpPr>
        <p:spPr>
          <a:xfrm>
            <a:off x="1052148" y="1290978"/>
            <a:ext cx="2297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pályázhat,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3D75BE-53F6-463B-B58E-5BF609CA2C64}"/>
              </a:ext>
            </a:extLst>
          </p:cNvPr>
          <p:cNvSpPr txBox="1"/>
          <p:nvPr/>
        </p:nvSpPr>
        <p:spPr>
          <a:xfrm>
            <a:off x="513793" y="2025961"/>
            <a:ext cx="11233248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a pályázat benyújtásának idején 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hallgatói jogviszonnyal rendelkezik 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ELTE-n;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állampolgársággal, regisztrációs igazolással vagy érvényes letelepedési, illetőleg tartózkodási engedéllyel 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rendelkezik;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 vagy osztatlan képzésben részt vevő hallgató esetében: akinek a pályázás idején 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 legalább 1 lezárt féléve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 speciális kari szabályok ettől eltérhetnek);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 abban 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félévben, amelyben a kiutazást tervezi, aktív hallgatói jogviszonnyal rendelkezik</a:t>
            </a: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az ELTE-n (kivéve diplomaszerzést/abszolválást követő szakmai gyakorlat esetében);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4859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valamint aki megfelel az adott karon/tanszéken meghirdetett pályázati követelményeknek.</a:t>
            </a:r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0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30861148-2CED-49D7-84F5-C416116B5871}"/>
              </a:ext>
            </a:extLst>
          </p:cNvPr>
          <p:cNvSpPr txBox="1">
            <a:spLocks/>
          </p:cNvSpPr>
          <p:nvPr/>
        </p:nvSpPr>
        <p:spPr>
          <a:xfrm>
            <a:off x="1217612" y="2766219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hu-HU" sz="4400" b="1" dirty="0">
              <a:solidFill>
                <a:srgbClr val="5B2645"/>
              </a:solidFill>
              <a:latin typeface="Century Gothic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9114007-DDE9-4A41-A70C-59B90D47913D}"/>
              </a:ext>
            </a:extLst>
          </p:cNvPr>
          <p:cNvSpPr txBox="1">
            <a:spLocks/>
          </p:cNvSpPr>
          <p:nvPr/>
        </p:nvSpPr>
        <p:spPr>
          <a:xfrm>
            <a:off x="998074" y="487253"/>
            <a:ext cx="10153128" cy="526241"/>
          </a:xfrm>
          <a:prstGeom prst="rect">
            <a:avLst/>
          </a:prstGeom>
          <a:solidFill>
            <a:srgbClr val="F7F6E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Pályázat benyújtása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D4C9C40-2DE0-442A-B2DF-FA6A5B889337}"/>
              </a:ext>
            </a:extLst>
          </p:cNvPr>
          <p:cNvSpPr txBox="1">
            <a:spLocks/>
          </p:cNvSpPr>
          <p:nvPr/>
        </p:nvSpPr>
        <p:spPr>
          <a:xfrm>
            <a:off x="6958508" y="487253"/>
            <a:ext cx="4708734" cy="42473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hu-HU" b="1" dirty="0">
                <a:solidFill>
                  <a:srgbClr val="E86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Kari specifikumok!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4502117-7570-49BF-9AF1-7E2A609019A0}"/>
              </a:ext>
            </a:extLst>
          </p:cNvPr>
          <p:cNvSpPr txBox="1"/>
          <p:nvPr/>
        </p:nvSpPr>
        <p:spPr>
          <a:xfrm>
            <a:off x="708160" y="5475174"/>
            <a:ext cx="105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Mobility-Online-ban történő pályázáshoz segítő PDF Mobility-Online-</a:t>
            </a:r>
            <a:r>
              <a:rPr lang="hu-HU" sz="2000" b="1" dirty="0" err="1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000" b="1" dirty="0">
                <a:solidFill>
                  <a:srgbClr val="4859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elérhető!</a:t>
            </a:r>
          </a:p>
        </p:txBody>
      </p:sp>
      <p:sp>
        <p:nvSpPr>
          <p:cNvPr id="16" name="Élőláb helye 1">
            <a:extLst>
              <a:ext uri="{FF2B5EF4-FFF2-40B4-BE49-F238E27FC236}">
                <a16:creationId xmlns:a16="http://schemas.microsoft.com/office/drawing/2014/main" id="{C95DF291-75C9-4638-8C2C-BC05CC9D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1329" y="6453336"/>
            <a:ext cx="6638176" cy="180974"/>
          </a:xfrm>
        </p:spPr>
        <p:txBody>
          <a:bodyPr/>
          <a:lstStyle/>
          <a:p>
            <a:pPr algn="ctr"/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noProof="0" dirty="0" err="1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hu-HU" sz="1200" b="1" noProof="0" dirty="0">
                <a:solidFill>
                  <a:srgbClr val="E8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e l t e . h u / e r a s m u s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E5AA90C-524D-34B1-72ED-62E70A61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" y="1340768"/>
            <a:ext cx="12071077" cy="38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Nor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66950C-AB16-425E-ABCF-F42282A13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6972</Words>
  <Application>Microsoft Office PowerPoint</Application>
  <PresentationFormat>Egyéni</PresentationFormat>
  <Paragraphs>552</Paragraphs>
  <Slides>42</Slides>
  <Notes>39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Arial</vt:lpstr>
      <vt:lpstr>Century Gothic</vt:lpstr>
      <vt:lpstr>Garamond</vt:lpstr>
      <vt:lpstr>Open Sans</vt:lpstr>
      <vt:lpstr>Wingdings</vt:lpstr>
      <vt:lpstr>Continental_NorthAmerica_16x9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Erasmus+ ÖSZTÖNDÍJ</vt:lpstr>
      <vt:lpstr>Ösztöndíjhoz még hozzáadódik</vt:lpstr>
      <vt:lpstr>PowerPoint-bemutató</vt:lpstr>
      <vt:lpstr>KIEGÉSZÍTŐ TÁMOGATÁSOK</vt:lpstr>
      <vt:lpstr>PowerPoint-bemutató</vt:lpstr>
      <vt:lpstr>PowerPoint-bemutató</vt:lpstr>
      <vt:lpstr>TANULMÁNYOK tERVEZÉSE</vt:lpstr>
      <vt:lpstr>TANULMÁNYOK tERVEZÉSE</vt:lpstr>
      <vt:lpstr>TANULMÁNYOK tERVEZÉSE</vt:lpstr>
      <vt:lpstr>SZAKMAI GYAKORLAT tERVEZÉSE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Kari koordinátorok elérhetőségei</vt:lpstr>
      <vt:lpstr>ELJÖTT A KÉRDÉSEK IDEJE!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keywords/>
  <cp:lastModifiedBy/>
  <cp:revision>277</cp:revision>
  <dcterms:created xsi:type="dcterms:W3CDTF">2019-02-19T11:39:54Z</dcterms:created>
  <dcterms:modified xsi:type="dcterms:W3CDTF">2025-09-01T20:31:44Z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