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3" r:id="rId3"/>
    <p:sldId id="268" r:id="rId4"/>
    <p:sldId id="259" r:id="rId5"/>
    <p:sldId id="261" r:id="rId6"/>
    <p:sldId id="272" r:id="rId7"/>
    <p:sldId id="263" r:id="rId8"/>
    <p:sldId id="276" r:id="rId9"/>
    <p:sldId id="260" r:id="rId10"/>
    <p:sldId id="275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1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óth Bianka" initials="TB" lastIdx="3" clrIdx="0">
    <p:extLst>
      <p:ext uri="{19B8F6BF-5375-455C-9EA6-DF929625EA0E}">
        <p15:presenceInfo xmlns:p15="http://schemas.microsoft.com/office/powerpoint/2012/main" userId="Tóth Bian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4E32"/>
    <a:srgbClr val="F6E100"/>
    <a:srgbClr val="E1BCB3"/>
    <a:srgbClr val="9AC9D9"/>
    <a:srgbClr val="C9E2ED"/>
    <a:srgbClr val="12B4CA"/>
    <a:srgbClr val="FFCB25"/>
    <a:srgbClr val="442C61"/>
    <a:srgbClr val="165488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9" autoAdjust="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>
        <p:guide orient="horz" pos="2160"/>
        <p:guide pos="11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99C51-8AEE-402B-9C49-35816990745B}" type="datetimeFigureOut">
              <a:rPr lang="hu-HU" smtClean="0"/>
              <a:t>2025. 02. 06.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A8927-339E-4AF3-B149-FE2B07752B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417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A8927-339E-4AF3-B149-FE2B07752B97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6306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A8927-339E-4AF3-B149-FE2B07752B97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3229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2BD7-FB76-4249-B479-0513DF23407B}" type="datetimeFigureOut">
              <a:rPr lang="hu-HU" smtClean="0"/>
              <a:t>2025. 02. 06.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79E6-F084-4664-B7A6-5291095D06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1503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2BD7-FB76-4249-B479-0513DF23407B}" type="datetimeFigureOut">
              <a:rPr lang="hu-HU" smtClean="0"/>
              <a:t>2025. 02. 06.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79E6-F084-4664-B7A6-5291095D06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816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2BD7-FB76-4249-B479-0513DF23407B}" type="datetimeFigureOut">
              <a:rPr lang="hu-HU" smtClean="0"/>
              <a:t>2025. 02. 06.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79E6-F084-4664-B7A6-5291095D06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8373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2BD7-FB76-4249-B479-0513DF23407B}" type="datetimeFigureOut">
              <a:rPr lang="hu-HU" smtClean="0"/>
              <a:t>2025. 02. 06.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79E6-F084-4664-B7A6-5291095D06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805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2BD7-FB76-4249-B479-0513DF23407B}" type="datetimeFigureOut">
              <a:rPr lang="hu-HU" smtClean="0"/>
              <a:t>2025. 02. 06.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79E6-F084-4664-B7A6-5291095D06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99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2BD7-FB76-4249-B479-0513DF23407B}" type="datetimeFigureOut">
              <a:rPr lang="hu-HU" smtClean="0"/>
              <a:t>2025. 02. 06.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79E6-F084-4664-B7A6-5291095D06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005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2BD7-FB76-4249-B479-0513DF23407B}" type="datetimeFigureOut">
              <a:rPr lang="hu-HU" smtClean="0"/>
              <a:t>2025. 02. 06.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79E6-F084-4664-B7A6-5291095D06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208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2BD7-FB76-4249-B479-0513DF23407B}" type="datetimeFigureOut">
              <a:rPr lang="hu-HU" smtClean="0"/>
              <a:t>2025. 02. 06.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79E6-F084-4664-B7A6-5291095D06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902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2BD7-FB76-4249-B479-0513DF23407B}" type="datetimeFigureOut">
              <a:rPr lang="hu-HU" smtClean="0"/>
              <a:t>2025. 02. 06.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79E6-F084-4664-B7A6-5291095D06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259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2BD7-FB76-4249-B479-0513DF23407B}" type="datetimeFigureOut">
              <a:rPr lang="hu-HU" smtClean="0"/>
              <a:t>2025. 02. 06.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79E6-F084-4664-B7A6-5291095D06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286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2BD7-FB76-4249-B479-0513DF23407B}" type="datetimeFigureOut">
              <a:rPr lang="hu-HU" smtClean="0"/>
              <a:t>2025. 02. 06.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79E6-F084-4664-B7A6-5291095D06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5342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92BD7-FB76-4249-B479-0513DF23407B}" type="datetimeFigureOut">
              <a:rPr lang="hu-HU" smtClean="0"/>
              <a:t>2025. 02. 06.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079E6-F084-4664-B7A6-5291095D06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788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lte.hu/oktatas/nemzetkozi/rendezvenyek" TargetMode="External"/><Relationship Id="rId4" Type="http://schemas.openxmlformats.org/officeDocument/2006/relationships/hyperlink" Target="https://www.elte.hu/nemzetkozi-irodak/kari-nemzetkozi-iroda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F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FC7"/>
          </a:solidFill>
          <a:ln w="165100" cmpd="sng">
            <a:solidFill>
              <a:srgbClr val="F6E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5" name="Kép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76" y="2612025"/>
            <a:ext cx="9963121" cy="1817752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55" y="1083192"/>
            <a:ext cx="7317684" cy="1309888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537" y="461107"/>
            <a:ext cx="6752774" cy="1314503"/>
          </a:xfrm>
          <a:prstGeom prst="rect">
            <a:avLst/>
          </a:prstGeom>
        </p:spPr>
      </p:pic>
      <p:grpSp>
        <p:nvGrpSpPr>
          <p:cNvPr id="28" name="Csoportba foglalás 27"/>
          <p:cNvGrpSpPr/>
          <p:nvPr/>
        </p:nvGrpSpPr>
        <p:grpSpPr>
          <a:xfrm>
            <a:off x="3391526" y="5607002"/>
            <a:ext cx="5408948" cy="931620"/>
            <a:chOff x="6138933" y="6171036"/>
            <a:chExt cx="2912368" cy="501617"/>
          </a:xfrm>
        </p:grpSpPr>
        <p:pic>
          <p:nvPicPr>
            <p:cNvPr id="29" name="Kép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8933" y="6282190"/>
              <a:ext cx="465515" cy="279309"/>
            </a:xfrm>
            <a:prstGeom prst="rect">
              <a:avLst/>
            </a:prstGeom>
          </p:spPr>
        </p:pic>
        <p:pic>
          <p:nvPicPr>
            <p:cNvPr id="30" name="Kép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437" y="6286969"/>
              <a:ext cx="465515" cy="269750"/>
            </a:xfrm>
            <a:prstGeom prst="rect">
              <a:avLst/>
            </a:prstGeom>
          </p:spPr>
        </p:pic>
        <p:pic>
          <p:nvPicPr>
            <p:cNvPr id="31" name="Kép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4301" y="6171036"/>
              <a:ext cx="1757000" cy="501617"/>
            </a:xfrm>
            <a:prstGeom prst="rect">
              <a:avLst/>
            </a:prstGeom>
          </p:spPr>
        </p:pic>
      </p:grpSp>
      <p:grpSp>
        <p:nvGrpSpPr>
          <p:cNvPr id="32" name="Csoportba foglalás 31"/>
          <p:cNvGrpSpPr/>
          <p:nvPr/>
        </p:nvGrpSpPr>
        <p:grpSpPr>
          <a:xfrm>
            <a:off x="8687570" y="4143143"/>
            <a:ext cx="3430196" cy="2646484"/>
            <a:chOff x="8676812" y="4132385"/>
            <a:chExt cx="3430196" cy="2646484"/>
          </a:xfrm>
        </p:grpSpPr>
        <p:sp>
          <p:nvSpPr>
            <p:cNvPr id="33" name="Téglalap 32"/>
            <p:cNvSpPr/>
            <p:nvPr/>
          </p:nvSpPr>
          <p:spPr>
            <a:xfrm rot="5400000">
              <a:off x="9885241" y="4151830"/>
              <a:ext cx="1013337" cy="3430196"/>
            </a:xfrm>
            <a:prstGeom prst="rect">
              <a:avLst/>
            </a:prstGeom>
            <a:solidFill>
              <a:srgbClr val="12B4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Téglalap 33"/>
            <p:cNvSpPr/>
            <p:nvPr/>
          </p:nvSpPr>
          <p:spPr>
            <a:xfrm rot="10800000">
              <a:off x="9935439" y="4132385"/>
              <a:ext cx="1013337" cy="2646484"/>
            </a:xfrm>
            <a:prstGeom prst="rect">
              <a:avLst/>
            </a:prstGeom>
            <a:solidFill>
              <a:srgbClr val="12B4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2" name="Kép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20" y="5702283"/>
            <a:ext cx="1773670" cy="74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67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Csoportba foglalás 22"/>
          <p:cNvGrpSpPr/>
          <p:nvPr/>
        </p:nvGrpSpPr>
        <p:grpSpPr>
          <a:xfrm>
            <a:off x="3391526" y="5703824"/>
            <a:ext cx="5408948" cy="931620"/>
            <a:chOff x="6138933" y="6171036"/>
            <a:chExt cx="2912368" cy="501617"/>
          </a:xfrm>
        </p:grpSpPr>
        <p:pic>
          <p:nvPicPr>
            <p:cNvPr id="25" name="Kép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8933" y="6282190"/>
              <a:ext cx="465515" cy="279309"/>
            </a:xfrm>
            <a:prstGeom prst="rect">
              <a:avLst/>
            </a:prstGeom>
          </p:spPr>
        </p:pic>
        <p:pic>
          <p:nvPicPr>
            <p:cNvPr id="26" name="Kép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437" y="6286969"/>
              <a:ext cx="465515" cy="269750"/>
            </a:xfrm>
            <a:prstGeom prst="rect">
              <a:avLst/>
            </a:prstGeom>
          </p:spPr>
        </p:pic>
        <p:pic>
          <p:nvPicPr>
            <p:cNvPr id="27" name="Kép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4301" y="6171036"/>
              <a:ext cx="1757000" cy="501617"/>
            </a:xfrm>
            <a:prstGeom prst="rect">
              <a:avLst/>
            </a:prstGeom>
          </p:spPr>
        </p:pic>
      </p:grpSp>
      <p:sp>
        <p:nvSpPr>
          <p:cNvPr id="24" name="Téglalap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F6E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537" y="461107"/>
            <a:ext cx="6752774" cy="1314503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53" y="5795157"/>
            <a:ext cx="1773670" cy="74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63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F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églalap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F6E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666" y="3402509"/>
            <a:ext cx="7317684" cy="1309888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622759" y="2184692"/>
            <a:ext cx="91575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000" dirty="0">
                <a:solidFill>
                  <a:schemeClr val="bg1"/>
                </a:solidFill>
                <a:latin typeface="Bernard MT Condensed" panose="02050806060905020404" pitchFamily="18" charset="0"/>
              </a:rPr>
              <a:t>TANULJ VAGY SZEREZZ SZAKMAI TAPASZTALATOT </a:t>
            </a:r>
          </a:p>
          <a:p>
            <a:pPr algn="ctr"/>
            <a:r>
              <a:rPr lang="hu-HU" sz="4000" dirty="0">
                <a:solidFill>
                  <a:schemeClr val="bg1"/>
                </a:solidFill>
                <a:latin typeface="Bernard MT Condensed" panose="02050806060905020404" pitchFamily="18" charset="0"/>
              </a:rPr>
              <a:t>EURÓPÁN BELÜL ÉS KÍVÜL!</a:t>
            </a:r>
          </a:p>
        </p:txBody>
      </p:sp>
    </p:spTree>
    <p:extLst>
      <p:ext uri="{BB962C8B-B14F-4D97-AF65-F5344CB8AC3E}">
        <p14:creationId xmlns:p14="http://schemas.microsoft.com/office/powerpoint/2010/main" val="1198587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Csoportba foglalás 7"/>
          <p:cNvGrpSpPr/>
          <p:nvPr/>
        </p:nvGrpSpPr>
        <p:grpSpPr>
          <a:xfrm>
            <a:off x="10488706" y="0"/>
            <a:ext cx="1703294" cy="1703294"/>
            <a:chOff x="5486400" y="990600"/>
            <a:chExt cx="1955800" cy="1955800"/>
          </a:xfrm>
          <a:solidFill>
            <a:srgbClr val="F6E100"/>
          </a:solidFill>
        </p:grpSpPr>
        <p:sp>
          <p:nvSpPr>
            <p:cNvPr id="9" name="Téglalap 8"/>
            <p:cNvSpPr/>
            <p:nvPr/>
          </p:nvSpPr>
          <p:spPr>
            <a:xfrm>
              <a:off x="5486400" y="1727200"/>
              <a:ext cx="1955800" cy="482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Téglalap 9"/>
            <p:cNvSpPr/>
            <p:nvPr/>
          </p:nvSpPr>
          <p:spPr>
            <a:xfrm rot="5400000">
              <a:off x="5486400" y="1727200"/>
              <a:ext cx="1955800" cy="482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" name="Csoportba foglalás 12"/>
          <p:cNvGrpSpPr/>
          <p:nvPr/>
        </p:nvGrpSpPr>
        <p:grpSpPr>
          <a:xfrm>
            <a:off x="1176888" y="270195"/>
            <a:ext cx="8646145" cy="1349607"/>
            <a:chOff x="589295" y="-134744"/>
            <a:chExt cx="8646145" cy="1349607"/>
          </a:xfrm>
        </p:grpSpPr>
        <p:pic>
          <p:nvPicPr>
            <p:cNvPr id="14" name="Kép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741" y="80011"/>
              <a:ext cx="3866830" cy="705496"/>
            </a:xfrm>
            <a:prstGeom prst="rect">
              <a:avLst/>
            </a:prstGeom>
          </p:spPr>
        </p:pic>
        <p:sp>
          <p:nvSpPr>
            <p:cNvPr id="15" name="Cím 1"/>
            <p:cNvSpPr txBox="1">
              <a:spLocks/>
            </p:cNvSpPr>
            <p:nvPr/>
          </p:nvSpPr>
          <p:spPr>
            <a:xfrm>
              <a:off x="589295" y="-134744"/>
              <a:ext cx="759446" cy="13381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u-HU" sz="3800" spc="80" dirty="0">
                  <a:solidFill>
                    <a:srgbClr val="007FC7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AZ</a:t>
              </a:r>
            </a:p>
          </p:txBody>
        </p:sp>
        <p:sp>
          <p:nvSpPr>
            <p:cNvPr id="16" name="Cím 1"/>
            <p:cNvSpPr txBox="1">
              <a:spLocks/>
            </p:cNvSpPr>
            <p:nvPr/>
          </p:nvSpPr>
          <p:spPr>
            <a:xfrm>
              <a:off x="5215571" y="-123314"/>
              <a:ext cx="4019869" cy="13381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u-HU" sz="3800" spc="40" dirty="0">
                  <a:solidFill>
                    <a:srgbClr val="007FC7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SZÁMOKBAN</a:t>
              </a:r>
            </a:p>
          </p:txBody>
        </p:sp>
      </p:grpSp>
      <p:grpSp>
        <p:nvGrpSpPr>
          <p:cNvPr id="79" name="Csoportba foglalás 78"/>
          <p:cNvGrpSpPr/>
          <p:nvPr/>
        </p:nvGrpSpPr>
        <p:grpSpPr>
          <a:xfrm>
            <a:off x="5731778" y="3892916"/>
            <a:ext cx="5355756" cy="2643102"/>
            <a:chOff x="5848322" y="3954460"/>
            <a:chExt cx="5355756" cy="2643102"/>
          </a:xfrm>
        </p:grpSpPr>
        <p:grpSp>
          <p:nvGrpSpPr>
            <p:cNvPr id="72" name="Csoportba foglalás 71"/>
            <p:cNvGrpSpPr/>
            <p:nvPr/>
          </p:nvGrpSpPr>
          <p:grpSpPr>
            <a:xfrm>
              <a:off x="6099989" y="5706212"/>
              <a:ext cx="891350" cy="891350"/>
              <a:chOff x="5486400" y="990600"/>
              <a:chExt cx="1955800" cy="1955800"/>
            </a:xfrm>
            <a:solidFill>
              <a:srgbClr val="F9C2B9"/>
            </a:solidFill>
          </p:grpSpPr>
          <p:sp>
            <p:nvSpPr>
              <p:cNvPr id="73" name="Téglalap 72"/>
              <p:cNvSpPr/>
              <p:nvPr/>
            </p:nvSpPr>
            <p:spPr>
              <a:xfrm>
                <a:off x="5486400" y="1727200"/>
                <a:ext cx="1955800" cy="482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4" name="Téglalap 73"/>
              <p:cNvSpPr/>
              <p:nvPr/>
            </p:nvSpPr>
            <p:spPr>
              <a:xfrm rot="5400000">
                <a:off x="5486400" y="1727200"/>
                <a:ext cx="1955800" cy="482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60" name="Csoportba foglalás 59"/>
            <p:cNvGrpSpPr/>
            <p:nvPr/>
          </p:nvGrpSpPr>
          <p:grpSpPr>
            <a:xfrm>
              <a:off x="5848322" y="3954460"/>
              <a:ext cx="5355756" cy="2570630"/>
              <a:chOff x="6437940" y="3954460"/>
              <a:chExt cx="5355756" cy="2570630"/>
            </a:xfrm>
          </p:grpSpPr>
          <p:grpSp>
            <p:nvGrpSpPr>
              <p:cNvPr id="59" name="Csoportba foglalás 58"/>
              <p:cNvGrpSpPr/>
              <p:nvPr/>
            </p:nvGrpSpPr>
            <p:grpSpPr>
              <a:xfrm>
                <a:off x="6437940" y="3954460"/>
                <a:ext cx="5355756" cy="2371273"/>
                <a:chOff x="6437940" y="3954460"/>
                <a:chExt cx="5355756" cy="2371273"/>
              </a:xfrm>
            </p:grpSpPr>
            <p:grpSp>
              <p:nvGrpSpPr>
                <p:cNvPr id="55" name="Csoportba foglalás 54"/>
                <p:cNvGrpSpPr/>
                <p:nvPr/>
              </p:nvGrpSpPr>
              <p:grpSpPr>
                <a:xfrm rot="10800000">
                  <a:off x="7390219" y="3954460"/>
                  <a:ext cx="2171679" cy="2305381"/>
                  <a:chOff x="1094068" y="1643891"/>
                  <a:chExt cx="2171679" cy="2305381"/>
                </a:xfrm>
                <a:solidFill>
                  <a:srgbClr val="ED4E32"/>
                </a:solidFill>
              </p:grpSpPr>
              <p:sp>
                <p:nvSpPr>
                  <p:cNvPr id="56" name="Téglalap 55"/>
                  <p:cNvSpPr/>
                  <p:nvPr/>
                </p:nvSpPr>
                <p:spPr>
                  <a:xfrm>
                    <a:off x="1094068" y="1643891"/>
                    <a:ext cx="2171679" cy="205852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7" name="Háromszög 56"/>
                  <p:cNvSpPr/>
                  <p:nvPr/>
                </p:nvSpPr>
                <p:spPr>
                  <a:xfrm rot="10800000">
                    <a:off x="1764804" y="3233573"/>
                    <a:ext cx="830210" cy="715699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46" name="Tartalom helye 2"/>
                <p:cNvSpPr txBox="1">
                  <a:spLocks/>
                </p:cNvSpPr>
                <p:nvPr/>
              </p:nvSpPr>
              <p:spPr>
                <a:xfrm>
                  <a:off x="9584748" y="4309140"/>
                  <a:ext cx="2208948" cy="182797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ts val="2000"/>
                    </a:lnSpc>
                    <a:buFont typeface="Arial" panose="020B0604020202020204" pitchFamily="34" charset="0"/>
                    <a:buNone/>
                  </a:pPr>
                  <a:r>
                    <a:rPr lang="hu-HU" sz="1800" dirty="0">
                      <a:solidFill>
                        <a:srgbClr val="ED4E32"/>
                      </a:solidFill>
                      <a:latin typeface="Arial Narrow" panose="020B0606020202030204" pitchFamily="34" charset="0"/>
                    </a:rPr>
                    <a:t>Legnépszerűbb országok:</a:t>
                  </a:r>
                </a:p>
                <a:p>
                  <a:pPr marL="0" indent="0">
                    <a:lnSpc>
                      <a:spcPts val="1400"/>
                    </a:lnSpc>
                    <a:buFont typeface="Arial" panose="020B0604020202020204" pitchFamily="34" charset="0"/>
                    <a:buNone/>
                  </a:pPr>
                  <a:r>
                    <a:rPr lang="hu-HU" sz="1900" b="1" dirty="0">
                      <a:solidFill>
                        <a:srgbClr val="ED4E3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Németország</a:t>
                  </a:r>
                </a:p>
                <a:p>
                  <a:pPr marL="0" indent="0">
                    <a:lnSpc>
                      <a:spcPts val="1400"/>
                    </a:lnSpc>
                    <a:buFont typeface="Arial" panose="020B0604020202020204" pitchFamily="34" charset="0"/>
                    <a:buNone/>
                  </a:pPr>
                  <a:r>
                    <a:rPr lang="hu-HU" sz="1900" b="1" dirty="0">
                      <a:solidFill>
                        <a:srgbClr val="ED4E3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Ausztria</a:t>
                  </a:r>
                </a:p>
                <a:p>
                  <a:pPr marL="0" indent="0">
                    <a:lnSpc>
                      <a:spcPts val="1400"/>
                    </a:lnSpc>
                    <a:buFont typeface="Arial" panose="020B0604020202020204" pitchFamily="34" charset="0"/>
                    <a:buNone/>
                  </a:pPr>
                  <a:r>
                    <a:rPr lang="hu-HU" sz="1900" b="1" dirty="0">
                      <a:solidFill>
                        <a:srgbClr val="ED4E3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Olaszország</a:t>
                  </a:r>
                </a:p>
                <a:p>
                  <a:pPr marL="0" indent="0">
                    <a:lnSpc>
                      <a:spcPts val="2600"/>
                    </a:lnSpc>
                    <a:buFont typeface="Arial" panose="020B0604020202020204" pitchFamily="34" charset="0"/>
                    <a:buNone/>
                  </a:pPr>
                  <a:endParaRPr lang="hu-HU" sz="2400" dirty="0">
                    <a:solidFill>
                      <a:srgbClr val="ED4E32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0" name="Tartalom helye 2"/>
                <p:cNvSpPr txBox="1">
                  <a:spLocks/>
                </p:cNvSpPr>
                <p:nvPr/>
              </p:nvSpPr>
              <p:spPr>
                <a:xfrm>
                  <a:off x="6437940" y="6056566"/>
                  <a:ext cx="1016300" cy="26916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65000"/>
                    </a:lnSpc>
                    <a:buFont typeface="Arial" panose="020B0604020202020204" pitchFamily="34" charset="0"/>
                    <a:buNone/>
                  </a:pPr>
                  <a:r>
                    <a:rPr lang="hu-HU" sz="1800" b="1" dirty="0">
                      <a:solidFill>
                        <a:srgbClr val="ED4E3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2019</a:t>
                  </a:r>
                  <a:endParaRPr lang="hu-HU" sz="1800" dirty="0">
                    <a:solidFill>
                      <a:srgbClr val="ED4E32"/>
                    </a:solidFill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34" name="Tartalom helye 2"/>
              <p:cNvSpPr txBox="1">
                <a:spLocks/>
              </p:cNvSpPr>
              <p:nvPr/>
            </p:nvSpPr>
            <p:spPr>
              <a:xfrm>
                <a:off x="7045723" y="4757479"/>
                <a:ext cx="2843822" cy="17676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55000"/>
                  </a:lnSpc>
                  <a:buFont typeface="Arial" panose="020B0604020202020204" pitchFamily="34" charset="0"/>
                  <a:buNone/>
                </a:pPr>
                <a:r>
                  <a:rPr lang="hu-HU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4900</a:t>
                </a:r>
              </a:p>
              <a:p>
                <a:pPr marL="0" indent="0" algn="ctr">
                  <a:lnSpc>
                    <a:spcPct val="55000"/>
                  </a:lnSpc>
                  <a:buFont typeface="Arial" panose="020B0604020202020204" pitchFamily="34" charset="0"/>
                  <a:buNone/>
                </a:pPr>
                <a:r>
                  <a:rPr lang="hu-HU" sz="2400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kiutazó</a:t>
                </a:r>
              </a:p>
              <a:p>
                <a:pPr marL="0" indent="0" algn="ctr">
                  <a:lnSpc>
                    <a:spcPct val="55000"/>
                  </a:lnSpc>
                  <a:buFont typeface="Arial" panose="020B0604020202020204" pitchFamily="34" charset="0"/>
                  <a:buNone/>
                </a:pPr>
                <a:r>
                  <a:rPr lang="hu-HU" sz="2400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egyetemista</a:t>
                </a:r>
              </a:p>
            </p:txBody>
          </p:sp>
        </p:grpSp>
      </p:grpSp>
      <p:cxnSp>
        <p:nvCxnSpPr>
          <p:cNvPr id="36" name="Egyenes összekötő 35"/>
          <p:cNvCxnSpPr/>
          <p:nvPr/>
        </p:nvCxnSpPr>
        <p:spPr>
          <a:xfrm>
            <a:off x="1094068" y="3888342"/>
            <a:ext cx="9316024" cy="0"/>
          </a:xfrm>
          <a:prstGeom prst="line">
            <a:avLst/>
          </a:prstGeom>
          <a:ln w="19050">
            <a:solidFill>
              <a:srgbClr val="F6E1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Csoportba foglalás 19"/>
          <p:cNvGrpSpPr/>
          <p:nvPr/>
        </p:nvGrpSpPr>
        <p:grpSpPr>
          <a:xfrm>
            <a:off x="1212056" y="3889747"/>
            <a:ext cx="3506486" cy="2421944"/>
            <a:chOff x="1607377" y="3951291"/>
            <a:chExt cx="3506486" cy="2421944"/>
          </a:xfrm>
        </p:grpSpPr>
        <p:sp>
          <p:nvSpPr>
            <p:cNvPr id="19" name="Tartalom helye 2"/>
            <p:cNvSpPr txBox="1">
              <a:spLocks/>
            </p:cNvSpPr>
            <p:nvPr/>
          </p:nvSpPr>
          <p:spPr>
            <a:xfrm>
              <a:off x="1607377" y="4539796"/>
              <a:ext cx="1016300" cy="26916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65000"/>
                </a:lnSpc>
                <a:buFont typeface="Arial" panose="020B0604020202020204" pitchFamily="34" charset="0"/>
                <a:buNone/>
              </a:pPr>
              <a:r>
                <a:rPr lang="hu-HU" sz="1800" b="1" dirty="0">
                  <a:solidFill>
                    <a:srgbClr val="E92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1997</a:t>
              </a:r>
              <a:endParaRPr lang="hu-HU" sz="1800" dirty="0">
                <a:solidFill>
                  <a:srgbClr val="E92066"/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12" name="Csoportba foglalás 11"/>
            <p:cNvGrpSpPr/>
            <p:nvPr/>
          </p:nvGrpSpPr>
          <p:grpSpPr>
            <a:xfrm>
              <a:off x="2270041" y="3951291"/>
              <a:ext cx="2843822" cy="2421944"/>
              <a:chOff x="2270041" y="3951291"/>
              <a:chExt cx="2843822" cy="2421944"/>
            </a:xfrm>
          </p:grpSpPr>
          <p:grpSp>
            <p:nvGrpSpPr>
              <p:cNvPr id="45" name="Csoportba foglalás 44"/>
              <p:cNvGrpSpPr/>
              <p:nvPr/>
            </p:nvGrpSpPr>
            <p:grpSpPr>
              <a:xfrm rot="10800000">
                <a:off x="2568149" y="3951291"/>
                <a:ext cx="2171679" cy="2305381"/>
                <a:chOff x="1094068" y="1643891"/>
                <a:chExt cx="2171679" cy="2305381"/>
              </a:xfrm>
              <a:solidFill>
                <a:srgbClr val="E92066"/>
              </a:solidFill>
            </p:grpSpPr>
            <p:sp>
              <p:nvSpPr>
                <p:cNvPr id="47" name="Téglalap 46"/>
                <p:cNvSpPr/>
                <p:nvPr/>
              </p:nvSpPr>
              <p:spPr>
                <a:xfrm>
                  <a:off x="1094068" y="1643891"/>
                  <a:ext cx="2171679" cy="205852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4" name="Háromszög 53"/>
                <p:cNvSpPr/>
                <p:nvPr/>
              </p:nvSpPr>
              <p:spPr>
                <a:xfrm rot="10800000">
                  <a:off x="1764804" y="3233573"/>
                  <a:ext cx="830210" cy="71569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23" name="Tartalom helye 2"/>
              <p:cNvSpPr txBox="1">
                <a:spLocks/>
              </p:cNvSpPr>
              <p:nvPr/>
            </p:nvSpPr>
            <p:spPr>
              <a:xfrm>
                <a:off x="2270041" y="4605624"/>
                <a:ext cx="2843822" cy="17676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55000"/>
                  </a:lnSpc>
                  <a:buFont typeface="Arial" panose="020B0604020202020204" pitchFamily="34" charset="0"/>
                  <a:buNone/>
                </a:pPr>
                <a:r>
                  <a:rPr lang="hu-HU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Magyar-</a:t>
                </a:r>
              </a:p>
              <a:p>
                <a:pPr marL="0" indent="0" algn="ctr">
                  <a:lnSpc>
                    <a:spcPct val="55000"/>
                  </a:lnSpc>
                  <a:buFont typeface="Arial" panose="020B0604020202020204" pitchFamily="34" charset="0"/>
                  <a:buNone/>
                </a:pPr>
                <a:r>
                  <a:rPr lang="hu-HU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ország</a:t>
                </a:r>
              </a:p>
              <a:p>
                <a:pPr marL="0" indent="0" algn="ctr">
                  <a:lnSpc>
                    <a:spcPct val="55000"/>
                  </a:lnSpc>
                  <a:buFont typeface="Arial" panose="020B0604020202020204" pitchFamily="34" charset="0"/>
                  <a:buNone/>
                </a:pPr>
                <a:r>
                  <a:rPr lang="hu-HU" sz="2400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is részt vesz</a:t>
                </a:r>
              </a:p>
              <a:p>
                <a:pPr marL="0" indent="0" algn="ctr">
                  <a:lnSpc>
                    <a:spcPct val="55000"/>
                  </a:lnSpc>
                  <a:buFont typeface="Arial" panose="020B0604020202020204" pitchFamily="34" charset="0"/>
                  <a:buNone/>
                </a:pPr>
                <a:r>
                  <a:rPr lang="hu-HU" sz="2400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a programban</a:t>
                </a:r>
              </a:p>
            </p:txBody>
          </p:sp>
        </p:grpSp>
      </p:grpSp>
      <p:grpSp>
        <p:nvGrpSpPr>
          <p:cNvPr id="50" name="Csoportba foglalás 49"/>
          <p:cNvGrpSpPr/>
          <p:nvPr/>
        </p:nvGrpSpPr>
        <p:grpSpPr>
          <a:xfrm>
            <a:off x="4384941" y="4426995"/>
            <a:ext cx="2411758" cy="1580116"/>
            <a:chOff x="5340360" y="4067194"/>
            <a:chExt cx="2411758" cy="1580116"/>
          </a:xfrm>
        </p:grpSpPr>
        <p:sp>
          <p:nvSpPr>
            <p:cNvPr id="48" name="Tartalom helye 2"/>
            <p:cNvSpPr txBox="1">
              <a:spLocks/>
            </p:cNvSpPr>
            <p:nvPr/>
          </p:nvSpPr>
          <p:spPr>
            <a:xfrm>
              <a:off x="5340360" y="4067194"/>
              <a:ext cx="2208948" cy="44855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800"/>
                </a:lnSpc>
                <a:buFont typeface="Arial" panose="020B0604020202020204" pitchFamily="34" charset="0"/>
                <a:buNone/>
              </a:pPr>
              <a:r>
                <a:rPr lang="hu-HU" sz="1800" dirty="0">
                  <a:solidFill>
                    <a:srgbClr val="E92066"/>
                  </a:solidFill>
                  <a:latin typeface="Arial Narrow" panose="020B0606020202030204" pitchFamily="34" charset="0"/>
                </a:rPr>
                <a:t>Eddig több mint</a:t>
              </a:r>
              <a:endParaRPr lang="hu-HU" sz="1800" b="1" dirty="0">
                <a:solidFill>
                  <a:srgbClr val="E92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lnSpc>
                  <a:spcPts val="2600"/>
                </a:lnSpc>
                <a:buFont typeface="Arial" panose="020B0604020202020204" pitchFamily="34" charset="0"/>
                <a:buNone/>
              </a:pPr>
              <a:endParaRPr lang="hu-HU" sz="2400" dirty="0">
                <a:solidFill>
                  <a:srgbClr val="ED4E3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9" name="Tartalom helye 2"/>
            <p:cNvSpPr txBox="1">
              <a:spLocks/>
            </p:cNvSpPr>
            <p:nvPr/>
          </p:nvSpPr>
          <p:spPr>
            <a:xfrm>
              <a:off x="5376515" y="4575630"/>
              <a:ext cx="2375603" cy="107168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000"/>
                </a:lnSpc>
                <a:spcBef>
                  <a:spcPts val="0"/>
                </a:spcBef>
                <a:buNone/>
              </a:pPr>
              <a:r>
                <a:rPr lang="hu-HU" sz="3600" b="1" dirty="0">
                  <a:solidFill>
                    <a:srgbClr val="E92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70 000</a:t>
              </a:r>
            </a:p>
            <a:p>
              <a:pPr marL="0" indent="0">
                <a:lnSpc>
                  <a:spcPts val="2000"/>
                </a:lnSpc>
                <a:spcBef>
                  <a:spcPts val="0"/>
                </a:spcBef>
                <a:buNone/>
              </a:pPr>
              <a:r>
                <a:rPr lang="hu-HU" sz="1800" spc="50" dirty="0">
                  <a:solidFill>
                    <a:srgbClr val="E92066"/>
                  </a:solidFill>
                  <a:latin typeface="Arial Narrow" panose="020B0606020202030204" pitchFamily="34" charset="0"/>
                </a:rPr>
                <a:t>magyar </a:t>
              </a:r>
            </a:p>
            <a:p>
              <a:pPr marL="0" indent="0">
                <a:lnSpc>
                  <a:spcPts val="2000"/>
                </a:lnSpc>
                <a:spcBef>
                  <a:spcPts val="0"/>
                </a:spcBef>
                <a:buNone/>
              </a:pPr>
              <a:r>
                <a:rPr lang="hu-HU" sz="1800" spc="50" dirty="0">
                  <a:solidFill>
                    <a:srgbClr val="E92066"/>
                  </a:solidFill>
                  <a:latin typeface="Arial Narrow" panose="020B0606020202030204" pitchFamily="34" charset="0"/>
                </a:rPr>
                <a:t>Erasmus hallgató</a:t>
              </a:r>
            </a:p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endParaRPr lang="hu-HU" sz="1900" b="1" dirty="0">
                <a:solidFill>
                  <a:srgbClr val="ED4E3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lnSpc>
                  <a:spcPts val="2600"/>
                </a:lnSpc>
                <a:buFont typeface="Arial" panose="020B0604020202020204" pitchFamily="34" charset="0"/>
                <a:buNone/>
              </a:pPr>
              <a:endParaRPr lang="hu-HU" sz="2400" dirty="0">
                <a:solidFill>
                  <a:srgbClr val="ED4E32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77" name="Csoportba foglalás 76"/>
          <p:cNvGrpSpPr/>
          <p:nvPr/>
        </p:nvGrpSpPr>
        <p:grpSpPr>
          <a:xfrm>
            <a:off x="4610483" y="1549526"/>
            <a:ext cx="5977395" cy="2332908"/>
            <a:chOff x="4727027" y="1611070"/>
            <a:chExt cx="5977395" cy="2332908"/>
          </a:xfrm>
        </p:grpSpPr>
        <p:grpSp>
          <p:nvGrpSpPr>
            <p:cNvPr id="66" name="Csoportba foglalás 65"/>
            <p:cNvGrpSpPr/>
            <p:nvPr/>
          </p:nvGrpSpPr>
          <p:grpSpPr>
            <a:xfrm>
              <a:off x="4988388" y="1611070"/>
              <a:ext cx="891350" cy="891350"/>
              <a:chOff x="5486400" y="990600"/>
              <a:chExt cx="1955800" cy="1955800"/>
            </a:xfrm>
            <a:solidFill>
              <a:srgbClr val="B5E0FD"/>
            </a:solidFill>
          </p:grpSpPr>
          <p:sp>
            <p:nvSpPr>
              <p:cNvPr id="67" name="Téglalap 66"/>
              <p:cNvSpPr/>
              <p:nvPr/>
            </p:nvSpPr>
            <p:spPr>
              <a:xfrm>
                <a:off x="5486400" y="1727200"/>
                <a:ext cx="1955800" cy="482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8" name="Téglalap 67"/>
              <p:cNvSpPr/>
              <p:nvPr/>
            </p:nvSpPr>
            <p:spPr>
              <a:xfrm rot="5400000">
                <a:off x="5486400" y="1727200"/>
                <a:ext cx="1955800" cy="482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1" name="Csoportba foglalás 40"/>
            <p:cNvGrpSpPr/>
            <p:nvPr/>
          </p:nvGrpSpPr>
          <p:grpSpPr>
            <a:xfrm>
              <a:off x="4727027" y="1638597"/>
              <a:ext cx="5977395" cy="2305381"/>
              <a:chOff x="4813240" y="1638597"/>
              <a:chExt cx="5977395" cy="2305381"/>
            </a:xfrm>
          </p:grpSpPr>
          <p:grpSp>
            <p:nvGrpSpPr>
              <p:cNvPr id="40" name="Csoportba foglalás 39"/>
              <p:cNvGrpSpPr/>
              <p:nvPr/>
            </p:nvGrpSpPr>
            <p:grpSpPr>
              <a:xfrm>
                <a:off x="4813240" y="1638597"/>
                <a:ext cx="3152287" cy="2305381"/>
                <a:chOff x="4813240" y="1638597"/>
                <a:chExt cx="3152287" cy="2305381"/>
              </a:xfrm>
            </p:grpSpPr>
            <p:sp>
              <p:nvSpPr>
                <p:cNvPr id="28" name="Tartalom helye 2"/>
                <p:cNvSpPr txBox="1">
                  <a:spLocks/>
                </p:cNvSpPr>
                <p:nvPr/>
              </p:nvSpPr>
              <p:spPr>
                <a:xfrm>
                  <a:off x="4813240" y="1952090"/>
                  <a:ext cx="1016300" cy="26916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65000"/>
                    </a:lnSpc>
                    <a:buFont typeface="Arial" panose="020B0604020202020204" pitchFamily="34" charset="0"/>
                    <a:buNone/>
                  </a:pPr>
                  <a:r>
                    <a:rPr lang="hu-HU" sz="1800" b="1" dirty="0">
                      <a:solidFill>
                        <a:srgbClr val="048FD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2014</a:t>
                  </a:r>
                  <a:endParaRPr lang="hu-HU" sz="1800" dirty="0">
                    <a:solidFill>
                      <a:srgbClr val="048FD9"/>
                    </a:solidFill>
                    <a:latin typeface="Arial Narrow" panose="020B0606020202030204" pitchFamily="34" charset="0"/>
                  </a:endParaRPr>
                </a:p>
              </p:txBody>
            </p:sp>
            <p:grpSp>
              <p:nvGrpSpPr>
                <p:cNvPr id="39" name="Csoportba foglalás 38"/>
                <p:cNvGrpSpPr/>
                <p:nvPr/>
              </p:nvGrpSpPr>
              <p:grpSpPr>
                <a:xfrm>
                  <a:off x="5741669" y="1638597"/>
                  <a:ext cx="2223858" cy="2305381"/>
                  <a:chOff x="5741669" y="1638597"/>
                  <a:chExt cx="2223858" cy="2305381"/>
                </a:xfrm>
              </p:grpSpPr>
              <p:grpSp>
                <p:nvGrpSpPr>
                  <p:cNvPr id="42" name="Csoportba foglalás 41"/>
                  <p:cNvGrpSpPr/>
                  <p:nvPr/>
                </p:nvGrpSpPr>
                <p:grpSpPr>
                  <a:xfrm>
                    <a:off x="5785637" y="1638597"/>
                    <a:ext cx="2171679" cy="2305381"/>
                    <a:chOff x="1094068" y="1643891"/>
                    <a:chExt cx="2171679" cy="2305381"/>
                  </a:xfrm>
                  <a:solidFill>
                    <a:srgbClr val="048FD9"/>
                  </a:solidFill>
                </p:grpSpPr>
                <p:sp>
                  <p:nvSpPr>
                    <p:cNvPr id="43" name="Téglalap 42"/>
                    <p:cNvSpPr/>
                    <p:nvPr/>
                  </p:nvSpPr>
                  <p:spPr>
                    <a:xfrm>
                      <a:off x="1094068" y="1643891"/>
                      <a:ext cx="2171679" cy="2058527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44" name="Háromszög 43"/>
                    <p:cNvSpPr/>
                    <p:nvPr/>
                  </p:nvSpPr>
                  <p:spPr>
                    <a:xfrm rot="10800000">
                      <a:off x="1764804" y="3233573"/>
                      <a:ext cx="830210" cy="715699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grpSp>
                <p:nvGrpSpPr>
                  <p:cNvPr id="37" name="Csoportba foglalás 36"/>
                  <p:cNvGrpSpPr/>
                  <p:nvPr/>
                </p:nvGrpSpPr>
                <p:grpSpPr>
                  <a:xfrm>
                    <a:off x="5741669" y="1901151"/>
                    <a:ext cx="2223858" cy="1504724"/>
                    <a:chOff x="5485798" y="2076050"/>
                    <a:chExt cx="2223858" cy="1504724"/>
                  </a:xfrm>
                </p:grpSpPr>
                <p:sp>
                  <p:nvSpPr>
                    <p:cNvPr id="27" name="Tartalom helye 2"/>
                    <p:cNvSpPr txBox="1">
                      <a:spLocks/>
                    </p:cNvSpPr>
                    <p:nvPr/>
                  </p:nvSpPr>
                  <p:spPr>
                    <a:xfrm>
                      <a:off x="5485798" y="2396993"/>
                      <a:ext cx="2223858" cy="1183781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>
                      <a:noAutofit/>
                    </a:bodyPr>
                    <a:lstStyle>
                      <a:lvl1pPr marL="228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14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971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429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886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 algn="ctr">
                        <a:lnSpc>
                          <a:spcPts val="2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18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köznevelés, felsőoktatás, felnőtt tanulás, szakképzés, sport, ifjúsági cserék</a:t>
                      </a:r>
                    </a:p>
                  </p:txBody>
                </p:sp>
                <p:pic>
                  <p:nvPicPr>
                    <p:cNvPr id="29" name="Kép 28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772342" y="2076050"/>
                      <a:ext cx="1759098" cy="320944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grpSp>
            <p:nvGrpSpPr>
              <p:cNvPr id="51" name="Csoportba foglalás 50"/>
              <p:cNvGrpSpPr/>
              <p:nvPr/>
            </p:nvGrpSpPr>
            <p:grpSpPr>
              <a:xfrm>
                <a:off x="7980035" y="1801778"/>
                <a:ext cx="2810600" cy="1548522"/>
                <a:chOff x="5328215" y="4004765"/>
                <a:chExt cx="3237042" cy="1783473"/>
              </a:xfrm>
            </p:grpSpPr>
            <p:sp>
              <p:nvSpPr>
                <p:cNvPr id="52" name="Tartalom helye 2"/>
                <p:cNvSpPr txBox="1">
                  <a:spLocks/>
                </p:cNvSpPr>
                <p:nvPr/>
              </p:nvSpPr>
              <p:spPr>
                <a:xfrm>
                  <a:off x="5328215" y="4004765"/>
                  <a:ext cx="3237042" cy="66039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ts val="2800"/>
                    </a:lnSpc>
                    <a:buFont typeface="Arial" panose="020B0604020202020204" pitchFamily="34" charset="0"/>
                    <a:buNone/>
                  </a:pPr>
                  <a:r>
                    <a:rPr lang="hu-HU" sz="1800" dirty="0">
                      <a:solidFill>
                        <a:srgbClr val="048FD9"/>
                      </a:solidFill>
                      <a:latin typeface="Arial Narrow" panose="020B0606020202030204" pitchFamily="34" charset="0"/>
                    </a:rPr>
                    <a:t>A program indulása óta</a:t>
                  </a:r>
                  <a:endParaRPr lang="hu-HU" sz="1800" b="1" dirty="0">
                    <a:solidFill>
                      <a:srgbClr val="048FD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0" indent="0">
                    <a:lnSpc>
                      <a:spcPts val="2600"/>
                    </a:lnSpc>
                    <a:buFont typeface="Arial" panose="020B0604020202020204" pitchFamily="34" charset="0"/>
                    <a:buNone/>
                  </a:pPr>
                  <a:endParaRPr lang="hu-HU" sz="2400" dirty="0">
                    <a:solidFill>
                      <a:srgbClr val="ED4E32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53" name="Tartalom helye 2"/>
                <p:cNvSpPr txBox="1">
                  <a:spLocks/>
                </p:cNvSpPr>
                <p:nvPr/>
              </p:nvSpPr>
              <p:spPr>
                <a:xfrm>
                  <a:off x="5336325" y="4515516"/>
                  <a:ext cx="3220824" cy="127272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ts val="2600"/>
                    </a:lnSpc>
                    <a:spcBef>
                      <a:spcPts val="0"/>
                    </a:spcBef>
                    <a:buNone/>
                  </a:pPr>
                  <a:r>
                    <a:rPr lang="hu-HU" sz="3600" b="1" dirty="0">
                      <a:solidFill>
                        <a:srgbClr val="048FD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 millió</a:t>
                  </a:r>
                </a:p>
                <a:p>
                  <a:pPr marL="0" indent="0">
                    <a:lnSpc>
                      <a:spcPts val="2000"/>
                    </a:lnSpc>
                    <a:spcBef>
                      <a:spcPts val="0"/>
                    </a:spcBef>
                    <a:buNone/>
                  </a:pPr>
                  <a:r>
                    <a:rPr lang="hu-HU" sz="1800" dirty="0">
                      <a:solidFill>
                        <a:srgbClr val="048FD9"/>
                      </a:solidFill>
                      <a:latin typeface="Arial Narrow" panose="020B0606020202030204" pitchFamily="34" charset="0"/>
                    </a:rPr>
                    <a:t>hallgató élte át </a:t>
                  </a:r>
                </a:p>
                <a:p>
                  <a:pPr marL="0" indent="0">
                    <a:lnSpc>
                      <a:spcPts val="2000"/>
                    </a:lnSpc>
                    <a:spcBef>
                      <a:spcPts val="0"/>
                    </a:spcBef>
                    <a:buNone/>
                  </a:pPr>
                  <a:r>
                    <a:rPr lang="hu-HU" sz="1800" dirty="0">
                      <a:solidFill>
                        <a:srgbClr val="048FD9"/>
                      </a:solidFill>
                      <a:latin typeface="Arial Narrow" panose="020B0606020202030204" pitchFamily="34" charset="0"/>
                    </a:rPr>
                    <a:t>az Erasmus élményt!</a:t>
                  </a:r>
                </a:p>
                <a:p>
                  <a:pPr marL="0" indent="0">
                    <a:lnSpc>
                      <a:spcPts val="1800"/>
                    </a:lnSpc>
                    <a:buFont typeface="Arial" panose="020B0604020202020204" pitchFamily="34" charset="0"/>
                    <a:buNone/>
                  </a:pPr>
                  <a:endParaRPr lang="hu-HU" sz="1900" b="1" dirty="0">
                    <a:solidFill>
                      <a:srgbClr val="ED4E3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0" indent="0">
                    <a:lnSpc>
                      <a:spcPts val="2600"/>
                    </a:lnSpc>
                    <a:buFont typeface="Arial" panose="020B0604020202020204" pitchFamily="34" charset="0"/>
                    <a:buNone/>
                  </a:pPr>
                  <a:endParaRPr lang="hu-HU" sz="2400" dirty="0">
                    <a:solidFill>
                      <a:srgbClr val="ED4E32"/>
                    </a:solidFill>
                    <a:latin typeface="Arial Narrow" panose="020B0606020202030204" pitchFamily="34" charset="0"/>
                  </a:endParaRPr>
                </a:p>
              </p:txBody>
            </p:sp>
          </p:grpSp>
        </p:grpSp>
      </p:grpSp>
      <p:grpSp>
        <p:nvGrpSpPr>
          <p:cNvPr id="75" name="Csoportba foglalás 74"/>
          <p:cNvGrpSpPr/>
          <p:nvPr/>
        </p:nvGrpSpPr>
        <p:grpSpPr>
          <a:xfrm>
            <a:off x="130520" y="1582347"/>
            <a:ext cx="3135227" cy="2305381"/>
            <a:chOff x="130520" y="1643891"/>
            <a:chExt cx="3135227" cy="2305381"/>
          </a:xfrm>
        </p:grpSpPr>
        <p:sp>
          <p:nvSpPr>
            <p:cNvPr id="18" name="Tartalom helye 2"/>
            <p:cNvSpPr txBox="1">
              <a:spLocks/>
            </p:cNvSpPr>
            <p:nvPr/>
          </p:nvSpPr>
          <p:spPr>
            <a:xfrm>
              <a:off x="130520" y="1659037"/>
              <a:ext cx="1016300" cy="26916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65000"/>
                </a:lnSpc>
                <a:buFont typeface="Arial" panose="020B0604020202020204" pitchFamily="34" charset="0"/>
                <a:buNone/>
              </a:pPr>
              <a:r>
                <a:rPr lang="hu-HU" sz="1800" b="1" dirty="0">
                  <a:solidFill>
                    <a:srgbClr val="44BFE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1987</a:t>
              </a:r>
              <a:endParaRPr lang="hu-HU" sz="1800" dirty="0">
                <a:solidFill>
                  <a:srgbClr val="44BFED"/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3" name="Csoportba foglalás 2"/>
            <p:cNvGrpSpPr/>
            <p:nvPr/>
          </p:nvGrpSpPr>
          <p:grpSpPr>
            <a:xfrm>
              <a:off x="1094068" y="1643891"/>
              <a:ext cx="2171679" cy="2305381"/>
              <a:chOff x="1094068" y="1643891"/>
              <a:chExt cx="2171679" cy="2305381"/>
            </a:xfrm>
          </p:grpSpPr>
          <p:sp>
            <p:nvSpPr>
              <p:cNvPr id="35" name="Téglalap 34"/>
              <p:cNvSpPr/>
              <p:nvPr/>
            </p:nvSpPr>
            <p:spPr>
              <a:xfrm>
                <a:off x="1094068" y="1643891"/>
                <a:ext cx="2171679" cy="2058527"/>
              </a:xfrm>
              <a:prstGeom prst="rect">
                <a:avLst/>
              </a:prstGeom>
              <a:solidFill>
                <a:srgbClr val="44BF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" name="Háromszög 6"/>
              <p:cNvSpPr/>
              <p:nvPr/>
            </p:nvSpPr>
            <p:spPr>
              <a:xfrm rot="10800000">
                <a:off x="1764804" y="3233573"/>
                <a:ext cx="830210" cy="715699"/>
              </a:xfrm>
              <a:prstGeom prst="triangle">
                <a:avLst/>
              </a:prstGeom>
              <a:solidFill>
                <a:srgbClr val="44BF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17" name="Tartalom helye 2"/>
          <p:cNvSpPr>
            <a:spLocks noGrp="1"/>
          </p:cNvSpPr>
          <p:nvPr>
            <p:ph idx="1"/>
          </p:nvPr>
        </p:nvSpPr>
        <p:spPr>
          <a:xfrm>
            <a:off x="948984" y="1959627"/>
            <a:ext cx="2461846" cy="176761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65000"/>
              </a:lnSpc>
              <a:buNone/>
            </a:pPr>
            <a:r>
              <a:rPr lang="hu-H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az </a:t>
            </a:r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</a:t>
            </a:r>
          </a:p>
          <a:p>
            <a:pPr marL="0" indent="0" algn="ctr">
              <a:lnSpc>
                <a:spcPct val="65000"/>
              </a:lnSpc>
              <a:buNone/>
            </a:pPr>
            <a:r>
              <a:rPr lang="hu-H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felsőoktatási</a:t>
            </a:r>
          </a:p>
          <a:p>
            <a:pPr marL="0" indent="0" algn="ctr">
              <a:lnSpc>
                <a:spcPct val="65000"/>
              </a:lnSpc>
              <a:buNone/>
            </a:pPr>
            <a:r>
              <a:rPr lang="hu-H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csereprogramként</a:t>
            </a:r>
          </a:p>
          <a:p>
            <a:pPr marL="0" indent="0" algn="ctr">
              <a:lnSpc>
                <a:spcPct val="65000"/>
              </a:lnSpc>
              <a:buNone/>
            </a:pPr>
            <a:r>
              <a:rPr lang="hu-H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indult</a:t>
            </a:r>
          </a:p>
        </p:txBody>
      </p:sp>
      <p:sp>
        <p:nvSpPr>
          <p:cNvPr id="4" name="Téglalap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D4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3416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272061" y="3379786"/>
            <a:ext cx="1548524" cy="1278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0" name="Csoportba foglalás 19"/>
          <p:cNvGrpSpPr/>
          <p:nvPr/>
        </p:nvGrpSpPr>
        <p:grpSpPr>
          <a:xfrm>
            <a:off x="0" y="0"/>
            <a:ext cx="1887924" cy="1887924"/>
            <a:chOff x="5486400" y="990600"/>
            <a:chExt cx="1955800" cy="1955800"/>
          </a:xfrm>
          <a:solidFill>
            <a:srgbClr val="F6E100"/>
          </a:solidFill>
        </p:grpSpPr>
        <p:sp>
          <p:nvSpPr>
            <p:cNvPr id="21" name="Téglalap 20"/>
            <p:cNvSpPr/>
            <p:nvPr/>
          </p:nvSpPr>
          <p:spPr>
            <a:xfrm>
              <a:off x="5486400" y="1727200"/>
              <a:ext cx="1955800" cy="482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Téglalap 21"/>
            <p:cNvSpPr/>
            <p:nvPr/>
          </p:nvSpPr>
          <p:spPr>
            <a:xfrm rot="5400000">
              <a:off x="5486400" y="1727200"/>
              <a:ext cx="1955800" cy="482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4" name="Tartalom helye 2"/>
          <p:cNvSpPr txBox="1">
            <a:spLocks/>
          </p:cNvSpPr>
          <p:nvPr/>
        </p:nvSpPr>
        <p:spPr>
          <a:xfrm>
            <a:off x="5591668" y="1675395"/>
            <a:ext cx="1739240" cy="1603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</a:t>
            </a:r>
          </a:p>
          <a:p>
            <a:pPr marL="0" indent="0" algn="ctr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ismeretek</a:t>
            </a:r>
          </a:p>
          <a:p>
            <a:pPr marL="0" indent="0" algn="ctr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szerzése</a:t>
            </a:r>
          </a:p>
          <a:p>
            <a:pPr marL="0" indent="0">
              <a:lnSpc>
                <a:spcPts val="2600"/>
              </a:lnSpc>
              <a:buFont typeface="Arial" panose="020B0604020202020204" pitchFamily="34" charset="0"/>
              <a:buNone/>
            </a:pPr>
            <a:endParaRPr lang="hu-HU" sz="2400" dirty="0">
              <a:solidFill>
                <a:srgbClr val="ED4E32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1931528" y="270195"/>
            <a:ext cx="8646146" cy="1349607"/>
            <a:chOff x="589294" y="-134744"/>
            <a:chExt cx="8646146" cy="1349607"/>
          </a:xfrm>
        </p:grpSpPr>
        <p:pic>
          <p:nvPicPr>
            <p:cNvPr id="17" name="Kép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851" y="80011"/>
              <a:ext cx="3866830" cy="705496"/>
            </a:xfrm>
            <a:prstGeom prst="rect">
              <a:avLst/>
            </a:prstGeom>
          </p:spPr>
        </p:pic>
        <p:sp>
          <p:nvSpPr>
            <p:cNvPr id="18" name="Cím 1"/>
            <p:cNvSpPr txBox="1">
              <a:spLocks/>
            </p:cNvSpPr>
            <p:nvPr/>
          </p:nvSpPr>
          <p:spPr>
            <a:xfrm>
              <a:off x="589294" y="-134744"/>
              <a:ext cx="2428879" cy="13381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u-HU" sz="3800" spc="80" dirty="0">
                  <a:solidFill>
                    <a:srgbClr val="007FC7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ÉRVEK AZ</a:t>
              </a:r>
            </a:p>
          </p:txBody>
        </p:sp>
        <p:sp>
          <p:nvSpPr>
            <p:cNvPr id="19" name="Cím 1"/>
            <p:cNvSpPr txBox="1">
              <a:spLocks/>
            </p:cNvSpPr>
            <p:nvPr/>
          </p:nvSpPr>
          <p:spPr>
            <a:xfrm>
              <a:off x="6708681" y="-123314"/>
              <a:ext cx="2526759" cy="13381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u-HU" sz="3800" spc="40" dirty="0">
                  <a:solidFill>
                    <a:srgbClr val="007FC7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MELLETT</a:t>
              </a:r>
            </a:p>
          </p:txBody>
        </p:sp>
      </p:grpSp>
      <p:sp>
        <p:nvSpPr>
          <p:cNvPr id="6" name="Téglalap 5"/>
          <p:cNvSpPr/>
          <p:nvPr/>
        </p:nvSpPr>
        <p:spPr>
          <a:xfrm>
            <a:off x="-64008" y="13918"/>
            <a:ext cx="12192000" cy="6858000"/>
          </a:xfrm>
          <a:prstGeom prst="rect">
            <a:avLst/>
          </a:prstGeom>
          <a:noFill/>
          <a:ln w="165100" cmpd="sng">
            <a:solidFill>
              <a:srgbClr val="ED4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3200926" y="1452984"/>
            <a:ext cx="5833147" cy="5114606"/>
            <a:chOff x="2036973" y="1464614"/>
            <a:chExt cx="5227652" cy="4840326"/>
          </a:xfrm>
        </p:grpSpPr>
        <p:grpSp>
          <p:nvGrpSpPr>
            <p:cNvPr id="15" name="Csoportba foglalás 14"/>
            <p:cNvGrpSpPr/>
            <p:nvPr/>
          </p:nvGrpSpPr>
          <p:grpSpPr>
            <a:xfrm>
              <a:off x="2111318" y="1464614"/>
              <a:ext cx="1633429" cy="1575008"/>
              <a:chOff x="2111318" y="1330142"/>
              <a:chExt cx="1633429" cy="1575008"/>
            </a:xfrm>
          </p:grpSpPr>
          <p:sp>
            <p:nvSpPr>
              <p:cNvPr id="12" name="Téglalap 11"/>
              <p:cNvSpPr/>
              <p:nvPr/>
            </p:nvSpPr>
            <p:spPr>
              <a:xfrm rot="5400000">
                <a:off x="2147710" y="1308112"/>
                <a:ext cx="1575008" cy="1619067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" name="Tartalom helye 2"/>
              <p:cNvSpPr txBox="1">
                <a:spLocks/>
              </p:cNvSpPr>
              <p:nvPr/>
            </p:nvSpPr>
            <p:spPr>
              <a:xfrm>
                <a:off x="2111318" y="1666184"/>
                <a:ext cx="1629483" cy="8972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ts val="2800"/>
                  </a:lnSpc>
                  <a:buFont typeface="Arial" panose="020B0604020202020204" pitchFamily="34" charset="0"/>
                  <a:buNone/>
                </a:pPr>
                <a:r>
                  <a:rPr lang="hu-HU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szakmai fejlődés</a:t>
                </a:r>
              </a:p>
              <a:p>
                <a:pPr marL="0" indent="0">
                  <a:lnSpc>
                    <a:spcPts val="2600"/>
                  </a:lnSpc>
                  <a:buFont typeface="Arial" panose="020B0604020202020204" pitchFamily="34" charset="0"/>
                  <a:buNone/>
                </a:pPr>
                <a:endParaRPr lang="hu-HU" sz="2400" dirty="0">
                  <a:solidFill>
                    <a:srgbClr val="ED4E32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84" name="Csoportba foglalás 83"/>
            <p:cNvGrpSpPr/>
            <p:nvPr/>
          </p:nvGrpSpPr>
          <p:grpSpPr>
            <a:xfrm>
              <a:off x="2045867" y="3110759"/>
              <a:ext cx="1778078" cy="1563782"/>
              <a:chOff x="2045867" y="3091373"/>
              <a:chExt cx="1778078" cy="1563782"/>
            </a:xfrm>
          </p:grpSpPr>
          <p:sp>
            <p:nvSpPr>
              <p:cNvPr id="38" name="Téglalap 37"/>
              <p:cNvSpPr/>
              <p:nvPr/>
            </p:nvSpPr>
            <p:spPr>
              <a:xfrm>
                <a:off x="2125680" y="3091373"/>
                <a:ext cx="1604910" cy="1563782"/>
              </a:xfrm>
              <a:prstGeom prst="rect">
                <a:avLst/>
              </a:prstGeom>
              <a:solidFill>
                <a:srgbClr val="1654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" name="Tartalom helye 2"/>
              <p:cNvSpPr txBox="1">
                <a:spLocks/>
              </p:cNvSpPr>
              <p:nvPr/>
            </p:nvSpPr>
            <p:spPr>
              <a:xfrm>
                <a:off x="2045867" y="3424626"/>
                <a:ext cx="1778078" cy="8972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ts val="2600"/>
                  </a:lnSpc>
                  <a:spcBef>
                    <a:spcPts val="0"/>
                  </a:spcBef>
                  <a:buNone/>
                </a:pPr>
                <a:r>
                  <a:rPr lang="hu-HU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életre szóló</a:t>
                </a:r>
              </a:p>
              <a:p>
                <a:pPr marL="0" indent="0" algn="ctr">
                  <a:lnSpc>
                    <a:spcPts val="2600"/>
                  </a:lnSpc>
                  <a:spcBef>
                    <a:spcPts val="0"/>
                  </a:spcBef>
                  <a:buNone/>
                </a:pPr>
                <a:r>
                  <a:rPr lang="hu-HU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élmények</a:t>
                </a:r>
              </a:p>
              <a:p>
                <a:pPr marL="0" indent="0">
                  <a:lnSpc>
                    <a:spcPts val="2600"/>
                  </a:lnSpc>
                  <a:buFont typeface="Arial" panose="020B0604020202020204" pitchFamily="34" charset="0"/>
                  <a:buNone/>
                </a:pPr>
                <a:endParaRPr lang="hu-HU" sz="2400" dirty="0">
                  <a:solidFill>
                    <a:srgbClr val="ED4E32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86" name="Csoportba foglalás 85"/>
            <p:cNvGrpSpPr/>
            <p:nvPr/>
          </p:nvGrpSpPr>
          <p:grpSpPr>
            <a:xfrm>
              <a:off x="5486547" y="3109795"/>
              <a:ext cx="1778078" cy="1563782"/>
              <a:chOff x="5576258" y="3091032"/>
              <a:chExt cx="1778078" cy="1563782"/>
            </a:xfrm>
          </p:grpSpPr>
          <p:sp>
            <p:nvSpPr>
              <p:cNvPr id="48" name="Téglalap 47"/>
              <p:cNvSpPr/>
              <p:nvPr/>
            </p:nvSpPr>
            <p:spPr>
              <a:xfrm>
                <a:off x="5641709" y="3091032"/>
                <a:ext cx="1649740" cy="156378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" name="Tartalom helye 2"/>
              <p:cNvSpPr txBox="1">
                <a:spLocks/>
              </p:cNvSpPr>
              <p:nvPr/>
            </p:nvSpPr>
            <p:spPr>
              <a:xfrm>
                <a:off x="5576258" y="3424284"/>
                <a:ext cx="1778078" cy="8972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ts val="26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hu-HU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sok új</a:t>
                </a:r>
              </a:p>
              <a:p>
                <a:pPr marL="0" indent="0" algn="ctr">
                  <a:lnSpc>
                    <a:spcPts val="26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hu-HU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barát</a:t>
                </a:r>
              </a:p>
              <a:p>
                <a:pPr marL="0" indent="0">
                  <a:lnSpc>
                    <a:spcPts val="2600"/>
                  </a:lnSpc>
                  <a:buFont typeface="Arial" panose="020B0604020202020204" pitchFamily="34" charset="0"/>
                  <a:buNone/>
                </a:pPr>
                <a:endParaRPr lang="hu-HU" sz="2400" dirty="0">
                  <a:solidFill>
                    <a:srgbClr val="ED4E32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88" name="Csoportba foglalás 87"/>
            <p:cNvGrpSpPr/>
            <p:nvPr/>
          </p:nvGrpSpPr>
          <p:grpSpPr>
            <a:xfrm>
              <a:off x="2036973" y="4740789"/>
              <a:ext cx="1778078" cy="1563782"/>
              <a:chOff x="2036973" y="4849472"/>
              <a:chExt cx="1778078" cy="1563782"/>
            </a:xfrm>
          </p:grpSpPr>
          <p:sp>
            <p:nvSpPr>
              <p:cNvPr id="59" name="Téglalap 58"/>
              <p:cNvSpPr/>
              <p:nvPr/>
            </p:nvSpPr>
            <p:spPr>
              <a:xfrm>
                <a:off x="2102424" y="4849472"/>
                <a:ext cx="1628166" cy="1563782"/>
              </a:xfrm>
              <a:prstGeom prst="rect">
                <a:avLst/>
              </a:prstGeom>
              <a:solidFill>
                <a:srgbClr val="907B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8" name="Tartalom helye 2"/>
              <p:cNvSpPr txBox="1">
                <a:spLocks/>
              </p:cNvSpPr>
              <p:nvPr/>
            </p:nvSpPr>
            <p:spPr>
              <a:xfrm>
                <a:off x="2036973" y="5182724"/>
                <a:ext cx="1778078" cy="8972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ts val="26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hu-HU" sz="22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függet</a:t>
                </a:r>
                <a:r>
                  <a:rPr lang="hu-HU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  <a:p>
                <a:pPr marL="0" indent="0" algn="ctr">
                  <a:lnSpc>
                    <a:spcPts val="26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hu-HU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lenség</a:t>
                </a:r>
              </a:p>
              <a:p>
                <a:pPr marL="0" indent="0">
                  <a:lnSpc>
                    <a:spcPts val="2600"/>
                  </a:lnSpc>
                  <a:buFont typeface="Arial" panose="020B0604020202020204" pitchFamily="34" charset="0"/>
                  <a:buNone/>
                </a:pPr>
                <a:endParaRPr lang="hu-HU" sz="2400" dirty="0">
                  <a:solidFill>
                    <a:srgbClr val="ED4E32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91" name="Csoportba foglalás 90"/>
            <p:cNvGrpSpPr/>
            <p:nvPr/>
          </p:nvGrpSpPr>
          <p:grpSpPr>
            <a:xfrm>
              <a:off x="3752367" y="4740789"/>
              <a:ext cx="1778078" cy="1563782"/>
              <a:chOff x="3806157" y="4851716"/>
              <a:chExt cx="1778078" cy="1563782"/>
            </a:xfrm>
          </p:grpSpPr>
          <p:sp>
            <p:nvSpPr>
              <p:cNvPr id="64" name="Téglalap 63"/>
              <p:cNvSpPr/>
              <p:nvPr/>
            </p:nvSpPr>
            <p:spPr>
              <a:xfrm>
                <a:off x="3866702" y="4851716"/>
                <a:ext cx="1651858" cy="1563782"/>
              </a:xfrm>
              <a:prstGeom prst="rect">
                <a:avLst/>
              </a:prstGeom>
              <a:solidFill>
                <a:srgbClr val="442C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3" name="Tartalom helye 2"/>
              <p:cNvSpPr txBox="1">
                <a:spLocks/>
              </p:cNvSpPr>
              <p:nvPr/>
            </p:nvSpPr>
            <p:spPr>
              <a:xfrm>
                <a:off x="3806157" y="5380961"/>
                <a:ext cx="1778078" cy="10084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ts val="26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hu-HU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önismeret</a:t>
                </a:r>
              </a:p>
              <a:p>
                <a:pPr marL="0" indent="0">
                  <a:lnSpc>
                    <a:spcPts val="2600"/>
                  </a:lnSpc>
                  <a:buFont typeface="Arial" panose="020B0604020202020204" pitchFamily="34" charset="0"/>
                  <a:buNone/>
                </a:pPr>
                <a:endParaRPr lang="hu-HU" sz="2400" dirty="0">
                  <a:solidFill>
                    <a:srgbClr val="ED4E32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82" name="Csoportba foglalás 81"/>
            <p:cNvGrpSpPr/>
            <p:nvPr/>
          </p:nvGrpSpPr>
          <p:grpSpPr>
            <a:xfrm>
              <a:off x="5545186" y="1470640"/>
              <a:ext cx="1656552" cy="1562606"/>
              <a:chOff x="5545186" y="1329646"/>
              <a:chExt cx="1656552" cy="1569150"/>
            </a:xfrm>
          </p:grpSpPr>
          <p:sp>
            <p:nvSpPr>
              <p:cNvPr id="32" name="Téglalap 31"/>
              <p:cNvSpPr/>
              <p:nvPr/>
            </p:nvSpPr>
            <p:spPr>
              <a:xfrm rot="16200000">
                <a:off x="5588887" y="1285945"/>
                <a:ext cx="1569150" cy="1656552"/>
              </a:xfrm>
              <a:prstGeom prst="rect">
                <a:avLst/>
              </a:prstGeom>
              <a:solidFill>
                <a:srgbClr val="12B4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4" name="Tartalom helye 2"/>
              <p:cNvSpPr txBox="1">
                <a:spLocks/>
              </p:cNvSpPr>
              <p:nvPr/>
            </p:nvSpPr>
            <p:spPr>
              <a:xfrm>
                <a:off x="5594467" y="1496069"/>
                <a:ext cx="1525340" cy="12737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ts val="26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hu-HU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új</a:t>
                </a:r>
              </a:p>
              <a:p>
                <a:pPr marL="0" indent="0" algn="ctr">
                  <a:lnSpc>
                    <a:spcPts val="26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hu-HU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ismeretek</a:t>
                </a:r>
              </a:p>
              <a:p>
                <a:pPr marL="0" indent="0" algn="ctr">
                  <a:lnSpc>
                    <a:spcPts val="26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hu-HU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szerzése</a:t>
                </a:r>
              </a:p>
              <a:p>
                <a:pPr marL="0" indent="0">
                  <a:lnSpc>
                    <a:spcPts val="2600"/>
                  </a:lnSpc>
                  <a:buFont typeface="Arial" panose="020B0604020202020204" pitchFamily="34" charset="0"/>
                  <a:buNone/>
                </a:pPr>
                <a:endParaRPr lang="hu-HU" sz="2400" dirty="0">
                  <a:solidFill>
                    <a:srgbClr val="ED4E32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85" name="Csoportba foglalás 84"/>
            <p:cNvGrpSpPr/>
            <p:nvPr/>
          </p:nvGrpSpPr>
          <p:grpSpPr>
            <a:xfrm>
              <a:off x="3815574" y="3113472"/>
              <a:ext cx="1651651" cy="1563782"/>
              <a:chOff x="3815574" y="2976287"/>
              <a:chExt cx="1651651" cy="1563782"/>
            </a:xfrm>
          </p:grpSpPr>
          <p:sp>
            <p:nvSpPr>
              <p:cNvPr id="43" name="Téglalap 42"/>
              <p:cNvSpPr/>
              <p:nvPr/>
            </p:nvSpPr>
            <p:spPr>
              <a:xfrm rot="5400000">
                <a:off x="3860464" y="2933308"/>
                <a:ext cx="1563782" cy="1649740"/>
              </a:xfrm>
              <a:prstGeom prst="rect">
                <a:avLst/>
              </a:prstGeom>
              <a:solidFill>
                <a:srgbClr val="ED4E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9" name="Tartalom helye 2"/>
              <p:cNvSpPr txBox="1">
                <a:spLocks/>
              </p:cNvSpPr>
              <p:nvPr/>
            </p:nvSpPr>
            <p:spPr>
              <a:xfrm>
                <a:off x="3815574" y="3025392"/>
                <a:ext cx="1651440" cy="14957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ts val="26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hu-HU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más</a:t>
                </a:r>
              </a:p>
              <a:p>
                <a:pPr marL="0" indent="0" algn="ctr">
                  <a:lnSpc>
                    <a:spcPts val="26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hu-HU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kultúrák</a:t>
                </a:r>
              </a:p>
              <a:p>
                <a:pPr marL="0" indent="0" algn="ctr">
                  <a:lnSpc>
                    <a:spcPts val="26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hu-HU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megisme-rése</a:t>
                </a:r>
              </a:p>
              <a:p>
                <a:pPr marL="0" indent="0">
                  <a:lnSpc>
                    <a:spcPts val="2600"/>
                  </a:lnSpc>
                  <a:buFont typeface="Arial" panose="020B0604020202020204" pitchFamily="34" charset="0"/>
                  <a:buNone/>
                </a:pPr>
                <a:endParaRPr lang="hu-HU" sz="2400" dirty="0">
                  <a:solidFill>
                    <a:srgbClr val="ED4E32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81" name="Csoportba foglalás 80"/>
            <p:cNvGrpSpPr/>
            <p:nvPr/>
          </p:nvGrpSpPr>
          <p:grpSpPr>
            <a:xfrm>
              <a:off x="3806157" y="1469465"/>
              <a:ext cx="1668708" cy="1570156"/>
              <a:chOff x="3857688" y="1334993"/>
              <a:chExt cx="1668708" cy="1570156"/>
            </a:xfrm>
          </p:grpSpPr>
          <p:sp>
            <p:nvSpPr>
              <p:cNvPr id="27" name="Téglalap 26"/>
              <p:cNvSpPr/>
              <p:nvPr/>
            </p:nvSpPr>
            <p:spPr>
              <a:xfrm>
                <a:off x="3876656" y="1334993"/>
                <a:ext cx="1649740" cy="1563782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0" name="Tartalom helye 2"/>
              <p:cNvSpPr txBox="1">
                <a:spLocks/>
              </p:cNvSpPr>
              <p:nvPr/>
            </p:nvSpPr>
            <p:spPr>
              <a:xfrm>
                <a:off x="3857688" y="1580448"/>
                <a:ext cx="1668708" cy="13247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ts val="26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hu-HU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hatékony</a:t>
                </a:r>
              </a:p>
              <a:p>
                <a:pPr marL="0" indent="0" algn="ctr">
                  <a:lnSpc>
                    <a:spcPts val="26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hu-HU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nyelv-</a:t>
                </a:r>
              </a:p>
              <a:p>
                <a:pPr marL="0" indent="0" algn="ctr">
                  <a:lnSpc>
                    <a:spcPts val="26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hu-HU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tanulás</a:t>
                </a:r>
              </a:p>
              <a:p>
                <a:pPr marL="0" indent="0">
                  <a:lnSpc>
                    <a:spcPts val="2600"/>
                  </a:lnSpc>
                  <a:buFont typeface="Arial" panose="020B0604020202020204" pitchFamily="34" charset="0"/>
                  <a:buNone/>
                </a:pPr>
                <a:endParaRPr lang="hu-HU" sz="2400" dirty="0">
                  <a:solidFill>
                    <a:srgbClr val="ED4E32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90" name="Csoportba foglalás 89"/>
            <p:cNvGrpSpPr/>
            <p:nvPr/>
          </p:nvGrpSpPr>
          <p:grpSpPr>
            <a:xfrm>
              <a:off x="5486547" y="4741158"/>
              <a:ext cx="1778078" cy="1563782"/>
              <a:chOff x="5567364" y="4849131"/>
              <a:chExt cx="1778078" cy="1563782"/>
            </a:xfrm>
          </p:grpSpPr>
          <p:sp>
            <p:nvSpPr>
              <p:cNvPr id="69" name="Téglalap 68"/>
              <p:cNvSpPr/>
              <p:nvPr/>
            </p:nvSpPr>
            <p:spPr>
              <a:xfrm>
                <a:off x="5632815" y="4849131"/>
                <a:ext cx="1649740" cy="1563782"/>
              </a:xfrm>
              <a:prstGeom prst="rect">
                <a:avLst/>
              </a:prstGeom>
              <a:solidFill>
                <a:srgbClr val="E92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9" name="Tartalom helye 2"/>
              <p:cNvSpPr txBox="1">
                <a:spLocks/>
              </p:cNvSpPr>
              <p:nvPr/>
            </p:nvSpPr>
            <p:spPr>
              <a:xfrm>
                <a:off x="5567364" y="5045121"/>
                <a:ext cx="1778078" cy="11461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ts val="26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hu-HU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előny</a:t>
                </a:r>
              </a:p>
              <a:p>
                <a:pPr marL="0" indent="0" algn="ctr">
                  <a:lnSpc>
                    <a:spcPts val="26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hu-HU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munka-</a:t>
                </a:r>
              </a:p>
              <a:p>
                <a:pPr marL="0" indent="0" algn="ctr">
                  <a:lnSpc>
                    <a:spcPts val="26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hu-HU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keresésnél</a:t>
                </a:r>
              </a:p>
              <a:p>
                <a:pPr marL="0" indent="0">
                  <a:lnSpc>
                    <a:spcPts val="2600"/>
                  </a:lnSpc>
                  <a:buFont typeface="Arial" panose="020B0604020202020204" pitchFamily="34" charset="0"/>
                  <a:buNone/>
                </a:pPr>
                <a:endParaRPr lang="hu-HU" sz="2400" dirty="0">
                  <a:solidFill>
                    <a:srgbClr val="ED4E32"/>
                  </a:solidFill>
                  <a:latin typeface="Arial Narrow" panose="020B0606020202030204" pitchFamily="34" charset="0"/>
                </a:endParaRPr>
              </a:p>
            </p:txBody>
          </p:sp>
        </p:grpSp>
      </p:grpSp>
      <p:sp>
        <p:nvSpPr>
          <p:cNvPr id="49" name="Tartalom helye 2"/>
          <p:cNvSpPr txBox="1">
            <a:spLocks/>
          </p:cNvSpPr>
          <p:nvPr/>
        </p:nvSpPr>
        <p:spPr>
          <a:xfrm>
            <a:off x="7223302" y="3442918"/>
            <a:ext cx="1778078" cy="897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00"/>
              </a:lnSpc>
              <a:buFont typeface="Arial" panose="020B0604020202020204" pitchFamily="34" charset="0"/>
              <a:buNone/>
            </a:pPr>
            <a:endParaRPr lang="hu-HU" sz="2400" dirty="0">
              <a:solidFill>
                <a:srgbClr val="ED4E3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975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Csoportba foglalás 22"/>
          <p:cNvGrpSpPr/>
          <p:nvPr/>
        </p:nvGrpSpPr>
        <p:grpSpPr>
          <a:xfrm>
            <a:off x="198434" y="1180773"/>
            <a:ext cx="3890978" cy="5279523"/>
            <a:chOff x="337767" y="1180773"/>
            <a:chExt cx="3890978" cy="5279523"/>
          </a:xfrm>
        </p:grpSpPr>
        <p:sp>
          <p:nvSpPr>
            <p:cNvPr id="30" name="Téglalap 29"/>
            <p:cNvSpPr/>
            <p:nvPr/>
          </p:nvSpPr>
          <p:spPr>
            <a:xfrm rot="16200000">
              <a:off x="969927" y="3201478"/>
              <a:ext cx="2626658" cy="3890978"/>
            </a:xfrm>
            <a:prstGeom prst="rect">
              <a:avLst/>
            </a:prstGeom>
            <a:solidFill>
              <a:srgbClr val="F6E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3" name="Kép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659" y="1180773"/>
              <a:ext cx="3888086" cy="2587737"/>
            </a:xfrm>
            <a:prstGeom prst="rect">
              <a:avLst/>
            </a:prstGeom>
          </p:spPr>
        </p:pic>
      </p:grpSp>
      <p:sp>
        <p:nvSpPr>
          <p:cNvPr id="29" name="Téglalap 28"/>
          <p:cNvSpPr/>
          <p:nvPr/>
        </p:nvSpPr>
        <p:spPr>
          <a:xfrm rot="16200000">
            <a:off x="4801541" y="527916"/>
            <a:ext cx="2585265" cy="38909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6" name="Kép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 r="3683" b="-920"/>
          <a:stretch/>
        </p:blipFill>
        <p:spPr>
          <a:xfrm>
            <a:off x="4148684" y="3827929"/>
            <a:ext cx="3883692" cy="2653555"/>
          </a:xfrm>
          <a:prstGeom prst="rect">
            <a:avLst/>
          </a:prstGeom>
        </p:spPr>
      </p:pic>
      <p:sp>
        <p:nvSpPr>
          <p:cNvPr id="45" name="Téglalap 44"/>
          <p:cNvSpPr/>
          <p:nvPr/>
        </p:nvSpPr>
        <p:spPr>
          <a:xfrm rot="16200000">
            <a:off x="8728242" y="3198624"/>
            <a:ext cx="2632366" cy="3890978"/>
          </a:xfrm>
          <a:prstGeom prst="rect">
            <a:avLst/>
          </a:prstGeom>
          <a:solidFill>
            <a:srgbClr val="12B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7" name="Kép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120" y="1183243"/>
            <a:ext cx="3874727" cy="2582795"/>
          </a:xfrm>
          <a:prstGeom prst="rect">
            <a:avLst/>
          </a:prstGeom>
        </p:spPr>
      </p:pic>
      <p:sp>
        <p:nvSpPr>
          <p:cNvPr id="53" name="Szövegdoboz 52"/>
          <p:cNvSpPr txBox="1"/>
          <p:nvPr/>
        </p:nvSpPr>
        <p:spPr>
          <a:xfrm>
            <a:off x="198433" y="4331358"/>
            <a:ext cx="38874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>
                <a:solidFill>
                  <a:srgbClr val="0070C0"/>
                </a:solidFill>
              </a:rPr>
              <a:t>„Nekem az Erasmus volt </a:t>
            </a:r>
          </a:p>
          <a:p>
            <a:pPr algn="ctr"/>
            <a:r>
              <a:rPr lang="hu-HU" sz="3000" b="1" dirty="0">
                <a:solidFill>
                  <a:srgbClr val="0070C0"/>
                </a:solidFill>
              </a:rPr>
              <a:t>az első lépés a külföldi karrier felé</a:t>
            </a:r>
            <a:r>
              <a:rPr lang="hu-HU" sz="2400" dirty="0">
                <a:solidFill>
                  <a:srgbClr val="0070C0"/>
                </a:solidFill>
              </a:rPr>
              <a:t>.”</a:t>
            </a:r>
          </a:p>
          <a:p>
            <a:pPr algn="ctr"/>
            <a:r>
              <a:rPr lang="hu-HU" dirty="0">
                <a:solidFill>
                  <a:srgbClr val="0070C0"/>
                </a:solidFill>
              </a:rPr>
              <a:t>Káli Gábor, karmester</a:t>
            </a:r>
          </a:p>
        </p:txBody>
      </p:sp>
      <p:sp>
        <p:nvSpPr>
          <p:cNvPr id="54" name="Szövegdoboz 53"/>
          <p:cNvSpPr txBox="1"/>
          <p:nvPr/>
        </p:nvSpPr>
        <p:spPr>
          <a:xfrm>
            <a:off x="8102120" y="4331358"/>
            <a:ext cx="38747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>
                <a:solidFill>
                  <a:schemeClr val="bg1"/>
                </a:solidFill>
              </a:rPr>
              <a:t>„Ez egy nagyon nagy </a:t>
            </a:r>
            <a:r>
              <a:rPr lang="hu-HU" sz="3000" b="1" dirty="0" err="1">
                <a:solidFill>
                  <a:schemeClr val="bg1"/>
                </a:solidFill>
              </a:rPr>
              <a:t>mérföldköve</a:t>
            </a:r>
            <a:r>
              <a:rPr lang="hu-HU" sz="3000" b="1" dirty="0">
                <a:solidFill>
                  <a:schemeClr val="bg1"/>
                </a:solidFill>
              </a:rPr>
              <a:t> volt </a:t>
            </a:r>
          </a:p>
          <a:p>
            <a:pPr algn="ctr"/>
            <a:r>
              <a:rPr lang="hu-HU" sz="3000" b="1" dirty="0">
                <a:solidFill>
                  <a:schemeClr val="bg1"/>
                </a:solidFill>
              </a:rPr>
              <a:t>az életemnek</a:t>
            </a:r>
            <a:r>
              <a:rPr lang="hu-HU" sz="2200" b="1" dirty="0">
                <a:solidFill>
                  <a:schemeClr val="bg1"/>
                </a:solidFill>
              </a:rPr>
              <a:t>.”</a:t>
            </a:r>
          </a:p>
          <a:p>
            <a:pPr algn="ctr"/>
            <a:r>
              <a:rPr lang="hu-HU" dirty="0" err="1">
                <a:solidFill>
                  <a:schemeClr val="bg1"/>
                </a:solidFill>
              </a:rPr>
              <a:t>Klenota</a:t>
            </a:r>
            <a:r>
              <a:rPr lang="hu-HU" dirty="0">
                <a:solidFill>
                  <a:schemeClr val="bg1"/>
                </a:solidFill>
              </a:rPr>
              <a:t> Barbara, tanár</a:t>
            </a:r>
          </a:p>
        </p:txBody>
      </p:sp>
      <p:sp>
        <p:nvSpPr>
          <p:cNvPr id="55" name="Szövegdoboz 54"/>
          <p:cNvSpPr txBox="1"/>
          <p:nvPr/>
        </p:nvSpPr>
        <p:spPr>
          <a:xfrm>
            <a:off x="4148684" y="1488520"/>
            <a:ext cx="388369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>
                <a:solidFill>
                  <a:schemeClr val="bg1"/>
                </a:solidFill>
              </a:rPr>
              <a:t>„Ez a félév segített abban, hogy </a:t>
            </a:r>
            <a:r>
              <a:rPr lang="hu-HU" sz="3000" b="1" dirty="0">
                <a:solidFill>
                  <a:schemeClr val="bg1"/>
                </a:solidFill>
              </a:rPr>
              <a:t>bátrabban merjem megvalósítani </a:t>
            </a:r>
          </a:p>
          <a:p>
            <a:pPr algn="ctr"/>
            <a:r>
              <a:rPr lang="hu-HU" sz="2200" b="1" dirty="0">
                <a:solidFill>
                  <a:schemeClr val="bg1"/>
                </a:solidFill>
              </a:rPr>
              <a:t>a terveimet.”</a:t>
            </a:r>
          </a:p>
          <a:p>
            <a:pPr algn="ctr"/>
            <a:r>
              <a:rPr lang="hu-HU" dirty="0">
                <a:solidFill>
                  <a:schemeClr val="bg1"/>
                </a:solidFill>
              </a:rPr>
              <a:t>Dénes Barbara, </a:t>
            </a:r>
            <a:r>
              <a:rPr lang="hu-HU" dirty="0" err="1">
                <a:solidFill>
                  <a:schemeClr val="bg1"/>
                </a:solidFill>
              </a:rPr>
              <a:t>dizájner</a:t>
            </a:r>
            <a:endParaRPr lang="hu-HU" dirty="0">
              <a:solidFill>
                <a:schemeClr val="bg1"/>
              </a:solidFill>
            </a:endParaRPr>
          </a:p>
        </p:txBody>
      </p:sp>
      <p:grpSp>
        <p:nvGrpSpPr>
          <p:cNvPr id="56" name="Csoportba foglalás 55"/>
          <p:cNvGrpSpPr/>
          <p:nvPr/>
        </p:nvGrpSpPr>
        <p:grpSpPr>
          <a:xfrm>
            <a:off x="7271451" y="5699372"/>
            <a:ext cx="1521850" cy="1158630"/>
            <a:chOff x="5486399" y="990596"/>
            <a:chExt cx="1955800" cy="1489008"/>
          </a:xfrm>
          <a:solidFill>
            <a:schemeClr val="bg1"/>
          </a:solidFill>
        </p:grpSpPr>
        <p:sp>
          <p:nvSpPr>
            <p:cNvPr id="57" name="Téglalap 56"/>
            <p:cNvSpPr/>
            <p:nvPr/>
          </p:nvSpPr>
          <p:spPr>
            <a:xfrm>
              <a:off x="5486399" y="1727199"/>
              <a:ext cx="1955800" cy="482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8" name="Téglalap 57"/>
            <p:cNvSpPr/>
            <p:nvPr/>
          </p:nvSpPr>
          <p:spPr>
            <a:xfrm rot="5400000">
              <a:off x="5719795" y="1493800"/>
              <a:ext cx="1489008" cy="4825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8" name="Téglalap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43" name="Csoportba foglalás 42"/>
          <p:cNvGrpSpPr/>
          <p:nvPr/>
        </p:nvGrpSpPr>
        <p:grpSpPr>
          <a:xfrm>
            <a:off x="234294" y="130135"/>
            <a:ext cx="12192000" cy="1349607"/>
            <a:chOff x="234294" y="-9237"/>
            <a:chExt cx="12192000" cy="1349607"/>
          </a:xfrm>
        </p:grpSpPr>
        <p:pic>
          <p:nvPicPr>
            <p:cNvPr id="36" name="Kép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706" y="205518"/>
              <a:ext cx="3866830" cy="705496"/>
            </a:xfrm>
            <a:prstGeom prst="rect">
              <a:avLst/>
            </a:prstGeom>
          </p:spPr>
        </p:pic>
        <p:sp>
          <p:nvSpPr>
            <p:cNvPr id="37" name="Cím 1"/>
            <p:cNvSpPr txBox="1">
              <a:spLocks/>
            </p:cNvSpPr>
            <p:nvPr/>
          </p:nvSpPr>
          <p:spPr>
            <a:xfrm>
              <a:off x="234294" y="-9237"/>
              <a:ext cx="1130444" cy="13381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u-HU" sz="3800" spc="80" dirty="0">
                  <a:solidFill>
                    <a:srgbClr val="007FC7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AZ</a:t>
              </a:r>
            </a:p>
          </p:txBody>
        </p:sp>
        <p:sp>
          <p:nvSpPr>
            <p:cNvPr id="42" name="Cím 1"/>
            <p:cNvSpPr txBox="1">
              <a:spLocks/>
            </p:cNvSpPr>
            <p:nvPr/>
          </p:nvSpPr>
          <p:spPr>
            <a:xfrm>
              <a:off x="4792246" y="2193"/>
              <a:ext cx="7634048" cy="13381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u-HU" sz="3800" spc="40" dirty="0">
                  <a:solidFill>
                    <a:srgbClr val="007FC7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MINDENKINEK REMEK LEHETŐSÉG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100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Csoportba foglalás 22"/>
          <p:cNvGrpSpPr/>
          <p:nvPr/>
        </p:nvGrpSpPr>
        <p:grpSpPr>
          <a:xfrm>
            <a:off x="198434" y="1165795"/>
            <a:ext cx="3890978" cy="5294501"/>
            <a:chOff x="337767" y="1165795"/>
            <a:chExt cx="3890978" cy="5294501"/>
          </a:xfrm>
        </p:grpSpPr>
        <p:grpSp>
          <p:nvGrpSpPr>
            <p:cNvPr id="19" name="Csoportba foglalás 18"/>
            <p:cNvGrpSpPr/>
            <p:nvPr/>
          </p:nvGrpSpPr>
          <p:grpSpPr>
            <a:xfrm>
              <a:off x="337767" y="3833638"/>
              <a:ext cx="3890978" cy="2626658"/>
              <a:chOff x="337767" y="3833638"/>
              <a:chExt cx="3890978" cy="2626658"/>
            </a:xfrm>
          </p:grpSpPr>
          <p:sp>
            <p:nvSpPr>
              <p:cNvPr id="30" name="Téglalap 29"/>
              <p:cNvSpPr/>
              <p:nvPr/>
            </p:nvSpPr>
            <p:spPr>
              <a:xfrm rot="16200000">
                <a:off x="969927" y="3201478"/>
                <a:ext cx="2626658" cy="3890978"/>
              </a:xfrm>
              <a:prstGeom prst="rect">
                <a:avLst/>
              </a:prstGeom>
              <a:solidFill>
                <a:srgbClr val="ED4E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" name="Szövegdoboz 19"/>
              <p:cNvSpPr txBox="1"/>
              <p:nvPr/>
            </p:nvSpPr>
            <p:spPr>
              <a:xfrm>
                <a:off x="510989" y="4410581"/>
                <a:ext cx="3415552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3000" b="1" dirty="0">
                    <a:solidFill>
                      <a:schemeClr val="bg1"/>
                    </a:solidFill>
                  </a:rPr>
                  <a:t>„Egész életemben profitálok belőle.”</a:t>
                </a:r>
              </a:p>
              <a:p>
                <a:pPr algn="ctr"/>
                <a:r>
                  <a:rPr lang="hu-HU" dirty="0">
                    <a:solidFill>
                      <a:schemeClr val="bg1"/>
                    </a:solidFill>
                  </a:rPr>
                  <a:t>Laposa Zsófi, borász</a:t>
                </a:r>
              </a:p>
            </p:txBody>
          </p:sp>
        </p:grpSp>
        <p:pic>
          <p:nvPicPr>
            <p:cNvPr id="3" name="Kép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6" t="15402" r="2007" b="182"/>
            <a:stretch/>
          </p:blipFill>
          <p:spPr>
            <a:xfrm>
              <a:off x="340659" y="1165795"/>
              <a:ext cx="3888086" cy="2617694"/>
            </a:xfrm>
            <a:prstGeom prst="rect">
              <a:avLst/>
            </a:prstGeom>
          </p:spPr>
        </p:pic>
      </p:grpSp>
      <p:grpSp>
        <p:nvGrpSpPr>
          <p:cNvPr id="31" name="Csoportba foglalás 30"/>
          <p:cNvGrpSpPr/>
          <p:nvPr/>
        </p:nvGrpSpPr>
        <p:grpSpPr>
          <a:xfrm>
            <a:off x="4148684" y="1165794"/>
            <a:ext cx="3890980" cy="5294501"/>
            <a:chOff x="4288017" y="1165794"/>
            <a:chExt cx="3890980" cy="5294501"/>
          </a:xfrm>
        </p:grpSpPr>
        <p:grpSp>
          <p:nvGrpSpPr>
            <p:cNvPr id="21" name="Csoportba foglalás 20"/>
            <p:cNvGrpSpPr/>
            <p:nvPr/>
          </p:nvGrpSpPr>
          <p:grpSpPr>
            <a:xfrm>
              <a:off x="4288018" y="1165794"/>
              <a:ext cx="3890979" cy="2617694"/>
              <a:chOff x="4288018" y="1165794"/>
              <a:chExt cx="3890979" cy="2617694"/>
            </a:xfrm>
          </p:grpSpPr>
          <p:sp>
            <p:nvSpPr>
              <p:cNvPr id="29" name="Téglalap 28"/>
              <p:cNvSpPr/>
              <p:nvPr/>
            </p:nvSpPr>
            <p:spPr>
              <a:xfrm rot="16200000">
                <a:off x="4924660" y="529152"/>
                <a:ext cx="2617694" cy="3890978"/>
              </a:xfrm>
              <a:prstGeom prst="rect">
                <a:avLst/>
              </a:prstGeom>
              <a:solidFill>
                <a:srgbClr val="E92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" name="Szövegdoboz 15"/>
              <p:cNvSpPr txBox="1"/>
              <p:nvPr/>
            </p:nvSpPr>
            <p:spPr>
              <a:xfrm>
                <a:off x="4288018" y="1297394"/>
                <a:ext cx="3890979" cy="23544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2200" b="1" dirty="0">
                    <a:solidFill>
                      <a:schemeClr val="bg1"/>
                    </a:solidFill>
                  </a:rPr>
                  <a:t>„Azt, hogy ma ki merek állni emberek elé, és </a:t>
                </a:r>
                <a:r>
                  <a:rPr lang="hu-HU" sz="3000" b="1" dirty="0">
                    <a:solidFill>
                      <a:schemeClr val="bg1"/>
                    </a:solidFill>
                  </a:rPr>
                  <a:t>ha kell angolul prezentálok</a:t>
                </a:r>
                <a:r>
                  <a:rPr lang="hu-HU" sz="2300" b="1" dirty="0">
                    <a:solidFill>
                      <a:schemeClr val="bg1"/>
                    </a:solidFill>
                  </a:rPr>
                  <a:t>, </a:t>
                </a:r>
              </a:p>
              <a:p>
                <a:pPr algn="ctr"/>
                <a:r>
                  <a:rPr lang="hu-HU" sz="2200" b="1" dirty="0">
                    <a:solidFill>
                      <a:schemeClr val="bg1"/>
                    </a:solidFill>
                  </a:rPr>
                  <a:t>azt a külföldi tanulmányoknak köszönhetem.”</a:t>
                </a:r>
              </a:p>
              <a:p>
                <a:pPr algn="ctr"/>
                <a:r>
                  <a:rPr lang="hu-HU" dirty="0">
                    <a:solidFill>
                      <a:schemeClr val="bg1"/>
                    </a:solidFill>
                  </a:rPr>
                  <a:t>Kelen Anna, művészettörténész</a:t>
                </a:r>
              </a:p>
            </p:txBody>
          </p:sp>
        </p:grpSp>
        <p:pic>
          <p:nvPicPr>
            <p:cNvPr id="46" name="Kép 4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56" b="6112"/>
            <a:stretch/>
          </p:blipFill>
          <p:spPr>
            <a:xfrm>
              <a:off x="4288017" y="3836894"/>
              <a:ext cx="3887499" cy="2623401"/>
            </a:xfrm>
            <a:prstGeom prst="rect">
              <a:avLst/>
            </a:prstGeom>
          </p:spPr>
        </p:pic>
      </p:grpSp>
      <p:grpSp>
        <p:nvGrpSpPr>
          <p:cNvPr id="22" name="Csoportba foglalás 21"/>
          <p:cNvGrpSpPr/>
          <p:nvPr/>
        </p:nvGrpSpPr>
        <p:grpSpPr>
          <a:xfrm>
            <a:off x="8095455" y="3833638"/>
            <a:ext cx="3894459" cy="2626658"/>
            <a:chOff x="8234788" y="3833638"/>
            <a:chExt cx="3894459" cy="2626658"/>
          </a:xfrm>
        </p:grpSpPr>
        <p:sp>
          <p:nvSpPr>
            <p:cNvPr id="45" name="Téglalap 44"/>
            <p:cNvSpPr/>
            <p:nvPr/>
          </p:nvSpPr>
          <p:spPr>
            <a:xfrm rot="16200000">
              <a:off x="8870429" y="3201478"/>
              <a:ext cx="2626658" cy="3890978"/>
            </a:xfrm>
            <a:prstGeom prst="rect">
              <a:avLst/>
            </a:prstGeom>
            <a:solidFill>
              <a:srgbClr val="907B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8234788" y="4162081"/>
              <a:ext cx="3894459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200" b="1" dirty="0">
                  <a:solidFill>
                    <a:schemeClr val="bg1"/>
                  </a:solidFill>
                </a:rPr>
                <a:t>„</a:t>
              </a:r>
              <a:r>
                <a:rPr lang="hu-HU" sz="3000" b="1" dirty="0">
                  <a:solidFill>
                    <a:schemeClr val="bg1"/>
                  </a:solidFill>
                </a:rPr>
                <a:t>Erasmus alatt fedeztem fel</a:t>
              </a:r>
              <a:r>
                <a:rPr lang="hu-HU" sz="2200" b="1" dirty="0">
                  <a:solidFill>
                    <a:schemeClr val="bg1"/>
                  </a:solidFill>
                </a:rPr>
                <a:t>, hogy </a:t>
              </a:r>
            </a:p>
            <a:p>
              <a:pPr algn="ctr"/>
              <a:r>
                <a:rPr lang="hu-HU" sz="2200" b="1" dirty="0">
                  <a:solidFill>
                    <a:schemeClr val="bg1"/>
                  </a:solidFill>
                </a:rPr>
                <a:t>miként kapcsolódunk össze </a:t>
              </a:r>
            </a:p>
            <a:p>
              <a:pPr algn="ctr"/>
              <a:r>
                <a:rPr lang="hu-HU" sz="2200" b="1" dirty="0">
                  <a:solidFill>
                    <a:schemeClr val="bg1"/>
                  </a:solidFill>
                </a:rPr>
                <a:t>én és a művészet</a:t>
              </a:r>
              <a:r>
                <a:rPr lang="hu-HU" sz="2200" dirty="0">
                  <a:solidFill>
                    <a:schemeClr val="bg1"/>
                  </a:solidFill>
                </a:rPr>
                <a:t>.”</a:t>
              </a:r>
            </a:p>
            <a:p>
              <a:pPr algn="ctr"/>
              <a:r>
                <a:rPr lang="hu-HU" dirty="0" err="1">
                  <a:solidFill>
                    <a:schemeClr val="bg1"/>
                  </a:solidFill>
                </a:rPr>
                <a:t>Sóki</a:t>
              </a:r>
              <a:r>
                <a:rPr lang="hu-HU" dirty="0">
                  <a:solidFill>
                    <a:schemeClr val="bg1"/>
                  </a:solidFill>
                </a:rPr>
                <a:t> Tamás, sajtófotós</a:t>
              </a:r>
            </a:p>
          </p:txBody>
        </p:sp>
      </p:grpSp>
      <p:pic>
        <p:nvPicPr>
          <p:cNvPr id="47" name="Kép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"/>
          <a:stretch/>
        </p:blipFill>
        <p:spPr>
          <a:xfrm>
            <a:off x="8102120" y="1177964"/>
            <a:ext cx="3874727" cy="2593353"/>
          </a:xfrm>
          <a:prstGeom prst="rect">
            <a:avLst/>
          </a:prstGeom>
        </p:spPr>
      </p:pic>
      <p:grpSp>
        <p:nvGrpSpPr>
          <p:cNvPr id="24" name="Csoportba foglalás 23"/>
          <p:cNvGrpSpPr/>
          <p:nvPr/>
        </p:nvGrpSpPr>
        <p:grpSpPr>
          <a:xfrm>
            <a:off x="3356383" y="5699372"/>
            <a:ext cx="1521850" cy="1158630"/>
            <a:chOff x="5486399" y="990596"/>
            <a:chExt cx="1955800" cy="1489008"/>
          </a:xfrm>
          <a:solidFill>
            <a:schemeClr val="bg1"/>
          </a:solidFill>
        </p:grpSpPr>
        <p:sp>
          <p:nvSpPr>
            <p:cNvPr id="25" name="Téglalap 24"/>
            <p:cNvSpPr/>
            <p:nvPr/>
          </p:nvSpPr>
          <p:spPr>
            <a:xfrm>
              <a:off x="5486399" y="1727199"/>
              <a:ext cx="1955800" cy="482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Téglalap 25"/>
            <p:cNvSpPr/>
            <p:nvPr/>
          </p:nvSpPr>
          <p:spPr>
            <a:xfrm rot="5400000">
              <a:off x="5719795" y="1493800"/>
              <a:ext cx="1489008" cy="4825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8" name="Téglalap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8" name="Csoportba foglalás 27"/>
          <p:cNvGrpSpPr/>
          <p:nvPr/>
        </p:nvGrpSpPr>
        <p:grpSpPr>
          <a:xfrm>
            <a:off x="234294" y="130135"/>
            <a:ext cx="12192000" cy="1349607"/>
            <a:chOff x="234294" y="-9237"/>
            <a:chExt cx="12192000" cy="1349607"/>
          </a:xfrm>
        </p:grpSpPr>
        <p:pic>
          <p:nvPicPr>
            <p:cNvPr id="32" name="Kép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706" y="205518"/>
              <a:ext cx="3866830" cy="705496"/>
            </a:xfrm>
            <a:prstGeom prst="rect">
              <a:avLst/>
            </a:prstGeom>
          </p:spPr>
        </p:pic>
        <p:sp>
          <p:nvSpPr>
            <p:cNvPr id="33" name="Cím 1"/>
            <p:cNvSpPr txBox="1">
              <a:spLocks/>
            </p:cNvSpPr>
            <p:nvPr/>
          </p:nvSpPr>
          <p:spPr>
            <a:xfrm>
              <a:off x="234294" y="-9237"/>
              <a:ext cx="1130444" cy="13381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u-HU" sz="3800" spc="80" dirty="0">
                  <a:solidFill>
                    <a:srgbClr val="007FC7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AZ</a:t>
              </a:r>
            </a:p>
          </p:txBody>
        </p:sp>
        <p:sp>
          <p:nvSpPr>
            <p:cNvPr id="34" name="Cím 1"/>
            <p:cNvSpPr txBox="1">
              <a:spLocks/>
            </p:cNvSpPr>
            <p:nvPr/>
          </p:nvSpPr>
          <p:spPr>
            <a:xfrm>
              <a:off x="4792246" y="2193"/>
              <a:ext cx="7634048" cy="13381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u-HU" sz="3800" spc="40" dirty="0">
                  <a:solidFill>
                    <a:srgbClr val="007FC7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MINDENKINEK REMEK LEHETŐSÉG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8368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297" y="145445"/>
            <a:ext cx="3325805" cy="5452798"/>
          </a:xfrm>
          <a:prstGeom prst="rect">
            <a:avLst/>
          </a:prstGeom>
        </p:spPr>
      </p:pic>
      <p:sp>
        <p:nvSpPr>
          <p:cNvPr id="16" name="Téglalap 15"/>
          <p:cNvSpPr/>
          <p:nvPr/>
        </p:nvSpPr>
        <p:spPr>
          <a:xfrm>
            <a:off x="2629755" y="1741226"/>
            <a:ext cx="3994417" cy="778097"/>
          </a:xfrm>
          <a:prstGeom prst="rect">
            <a:avLst/>
          </a:prstGeom>
          <a:solidFill>
            <a:srgbClr val="12B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Hosszú távú tanulmányi mobilitás 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(1 félév)</a:t>
            </a:r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>
            <a:off x="1907455" y="164141"/>
            <a:ext cx="6086537" cy="133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spc="80" dirty="0">
                <a:solidFill>
                  <a:srgbClr val="007F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Mire jelentkezhetsz?</a:t>
            </a:r>
          </a:p>
        </p:txBody>
      </p:sp>
      <p:grpSp>
        <p:nvGrpSpPr>
          <p:cNvPr id="10" name="Csoportba foglalás 9"/>
          <p:cNvGrpSpPr/>
          <p:nvPr/>
        </p:nvGrpSpPr>
        <p:grpSpPr>
          <a:xfrm>
            <a:off x="10365475" y="5032652"/>
            <a:ext cx="1887924" cy="1887924"/>
            <a:chOff x="5486400" y="990600"/>
            <a:chExt cx="1955800" cy="1955800"/>
          </a:xfrm>
          <a:solidFill>
            <a:srgbClr val="F6E100"/>
          </a:solidFill>
        </p:grpSpPr>
        <p:sp>
          <p:nvSpPr>
            <p:cNvPr id="11" name="Téglalap 10"/>
            <p:cNvSpPr/>
            <p:nvPr/>
          </p:nvSpPr>
          <p:spPr>
            <a:xfrm>
              <a:off x="5486400" y="1727200"/>
              <a:ext cx="1955800" cy="482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Téglalap 11"/>
            <p:cNvSpPr/>
            <p:nvPr/>
          </p:nvSpPr>
          <p:spPr>
            <a:xfrm rot="5400000">
              <a:off x="5486400" y="1727200"/>
              <a:ext cx="1955800" cy="482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" name="Téglalap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12B4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4984">
            <a:off x="8253551" y="401637"/>
            <a:ext cx="1233124" cy="863187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138">
            <a:off x="10649867" y="441071"/>
            <a:ext cx="1496728" cy="71501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418" y="2218281"/>
            <a:ext cx="1097561" cy="1039604"/>
          </a:xfrm>
          <a:prstGeom prst="rect">
            <a:avLst/>
          </a:prstGeom>
        </p:spPr>
      </p:pic>
      <p:sp>
        <p:nvSpPr>
          <p:cNvPr id="20" name="Téglalap 19"/>
          <p:cNvSpPr/>
          <p:nvPr/>
        </p:nvSpPr>
        <p:spPr>
          <a:xfrm>
            <a:off x="435091" y="2663007"/>
            <a:ext cx="3940576" cy="1091189"/>
          </a:xfrm>
          <a:prstGeom prst="rect">
            <a:avLst/>
          </a:prstGeom>
          <a:solidFill>
            <a:srgbClr val="12B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Szakmai gyakorlat (2-5 hónap)</a:t>
            </a:r>
          </a:p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(a tanulmányok alatt)</a:t>
            </a:r>
          </a:p>
        </p:txBody>
      </p:sp>
      <p:sp>
        <p:nvSpPr>
          <p:cNvPr id="21" name="Téglalap 20"/>
          <p:cNvSpPr/>
          <p:nvPr/>
        </p:nvSpPr>
        <p:spPr>
          <a:xfrm>
            <a:off x="4620383" y="2663007"/>
            <a:ext cx="3976745" cy="1091189"/>
          </a:xfrm>
          <a:prstGeom prst="rect">
            <a:avLst/>
          </a:prstGeom>
          <a:solidFill>
            <a:srgbClr val="12B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Szakmai gyakorlat (2-5 hónap)</a:t>
            </a:r>
          </a:p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(diplomaszerzés/abszolutórium után)</a:t>
            </a:r>
          </a:p>
        </p:txBody>
      </p:sp>
      <p:sp>
        <p:nvSpPr>
          <p:cNvPr id="17" name="Téglalap 16"/>
          <p:cNvSpPr/>
          <p:nvPr/>
        </p:nvSpPr>
        <p:spPr>
          <a:xfrm>
            <a:off x="4600173" y="3919995"/>
            <a:ext cx="3976745" cy="1306407"/>
          </a:xfrm>
          <a:prstGeom prst="rect">
            <a:avLst/>
          </a:prstGeom>
          <a:solidFill>
            <a:srgbClr val="12B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Szakmai gyakorlati célú rövid doktori mobilitás (5-30 nap)</a:t>
            </a:r>
          </a:p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(abszolutórium után)</a:t>
            </a:r>
          </a:p>
        </p:txBody>
      </p:sp>
      <p:sp>
        <p:nvSpPr>
          <p:cNvPr id="18" name="Téglalap 17"/>
          <p:cNvSpPr/>
          <p:nvPr/>
        </p:nvSpPr>
        <p:spPr>
          <a:xfrm>
            <a:off x="417006" y="3919996"/>
            <a:ext cx="3976745" cy="1306407"/>
          </a:xfrm>
          <a:prstGeom prst="rect">
            <a:avLst/>
          </a:prstGeom>
          <a:solidFill>
            <a:srgbClr val="12B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Szakmai gyakorlati célú rövid doktori mobilitás (5-30 nap)</a:t>
            </a:r>
          </a:p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(a tanulmányok alatt)</a:t>
            </a:r>
          </a:p>
        </p:txBody>
      </p:sp>
      <p:sp>
        <p:nvSpPr>
          <p:cNvPr id="22" name="Téglalap 21"/>
          <p:cNvSpPr/>
          <p:nvPr/>
        </p:nvSpPr>
        <p:spPr>
          <a:xfrm>
            <a:off x="2070141" y="5712099"/>
            <a:ext cx="5293210" cy="843570"/>
          </a:xfrm>
          <a:prstGeom prst="rect">
            <a:avLst/>
          </a:prstGeom>
          <a:solidFill>
            <a:srgbClr val="12B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Blended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Intenzív Program</a:t>
            </a:r>
          </a:p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(5-30 napos fizikai mobilitás + virtuális rész)</a:t>
            </a:r>
          </a:p>
        </p:txBody>
      </p:sp>
      <p:sp>
        <p:nvSpPr>
          <p:cNvPr id="23" name="Cím 1"/>
          <p:cNvSpPr txBox="1">
            <a:spLocks/>
          </p:cNvSpPr>
          <p:nvPr/>
        </p:nvSpPr>
        <p:spPr>
          <a:xfrm>
            <a:off x="1583696" y="1160633"/>
            <a:ext cx="6086537" cy="683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800" b="1" spc="80" dirty="0">
                <a:latin typeface="Arial" panose="020B0604020202020204" pitchFamily="34" charset="0"/>
                <a:cs typeface="Arial" panose="020B0604020202020204" pitchFamily="34" charset="0"/>
              </a:rPr>
              <a:t>Európán belül és kívül</a:t>
            </a:r>
          </a:p>
        </p:txBody>
      </p:sp>
      <p:sp>
        <p:nvSpPr>
          <p:cNvPr id="24" name="Cím 1"/>
          <p:cNvSpPr txBox="1">
            <a:spLocks/>
          </p:cNvSpPr>
          <p:nvPr/>
        </p:nvSpPr>
        <p:spPr>
          <a:xfrm>
            <a:off x="1673478" y="5154868"/>
            <a:ext cx="6086537" cy="683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800" b="1" spc="80" dirty="0">
                <a:latin typeface="Arial" panose="020B0604020202020204" pitchFamily="34" charset="0"/>
                <a:cs typeface="Arial" panose="020B0604020202020204" pitchFamily="34" charset="0"/>
              </a:rPr>
              <a:t>Csak Európán belül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6E0A0E14-6D03-7A20-D829-DDB68A469B2A}"/>
              </a:ext>
            </a:extLst>
          </p:cNvPr>
          <p:cNvSpPr/>
          <p:nvPr/>
        </p:nvSpPr>
        <p:spPr>
          <a:xfrm>
            <a:off x="3585888" y="3481954"/>
            <a:ext cx="2105158" cy="683371"/>
          </a:xfrm>
          <a:prstGeom prst="rect">
            <a:avLst/>
          </a:prstGeom>
          <a:solidFill>
            <a:srgbClr val="12B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-plusz utazási támogatás</a:t>
            </a:r>
          </a:p>
        </p:txBody>
      </p:sp>
    </p:spTree>
    <p:extLst>
      <p:ext uri="{BB962C8B-B14F-4D97-AF65-F5344CB8AC3E}">
        <p14:creationId xmlns:p14="http://schemas.microsoft.com/office/powerpoint/2010/main" val="1969223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465658" y="2609871"/>
            <a:ext cx="4569888" cy="728988"/>
          </a:xfrm>
          <a:prstGeom prst="rect">
            <a:avLst/>
          </a:prstGeom>
          <a:solidFill>
            <a:srgbClr val="12B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Európán belüli partneregyetemekre 2025.02.24-ig a Mobility-Online-ban</a:t>
            </a:r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>
            <a:off x="2313862" y="215220"/>
            <a:ext cx="6086537" cy="133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b="1" spc="80" dirty="0">
              <a:solidFill>
                <a:srgbClr val="007FC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Csoportba foglalás 9"/>
          <p:cNvGrpSpPr/>
          <p:nvPr/>
        </p:nvGrpSpPr>
        <p:grpSpPr>
          <a:xfrm>
            <a:off x="10365475" y="5032652"/>
            <a:ext cx="1887924" cy="1887924"/>
            <a:chOff x="5486400" y="990600"/>
            <a:chExt cx="1955800" cy="1955800"/>
          </a:xfrm>
          <a:solidFill>
            <a:srgbClr val="F6E100"/>
          </a:solidFill>
        </p:grpSpPr>
        <p:sp>
          <p:nvSpPr>
            <p:cNvPr id="11" name="Téglalap 10"/>
            <p:cNvSpPr/>
            <p:nvPr/>
          </p:nvSpPr>
          <p:spPr>
            <a:xfrm>
              <a:off x="5486400" y="1727200"/>
              <a:ext cx="1955800" cy="482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Téglalap 11"/>
            <p:cNvSpPr/>
            <p:nvPr/>
          </p:nvSpPr>
          <p:spPr>
            <a:xfrm rot="5400000">
              <a:off x="5486400" y="1727200"/>
              <a:ext cx="1955800" cy="482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" name="Téglalap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12B4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246" y="210373"/>
            <a:ext cx="1097561" cy="1039604"/>
          </a:xfrm>
          <a:prstGeom prst="rect">
            <a:avLst/>
          </a:prstGeom>
        </p:spPr>
      </p:pic>
      <p:sp>
        <p:nvSpPr>
          <p:cNvPr id="20" name="Téglalap 19"/>
          <p:cNvSpPr/>
          <p:nvPr/>
        </p:nvSpPr>
        <p:spPr>
          <a:xfrm>
            <a:off x="5958445" y="2691032"/>
            <a:ext cx="4257962" cy="986585"/>
          </a:xfrm>
          <a:prstGeom prst="rect">
            <a:avLst/>
          </a:prstGeom>
          <a:solidFill>
            <a:srgbClr val="12B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Európán belüli szakmai gyakorlat: </a:t>
            </a:r>
            <a:r>
              <a:rPr lang="hu-H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foyamatosan</a:t>
            </a:r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kari koordinátornál</a:t>
            </a:r>
          </a:p>
        </p:txBody>
      </p:sp>
      <p:sp>
        <p:nvSpPr>
          <p:cNvPr id="4" name="Téglalap 3"/>
          <p:cNvSpPr/>
          <p:nvPr/>
        </p:nvSpPr>
        <p:spPr>
          <a:xfrm>
            <a:off x="3014059" y="312215"/>
            <a:ext cx="56079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spc="80" dirty="0">
                <a:solidFill>
                  <a:srgbClr val="007F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 jelentkezz?</a:t>
            </a:r>
          </a:p>
        </p:txBody>
      </p:sp>
      <p:sp>
        <p:nvSpPr>
          <p:cNvPr id="6" name="Téglalap 5"/>
          <p:cNvSpPr/>
          <p:nvPr/>
        </p:nvSpPr>
        <p:spPr>
          <a:xfrm>
            <a:off x="804961" y="1528215"/>
            <a:ext cx="3891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Tanulmányokra</a:t>
            </a:r>
          </a:p>
        </p:txBody>
      </p:sp>
      <p:sp>
        <p:nvSpPr>
          <p:cNvPr id="18" name="Téglalap 17"/>
          <p:cNvSpPr/>
          <p:nvPr/>
        </p:nvSpPr>
        <p:spPr>
          <a:xfrm>
            <a:off x="5357130" y="1303369"/>
            <a:ext cx="57514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Szakmai gyakorlatra és rövid doktori mobilitásra</a:t>
            </a:r>
          </a:p>
        </p:txBody>
      </p:sp>
      <p:sp>
        <p:nvSpPr>
          <p:cNvPr id="22" name="Téglalap 21"/>
          <p:cNvSpPr/>
          <p:nvPr/>
        </p:nvSpPr>
        <p:spPr>
          <a:xfrm>
            <a:off x="5989251" y="5412509"/>
            <a:ext cx="4196351" cy="1026109"/>
          </a:xfrm>
          <a:prstGeom prst="rect">
            <a:avLst/>
          </a:prstGeom>
          <a:solidFill>
            <a:srgbClr val="12B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Európán kívüli szakmai gyakorlat és rövid doktori mobilitás: 2025.02.26-ig kari koordinátornál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465658" y="4963365"/>
            <a:ext cx="4569888" cy="705295"/>
          </a:xfrm>
          <a:prstGeom prst="rect">
            <a:avLst/>
          </a:prstGeom>
          <a:solidFill>
            <a:srgbClr val="12B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Európán kívül 2025.02.26-ig a kari koordinátornál</a:t>
            </a:r>
          </a:p>
        </p:txBody>
      </p:sp>
      <p:sp>
        <p:nvSpPr>
          <p:cNvPr id="15" name="Téglalap 14"/>
          <p:cNvSpPr/>
          <p:nvPr/>
        </p:nvSpPr>
        <p:spPr>
          <a:xfrm>
            <a:off x="465658" y="3475647"/>
            <a:ext cx="4569888" cy="1354540"/>
          </a:xfrm>
          <a:prstGeom prst="rect">
            <a:avLst/>
          </a:prstGeom>
          <a:solidFill>
            <a:srgbClr val="12B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Minden tématerületre szóló keretmegállapodással rendelkező partneregyetemekre: 2025.02.24-ig a Mobility-Online-ban</a:t>
            </a:r>
          </a:p>
        </p:txBody>
      </p:sp>
      <p:sp>
        <p:nvSpPr>
          <p:cNvPr id="17" name="Téglalap 16"/>
          <p:cNvSpPr/>
          <p:nvPr/>
        </p:nvSpPr>
        <p:spPr>
          <a:xfrm>
            <a:off x="5927640" y="3932271"/>
            <a:ext cx="4257962" cy="1225584"/>
          </a:xfrm>
          <a:prstGeom prst="rect">
            <a:avLst/>
          </a:prstGeom>
          <a:solidFill>
            <a:srgbClr val="12B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Európán belüli szakmai gyakorlati célú rövid doktori mobilitás: folyamatosan, kari koordinátornál</a:t>
            </a:r>
          </a:p>
        </p:txBody>
      </p:sp>
      <p:sp>
        <p:nvSpPr>
          <p:cNvPr id="19" name="Téglalap 18"/>
          <p:cNvSpPr/>
          <p:nvPr/>
        </p:nvSpPr>
        <p:spPr>
          <a:xfrm>
            <a:off x="465658" y="5801838"/>
            <a:ext cx="4569888" cy="804297"/>
          </a:xfrm>
          <a:prstGeom prst="rect">
            <a:avLst/>
          </a:prstGeom>
          <a:solidFill>
            <a:srgbClr val="12B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Blended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Intenzív Programokra a felhívásban megjelölt határidőig</a:t>
            </a:r>
          </a:p>
        </p:txBody>
      </p:sp>
    </p:spTree>
    <p:extLst>
      <p:ext uri="{BB962C8B-B14F-4D97-AF65-F5344CB8AC3E}">
        <p14:creationId xmlns:p14="http://schemas.microsoft.com/office/powerpoint/2010/main" val="2339305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églalap 25"/>
          <p:cNvSpPr/>
          <p:nvPr/>
        </p:nvSpPr>
        <p:spPr>
          <a:xfrm rot="16200000">
            <a:off x="8433779" y="76002"/>
            <a:ext cx="439029" cy="38909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églalap 24"/>
          <p:cNvSpPr/>
          <p:nvPr/>
        </p:nvSpPr>
        <p:spPr>
          <a:xfrm rot="16200000">
            <a:off x="3157819" y="76002"/>
            <a:ext cx="439029" cy="3890978"/>
          </a:xfrm>
          <a:prstGeom prst="rect">
            <a:avLst/>
          </a:prstGeom>
          <a:solidFill>
            <a:srgbClr val="12B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12B4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Cím 1"/>
          <p:cNvSpPr txBox="1">
            <a:spLocks/>
          </p:cNvSpPr>
          <p:nvPr/>
        </p:nvSpPr>
        <p:spPr>
          <a:xfrm>
            <a:off x="3654564" y="371069"/>
            <a:ext cx="6271260" cy="133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800" spc="40" dirty="0">
                <a:solidFill>
                  <a:srgbClr val="007FC7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TOVÁBBI INFORMÁCIÓK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7102427" y="1748886"/>
            <a:ext cx="3101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spc="70" dirty="0">
                <a:solidFill>
                  <a:schemeClr val="bg1"/>
                </a:solidFill>
                <a:latin typeface="Arial Narrow" panose="020B0606020202030204" pitchFamily="34" charset="0"/>
              </a:rPr>
              <a:t>ONLINE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7198928" y="4753168"/>
            <a:ext cx="47708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7397992" y="2528808"/>
            <a:ext cx="437271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www.elte.hu/erasmus</a:t>
            </a:r>
          </a:p>
        </p:txBody>
      </p:sp>
      <p:grpSp>
        <p:nvGrpSpPr>
          <p:cNvPr id="4" name="Csoportba foglalás 3"/>
          <p:cNvGrpSpPr/>
          <p:nvPr/>
        </p:nvGrpSpPr>
        <p:grpSpPr>
          <a:xfrm>
            <a:off x="6872322" y="2489111"/>
            <a:ext cx="525670" cy="525670"/>
            <a:chOff x="5954345" y="3227948"/>
            <a:chExt cx="628731" cy="628731"/>
          </a:xfrm>
        </p:grpSpPr>
        <p:sp>
          <p:nvSpPr>
            <p:cNvPr id="2" name="Lekerekített téglalap 1"/>
            <p:cNvSpPr/>
            <p:nvPr/>
          </p:nvSpPr>
          <p:spPr>
            <a:xfrm>
              <a:off x="5954345" y="3227948"/>
              <a:ext cx="628731" cy="628731"/>
            </a:xfrm>
            <a:prstGeom prst="roundRect">
              <a:avLst/>
            </a:prstGeom>
            <a:solidFill>
              <a:srgbClr val="FFCB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3" name="Kép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2847" y="3267989"/>
              <a:ext cx="548647" cy="548647"/>
            </a:xfrm>
            <a:prstGeom prst="rect">
              <a:avLst/>
            </a:prstGeom>
          </p:spPr>
        </p:pic>
      </p:grpSp>
      <p:sp>
        <p:nvSpPr>
          <p:cNvPr id="24" name="Tartalom helye 2"/>
          <p:cNvSpPr>
            <a:spLocks noGrp="1"/>
          </p:cNvSpPr>
          <p:nvPr>
            <p:ph sz="half" idx="1"/>
          </p:nvPr>
        </p:nvSpPr>
        <p:spPr>
          <a:xfrm>
            <a:off x="834929" y="1441940"/>
            <a:ext cx="5432569" cy="496809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75000"/>
              </a:lnSpc>
              <a:buNone/>
            </a:pPr>
            <a:endParaRPr lang="hu-HU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0" indent="0" algn="ctr">
              <a:lnSpc>
                <a:spcPct val="75000"/>
              </a:lnSpc>
              <a:buNone/>
            </a:pPr>
            <a:r>
              <a:rPr lang="hu-HU" spc="70" dirty="0">
                <a:solidFill>
                  <a:schemeClr val="bg1"/>
                </a:solidFill>
                <a:latin typeface="Arial Narrow" panose="020B0606020202030204" pitchFamily="34" charset="0"/>
              </a:rPr>
              <a:t>SZEMÉLYESEN</a:t>
            </a:r>
            <a:endParaRPr lang="hu-HU" sz="30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0" indent="0" algn="ctr">
              <a:lnSpc>
                <a:spcPts val="3800"/>
              </a:lnSpc>
              <a:buNone/>
            </a:pPr>
            <a:r>
              <a:rPr lang="hu-HU" sz="3000" dirty="0">
                <a:solidFill>
                  <a:srgbClr val="0070C0"/>
                </a:solidFill>
                <a:latin typeface="Arial Narrow" panose="020B0606020202030204" pitchFamily="34" charset="0"/>
              </a:rPr>
              <a:t>A kari nemzetközi irodákban és Erasmus+ tájékoztatókon</a:t>
            </a:r>
            <a:r>
              <a:rPr lang="hu-HU" sz="3600" dirty="0">
                <a:solidFill>
                  <a:srgbClr val="0070C0"/>
                </a:solidFill>
                <a:latin typeface="Arial Narrow" panose="020B0606020202030204" pitchFamily="34" charset="0"/>
              </a:rPr>
              <a:t>.</a:t>
            </a:r>
            <a:br>
              <a:rPr lang="hu-HU" sz="2000" b="1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hu-HU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Kari koordinátorok elérhetőségei:</a:t>
            </a:r>
            <a:br>
              <a:rPr lang="hu-HU" sz="2400" b="1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hu-HU" sz="2400" dirty="0">
                <a:latin typeface="Arial Narrow" panose="020B0606020202030204" pitchFamily="34" charset="0"/>
                <a:hlinkClick r:id="rId4"/>
              </a:rPr>
              <a:t>https://www.elte.hu/nemzetkozi-irodak/kari-nemzetkozi-irodak</a:t>
            </a:r>
            <a:endParaRPr lang="hu-HU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0" indent="0" algn="ctr">
              <a:lnSpc>
                <a:spcPts val="3800"/>
              </a:lnSpc>
              <a:buNone/>
            </a:pPr>
            <a:r>
              <a:rPr lang="hu-HU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A tájékoztatók időpontjai:</a:t>
            </a:r>
            <a:br>
              <a:rPr lang="hu-HU" sz="2400" b="1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hu-HU" sz="2400" dirty="0">
                <a:solidFill>
                  <a:srgbClr val="0070C0"/>
                </a:solidFill>
                <a:latin typeface="Arial Narrow" panose="020B0606020202030204" pitchFamily="34" charset="0"/>
                <a:hlinkClick r:id="rId5"/>
              </a:rPr>
              <a:t>www.elte.hu/oktatas/nemzetkozi/rendezvenyek</a:t>
            </a:r>
            <a:endParaRPr lang="hu-HU" sz="36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0" indent="0" algn="ctr">
              <a:lnSpc>
                <a:spcPct val="75000"/>
              </a:lnSpc>
              <a:buNone/>
            </a:pPr>
            <a:endParaRPr lang="hu-HU" sz="36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0" indent="0" algn="ctr">
              <a:lnSpc>
                <a:spcPct val="75000"/>
              </a:lnSpc>
              <a:buNone/>
            </a:pPr>
            <a:endParaRPr lang="hu-HU" sz="8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543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2486</TotalTime>
  <Words>428</Words>
  <Application>Microsoft Office PowerPoint</Application>
  <PresentationFormat>Szélesvásznú</PresentationFormat>
  <Paragraphs>113</Paragraphs>
  <Slides>10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Bernard MT Condensed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</dc:title>
  <dc:creator>Tóth Bianka</dc:creator>
  <cp:lastModifiedBy>Szigeti Julianna</cp:lastModifiedBy>
  <cp:revision>350</cp:revision>
  <dcterms:created xsi:type="dcterms:W3CDTF">2019-06-21T09:44:36Z</dcterms:created>
  <dcterms:modified xsi:type="dcterms:W3CDTF">2025-02-06T10:17:50Z</dcterms:modified>
</cp:coreProperties>
</file>