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7" r:id="rId10"/>
    <p:sldId id="273" r:id="rId11"/>
    <p:sldId id="274" r:id="rId12"/>
    <p:sldId id="275" r:id="rId13"/>
    <p:sldId id="276" r:id="rId14"/>
    <p:sldId id="278" r:id="rId15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420" y="-4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6BFE-B325-4C20-9419-ED9C3E272B32}" type="datetimeFigureOut">
              <a:rPr lang="hu-HU" smtClean="0"/>
              <a:t>2021. 02. 15.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1D740-7DE8-459E-AE88-BF18A93BAC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957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BELEÍRNI!  Mindkettőre</a:t>
            </a:r>
            <a:r>
              <a:rPr lang="hu-HU" dirty="0"/>
              <a:t>*</a:t>
            </a:r>
            <a:r>
              <a:rPr lang="hu-HU" baseline="0" dirty="0"/>
              <a:t> Abban az esetben, ha kombinált mobilitást tervez (tanulmányok és szakmai gyakorlat ugyanazon a helyen, megszakítás nélkül). Ha két külön mobilitásról van szó, akkor külön-külön kell jelentkeznie!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1D740-7DE8-459E-AE88-BF18A93BAC2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15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8751" y="203708"/>
            <a:ext cx="574649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7667" y="620687"/>
            <a:ext cx="5401056" cy="540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59636" y="6287008"/>
            <a:ext cx="6848983" cy="310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66672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8751" y="203708"/>
            <a:ext cx="16332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567" y="1873757"/>
            <a:ext cx="7928864" cy="259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te.hu/en/outgoing-mobility/erasmus/call-for-application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te.hu/en/outgoing-mobility/erasmus/call-for-applic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F9B5F448-39C5-4C4F-8165-ED211306B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1" y="3022370"/>
            <a:ext cx="6477000" cy="338309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0554" y="14667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6th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77740" y="452534"/>
            <a:ext cx="7639646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78740">
              <a:lnSpc>
                <a:spcPct val="120000"/>
              </a:lnSpc>
              <a:spcBef>
                <a:spcPts val="100"/>
              </a:spcBef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After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that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, a pop-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up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message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appears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window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saying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that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request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has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been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submitted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that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attach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files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request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  <a:p>
            <a:pPr marL="12700" marR="78740">
              <a:lnSpc>
                <a:spcPct val="120000"/>
              </a:lnSpc>
              <a:spcBef>
                <a:spcPts val="100"/>
              </a:spcBef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When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close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message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by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clicking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back, 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 display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serves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attach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files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will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appear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(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see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: 7</a:t>
            </a:r>
            <a:r>
              <a:rPr lang="hu-HU" sz="1600" spc="-5" dirty="0">
                <a:latin typeface="Garamond" panose="02020404030301010803" pitchFamily="18" charset="0"/>
              </a:rPr>
              <a:t>th </a:t>
            </a:r>
            <a:r>
              <a:rPr lang="hu-HU" sz="1600" spc="-5" dirty="0" err="1">
                <a:latin typeface="Garamond" panose="02020404030301010803" pitchFamily="18" charset="0"/>
              </a:rPr>
              <a:t>step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).</a:t>
            </a:r>
            <a:b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</a:br>
            <a:endParaRPr lang="hu-HU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attachable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documents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vary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from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faculties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/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departments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faculties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/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department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Please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consult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international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coordinator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find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list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of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international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coordinators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: 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  <a:hlinkClick r:id="rId5"/>
              </a:rPr>
              <a:t>https://www.elte.hu/en/outgoing-mobility/erasmus/call-for-application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endParaRPr lang="hu-HU" sz="1600" dirty="0">
              <a:latin typeface="Garamond" panose="02020404030301010803" pitchFamily="18" charset="0"/>
              <a:cs typeface="Arial"/>
            </a:endParaRPr>
          </a:p>
          <a:p>
            <a:pPr algn="just"/>
            <a:endParaRPr lang="hu-HU" sz="1600" dirty="0"/>
          </a:p>
        </p:txBody>
      </p:sp>
      <p:cxnSp>
        <p:nvCxnSpPr>
          <p:cNvPr id="9" name="Egyenes összekötő nyíllal 8"/>
          <p:cNvCxnSpPr>
            <a:cxnSpLocks/>
          </p:cNvCxnSpPr>
          <p:nvPr/>
        </p:nvCxnSpPr>
        <p:spPr>
          <a:xfrm>
            <a:off x="3581400" y="834690"/>
            <a:ext cx="790277" cy="387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5" y="210265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7th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015588" y="774808"/>
            <a:ext cx="8092490" cy="12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6890" marR="5080" algn="just">
              <a:lnSpc>
                <a:spcPct val="120000"/>
              </a:lnSpc>
              <a:spcBef>
                <a:spcPts val="690"/>
              </a:spcBef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Here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attach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documents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request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until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application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deadline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If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have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already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uploaded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a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document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might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want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add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it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with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Add </a:t>
            </a:r>
            <a:r>
              <a:rPr lang="hu-HU" sz="1600" b="1" dirty="0" err="1">
                <a:latin typeface="Garamond" panose="02020404030301010803" pitchFamily="18" charset="0"/>
                <a:cs typeface="Arial" panose="020B0604020202020204" pitchFamily="34" charset="0"/>
              </a:rPr>
              <a:t>existing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latin typeface="Garamond" panose="02020404030301010803" pitchFamily="18" charset="0"/>
                <a:cs typeface="Arial" panose="020B0604020202020204" pitchFamily="34" charset="0"/>
              </a:rPr>
              <a:t>document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upload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new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document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(s)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its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language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name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it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in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Description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box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and </a:t>
            </a:r>
            <a:r>
              <a:rPr 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 + </a:t>
            </a:r>
            <a:r>
              <a:rPr lang="hu-HU" sz="1600" b="1" dirty="0" err="1">
                <a:latin typeface="Garamond" panose="02020404030301010803" pitchFamily="18" charset="0"/>
                <a:cs typeface="Arial" panose="020B0604020202020204" pitchFamily="34" charset="0"/>
              </a:rPr>
              <a:t>Upload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 file.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6EACD02B-4C3C-49EB-8F94-FB15F1770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6260"/>
            <a:ext cx="5252535" cy="3738761"/>
          </a:xfrm>
          <a:prstGeom prst="rect">
            <a:avLst/>
          </a:prstGeom>
        </p:spPr>
      </p:pic>
      <p:cxnSp>
        <p:nvCxnSpPr>
          <p:cNvPr id="10" name="Egyenes összekötő nyíllal 9"/>
          <p:cNvCxnSpPr>
            <a:cxnSpLocks/>
          </p:cNvCxnSpPr>
          <p:nvPr/>
        </p:nvCxnSpPr>
        <p:spPr>
          <a:xfrm flipH="1">
            <a:off x="6934200" y="1441785"/>
            <a:ext cx="170979" cy="3587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5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8th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47026" y="694807"/>
            <a:ext cx="7563446" cy="119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Your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be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seen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Administration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/Erasmus/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Applications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Do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not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forget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that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apply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up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3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places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by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order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of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preference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EBAC75DD-A557-47D0-A74E-D92F443B6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96" y="2360506"/>
            <a:ext cx="7192633" cy="3292308"/>
          </a:xfrm>
          <a:prstGeom prst="rect">
            <a:avLst/>
          </a:prstGeom>
        </p:spPr>
      </p:pic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2971800" y="1447800"/>
            <a:ext cx="3200400" cy="1240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45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986" y="185029"/>
            <a:ext cx="732091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4800" spc="-5" dirty="0"/>
              <a:t>APPLICATION SUBMITTED</a:t>
            </a:r>
            <a:endParaRPr sz="4800" dirty="0"/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486720" y="1905000"/>
            <a:ext cx="7563446" cy="320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</a:t>
            </a:r>
            <a: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www.elte.hu/en → Education → Outgoing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→ Erasmus+ →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https://www.elte.hu/en/outgoing-mobility/erasmus/call-for-application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30" marR="66675" algn="ctr">
              <a:lnSpc>
                <a:spcPct val="100000"/>
              </a:lnSpc>
              <a:spcBef>
                <a:spcPts val="480"/>
              </a:spcBef>
            </a:pP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pc="-5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pc="-5" dirty="0">
                <a:latin typeface="Arial" panose="020B0604020202020204" pitchFamily="34" charset="0"/>
                <a:cs typeface="Arial" panose="020B0604020202020204" pitchFamily="34" charset="0"/>
              </a:rPr>
              <a:t> linked website.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810" algn="ctr">
              <a:lnSpc>
                <a:spcPct val="100000"/>
              </a:lnSpc>
              <a:spcBef>
                <a:spcPts val="1860"/>
              </a:spcBef>
            </a:pP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hu-HU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</a:t>
            </a: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hu-HU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2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(+ </a:t>
            </a:r>
            <a:r>
              <a:rPr lang="hu-HU" sz="2400" spc="-5" dirty="0" err="1">
                <a:latin typeface="Garamond" panose="02020404030301010803" pitchFamily="18" charset="0"/>
              </a:rPr>
              <a:t>Optional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steps</a:t>
            </a:r>
            <a:r>
              <a:rPr lang="hu-HU" sz="2400" spc="-5" dirty="0">
                <a:latin typeface="Garamond" panose="02020404030301010803" pitchFamily="18" charset="0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47026" y="786620"/>
            <a:ext cx="7563446" cy="195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 algn="ctr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Until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deadline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for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(1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March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2021 8pm)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change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order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by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drag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drop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boxes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</a:p>
          <a:p>
            <a:pPr marL="355600" marR="5080" indent="-342900" algn="ctr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Until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deadline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for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(1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March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2021 8pm)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edit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cancel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do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+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sign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choose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Edit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Cancel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  <a:p>
            <a:pPr marL="355600" marR="5080" indent="-342900" algn="ctr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check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16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Inspection</a:t>
            </a:r>
            <a:r>
              <a:rPr lang="hu-HU" sz="1600" b="1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.</a:t>
            </a:r>
          </a:p>
          <a:p>
            <a:pPr marL="355600" marR="5080" indent="-342900" algn="ctr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Garamond" panose="02020404030301010803" pitchFamily="18" charset="0"/>
              <a:cs typeface="Arial"/>
            </a:endParaRP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64AB0ED7-49AE-4131-8AA8-DCB98B9A1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91" y="2624137"/>
            <a:ext cx="7320915" cy="3267373"/>
          </a:xfrm>
          <a:prstGeom prst="rect">
            <a:avLst/>
          </a:prstGeom>
        </p:spPr>
      </p:pic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4114800" y="1143000"/>
            <a:ext cx="3810000" cy="214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BDBB0226-6414-49CE-A642-9D63C2BF1EE8}"/>
              </a:ext>
            </a:extLst>
          </p:cNvPr>
          <p:cNvCxnSpPr>
            <a:cxnSpLocks/>
          </p:cNvCxnSpPr>
          <p:nvPr/>
        </p:nvCxnSpPr>
        <p:spPr>
          <a:xfrm>
            <a:off x="5029200" y="2062308"/>
            <a:ext cx="3429000" cy="251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3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51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156565"/>
            <a:ext cx="5791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FFFFFF"/>
                </a:solidFill>
                <a:latin typeface="Garamond" panose="02020404030301010803" pitchFamily="18" charset="0"/>
              </a:rPr>
              <a:t>NEPTUN</a:t>
            </a:r>
            <a:r>
              <a:rPr sz="4400" b="0" spc="-95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hu-HU" sz="4400" b="0" dirty="0">
                <a:solidFill>
                  <a:srgbClr val="FFFFFF"/>
                </a:solidFill>
                <a:latin typeface="Garamond" panose="02020404030301010803" pitchFamily="18" charset="0"/>
              </a:rPr>
              <a:t>GUIDE</a:t>
            </a:r>
            <a:endParaRPr sz="4400" dirty="0"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648" y="6453339"/>
            <a:ext cx="5693537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4227181"/>
            <a:ext cx="1494418" cy="1494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3200" y="4572000"/>
            <a:ext cx="40386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4345546"/>
            <a:ext cx="1349502" cy="1239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9551" y="1944065"/>
            <a:ext cx="8472805" cy="1766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  <a:tabLst>
                <a:tab pos="4381500" algn="l"/>
              </a:tabLst>
            </a:pPr>
            <a:r>
              <a:rPr lang="hu-HU" sz="2800" b="1" spc="-10" dirty="0" err="1">
                <a:latin typeface="Garamond" panose="02020404030301010803" pitchFamily="18" charset="0"/>
                <a:cs typeface="Malgun Gothic"/>
              </a:rPr>
              <a:t>Call</a:t>
            </a:r>
            <a:r>
              <a:rPr lang="hu-HU" sz="2800" b="1" spc="-1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800" b="1" spc="-10" dirty="0" err="1">
                <a:latin typeface="Garamond" panose="02020404030301010803" pitchFamily="18" charset="0"/>
                <a:cs typeface="Malgun Gothic"/>
              </a:rPr>
              <a:t>for</a:t>
            </a:r>
            <a:r>
              <a:rPr lang="hu-HU" sz="2800" b="1" spc="-1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800" b="1" spc="-5" dirty="0">
                <a:latin typeface="Garamond" panose="02020404030301010803" pitchFamily="18" charset="0"/>
                <a:cs typeface="Malgun Gothic"/>
              </a:rPr>
              <a:t>Erasmus+</a:t>
            </a:r>
            <a:br>
              <a:rPr lang="hu-HU" sz="2800" b="1" spc="-5" dirty="0">
                <a:latin typeface="Garamond" panose="02020404030301010803" pitchFamily="18" charset="0"/>
                <a:cs typeface="Malgun Gothic"/>
              </a:rPr>
            </a:br>
            <a:r>
              <a:rPr lang="hu-HU" sz="2800" b="1" spc="-10" dirty="0" err="1">
                <a:latin typeface="Garamond" panose="02020404030301010803" pitchFamily="18" charset="0"/>
                <a:cs typeface="Malgun Gothic"/>
              </a:rPr>
              <a:t>Student</a:t>
            </a:r>
            <a:r>
              <a:rPr lang="hu-HU" sz="2800" b="1" spc="-1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800" b="1" spc="-10" dirty="0" err="1">
                <a:latin typeface="Garamond" panose="02020404030301010803" pitchFamily="18" charset="0"/>
                <a:cs typeface="Malgun Gothic"/>
              </a:rPr>
              <a:t>Mobility</a:t>
            </a:r>
            <a:r>
              <a:rPr lang="hu-HU" sz="2800" b="1" spc="-10" dirty="0">
                <a:latin typeface="Garamond" panose="02020404030301010803" pitchFamily="18" charset="0"/>
                <a:cs typeface="Malgun Gothic"/>
              </a:rPr>
              <a:t> Programme</a:t>
            </a:r>
            <a:endParaRPr sz="2800" b="1" dirty="0">
              <a:latin typeface="Garamond" panose="02020404030301010803" pitchFamily="18" charset="0"/>
              <a:cs typeface="Malgun Gothic"/>
            </a:endParaRPr>
          </a:p>
          <a:p>
            <a:pPr algn="ctr">
              <a:lnSpc>
                <a:spcPct val="100000"/>
              </a:lnSpc>
            </a:pPr>
            <a:endParaRPr lang="hu-HU" sz="1800" spc="-5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lang="hu-HU" sz="2000" spc="-5" dirty="0" err="1">
                <a:latin typeface="Garamond" panose="02020404030301010803" pitchFamily="18" charset="0"/>
                <a:cs typeface="Malgun Gothic"/>
              </a:rPr>
              <a:t>for</a:t>
            </a:r>
            <a:r>
              <a:rPr lang="hu-HU" sz="2000" spc="-5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000" spc="-5" dirty="0" err="1">
                <a:latin typeface="Garamond" panose="02020404030301010803" pitchFamily="18" charset="0"/>
                <a:cs typeface="Malgun Gothic"/>
              </a:rPr>
              <a:t>students</a:t>
            </a:r>
            <a:r>
              <a:rPr lang="hu-HU" sz="2000" spc="-5" dirty="0">
                <a:latin typeface="Garamond" panose="02020404030301010803" pitchFamily="18" charset="0"/>
                <a:cs typeface="Malgun Gothic"/>
              </a:rPr>
              <a:t> of </a:t>
            </a:r>
            <a:r>
              <a:rPr sz="2000" dirty="0" err="1">
                <a:latin typeface="Garamond" panose="02020404030301010803" pitchFamily="18" charset="0"/>
                <a:cs typeface="Malgun Gothic"/>
              </a:rPr>
              <a:t>Eötvös</a:t>
            </a:r>
            <a:r>
              <a:rPr sz="2000" dirty="0">
                <a:latin typeface="Garamond" panose="02020404030301010803" pitchFamily="18" charset="0"/>
                <a:cs typeface="Malgun Gothic"/>
              </a:rPr>
              <a:t> </a:t>
            </a:r>
            <a:r>
              <a:rPr sz="2000" dirty="0" err="1">
                <a:latin typeface="Garamond" panose="02020404030301010803" pitchFamily="18" charset="0"/>
                <a:cs typeface="Malgun Gothic"/>
              </a:rPr>
              <a:t>Loránd</a:t>
            </a:r>
            <a:r>
              <a:rPr sz="200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000" spc="-20" dirty="0">
                <a:latin typeface="Garamond" panose="02020404030301010803" pitchFamily="18" charset="0"/>
                <a:cs typeface="Malgun Gothic"/>
              </a:rPr>
              <a:t>University </a:t>
            </a:r>
            <a:r>
              <a:rPr lang="hu-HU" sz="2000" spc="-20" dirty="0" err="1">
                <a:latin typeface="Garamond" panose="02020404030301010803" pitchFamily="18" charset="0"/>
                <a:cs typeface="Malgun Gothic"/>
              </a:rPr>
              <a:t>for</a:t>
            </a:r>
            <a:r>
              <a:rPr lang="hu-HU" sz="2000" spc="-20" dirty="0">
                <a:latin typeface="Garamond" panose="02020404030301010803" pitchFamily="18" charset="0"/>
                <a:cs typeface="Malgun Gothic"/>
              </a:rPr>
              <a:t> </a:t>
            </a:r>
            <a:r>
              <a:rPr lang="hu-HU" sz="2000" spc="-20" dirty="0" err="1">
                <a:latin typeface="Garamond" panose="02020404030301010803" pitchFamily="18" charset="0"/>
                <a:cs typeface="Malgun Gothic"/>
              </a:rPr>
              <a:t>the</a:t>
            </a:r>
            <a:br>
              <a:rPr lang="hu-HU" sz="2000" spc="-20" dirty="0">
                <a:latin typeface="Garamond" panose="02020404030301010803" pitchFamily="18" charset="0"/>
                <a:cs typeface="Malgun Gothic"/>
              </a:rPr>
            </a:br>
            <a:r>
              <a:rPr lang="en-US" sz="2000" spc="-20" dirty="0">
                <a:latin typeface="Garamond" panose="02020404030301010803" pitchFamily="18" charset="0"/>
                <a:cs typeface="Malgun Gothic"/>
              </a:rPr>
              <a:t>20</a:t>
            </a:r>
            <a:r>
              <a:rPr lang="hu-HU" sz="2000" spc="-20" dirty="0">
                <a:latin typeface="Garamond" panose="02020404030301010803" pitchFamily="18" charset="0"/>
                <a:cs typeface="Malgun Gothic"/>
              </a:rPr>
              <a:t>21</a:t>
            </a:r>
            <a:r>
              <a:rPr lang="en-US" sz="2000" spc="-20" dirty="0">
                <a:latin typeface="Garamond" panose="02020404030301010803" pitchFamily="18" charset="0"/>
                <a:cs typeface="Malgun Gothic"/>
              </a:rPr>
              <a:t>/202</a:t>
            </a:r>
            <a:r>
              <a:rPr lang="hu-HU" sz="2000" spc="-20" dirty="0">
                <a:latin typeface="Garamond" panose="02020404030301010803" pitchFamily="18" charset="0"/>
                <a:cs typeface="Malgun Gothic"/>
              </a:rPr>
              <a:t>2 </a:t>
            </a:r>
            <a:r>
              <a:rPr lang="en-US" sz="2000" spc="-20" dirty="0">
                <a:latin typeface="Garamond" panose="02020404030301010803" pitchFamily="18" charset="0"/>
                <a:cs typeface="Malgun Gothic"/>
              </a:rPr>
              <a:t>Academic Year</a:t>
            </a:r>
            <a:endParaRPr sz="2000" dirty="0">
              <a:latin typeface="Garamond" panose="02020404030301010803" pitchFamily="18" charset="0"/>
              <a:cs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0342" y="82422"/>
            <a:ext cx="73209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294790"/>
                </a:solidFill>
                <a:latin typeface="Garamond" panose="02020404030301010803" pitchFamily="18" charset="0"/>
              </a:rPr>
              <a:t>ERASMUS+ </a:t>
            </a:r>
            <a:r>
              <a:rPr lang="hu-HU" sz="2800" b="0" spc="-5" dirty="0">
                <a:solidFill>
                  <a:srgbClr val="294790"/>
                </a:solidFill>
                <a:latin typeface="Garamond" panose="02020404030301010803" pitchFamily="18" charset="0"/>
              </a:rPr>
              <a:t>APPLICATIONS</a:t>
            </a:r>
            <a:br>
              <a:rPr lang="hu-HU" sz="2800" b="0" spc="-5" dirty="0">
                <a:solidFill>
                  <a:srgbClr val="294790"/>
                </a:solidFill>
                <a:latin typeface="Garamond" panose="02020404030301010803" pitchFamily="18" charset="0"/>
              </a:rPr>
            </a:br>
            <a:r>
              <a:rPr lang="hu-HU" sz="2800" b="0" dirty="0">
                <a:solidFill>
                  <a:srgbClr val="294790"/>
                </a:solidFill>
                <a:latin typeface="Garamond" panose="02020404030301010803" pitchFamily="18" charset="0"/>
              </a:rPr>
              <a:t>MUST BE SUBMITTED VIA NEPTUN</a:t>
            </a:r>
            <a:endParaRPr sz="2800" dirty="0"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5261" y="1326591"/>
            <a:ext cx="7162165" cy="9462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88029">
              <a:lnSpc>
                <a:spcPts val="2360"/>
              </a:lnSpc>
              <a:spcBef>
                <a:spcPts val="105"/>
              </a:spcBef>
            </a:pPr>
            <a:r>
              <a:rPr lang="hu-HU" sz="24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hu-HU" sz="2400" b="1" spc="-5" baseline="30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</a:t>
            </a:r>
            <a:r>
              <a:rPr lang="hu-HU" sz="24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4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Step</a:t>
            </a:r>
            <a:endParaRPr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12700" marR="5080" algn="ctr">
              <a:lnSpc>
                <a:spcPts val="2400"/>
              </a:lnSpc>
              <a:spcBef>
                <a:spcPts val="40"/>
              </a:spcBef>
            </a:pP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Log in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Student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web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interface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Neptun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</a:t>
            </a:r>
            <a:r>
              <a:rPr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and in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Administration</a:t>
            </a:r>
            <a:r>
              <a:rPr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menu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will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find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word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Erasmus</a:t>
            </a:r>
            <a:endParaRPr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Garamond" panose="02020404030301010803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B122437-CC8F-40E5-9041-2BBB8BA9D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4" y="2750110"/>
            <a:ext cx="7357871" cy="256753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 rot="19857010">
            <a:off x="5072077" y="2765569"/>
            <a:ext cx="2505046" cy="1685247"/>
          </a:xfrm>
          <a:custGeom>
            <a:avLst/>
            <a:gdLst/>
            <a:ahLst/>
            <a:cxnLst/>
            <a:rect l="l" t="t" r="r" b="b"/>
            <a:pathLst>
              <a:path w="2887979" h="1955164">
                <a:moveTo>
                  <a:pt x="58292" y="1846707"/>
                </a:moveTo>
                <a:lnTo>
                  <a:pt x="50800" y="1849374"/>
                </a:lnTo>
                <a:lnTo>
                  <a:pt x="0" y="1954784"/>
                </a:lnTo>
                <a:lnTo>
                  <a:pt x="53901" y="1951228"/>
                </a:lnTo>
                <a:lnTo>
                  <a:pt x="27939" y="1951228"/>
                </a:lnTo>
                <a:lnTo>
                  <a:pt x="13715" y="1930146"/>
                </a:lnTo>
                <a:lnTo>
                  <a:pt x="52749" y="1903798"/>
                </a:lnTo>
                <a:lnTo>
                  <a:pt x="73659" y="1860423"/>
                </a:lnTo>
                <a:lnTo>
                  <a:pt x="70992" y="1852803"/>
                </a:lnTo>
                <a:lnTo>
                  <a:pt x="58292" y="1846707"/>
                </a:lnTo>
                <a:close/>
              </a:path>
              <a:path w="2887979" h="1955164">
                <a:moveTo>
                  <a:pt x="52749" y="1903798"/>
                </a:moveTo>
                <a:lnTo>
                  <a:pt x="13715" y="1930146"/>
                </a:lnTo>
                <a:lnTo>
                  <a:pt x="27939" y="1951228"/>
                </a:lnTo>
                <a:lnTo>
                  <a:pt x="35277" y="1946275"/>
                </a:lnTo>
                <a:lnTo>
                  <a:pt x="32257" y="1946275"/>
                </a:lnTo>
                <a:lnTo>
                  <a:pt x="20065" y="1927987"/>
                </a:lnTo>
                <a:lnTo>
                  <a:pt x="41760" y="1926578"/>
                </a:lnTo>
                <a:lnTo>
                  <a:pt x="52749" y="1903798"/>
                </a:lnTo>
                <a:close/>
              </a:path>
              <a:path w="2887979" h="1955164">
                <a:moveTo>
                  <a:pt x="115062" y="1921764"/>
                </a:moveTo>
                <a:lnTo>
                  <a:pt x="66874" y="1924947"/>
                </a:lnTo>
                <a:lnTo>
                  <a:pt x="27939" y="1951228"/>
                </a:lnTo>
                <a:lnTo>
                  <a:pt x="53901" y="1951228"/>
                </a:lnTo>
                <a:lnTo>
                  <a:pt x="109727" y="1947545"/>
                </a:lnTo>
                <a:lnTo>
                  <a:pt x="116712" y="1947164"/>
                </a:lnTo>
                <a:lnTo>
                  <a:pt x="122046" y="1941068"/>
                </a:lnTo>
                <a:lnTo>
                  <a:pt x="121030" y="1927098"/>
                </a:lnTo>
                <a:lnTo>
                  <a:pt x="115062" y="1921764"/>
                </a:lnTo>
                <a:close/>
              </a:path>
              <a:path w="2887979" h="1955164">
                <a:moveTo>
                  <a:pt x="41760" y="1926578"/>
                </a:moveTo>
                <a:lnTo>
                  <a:pt x="20065" y="1927987"/>
                </a:lnTo>
                <a:lnTo>
                  <a:pt x="32257" y="1946275"/>
                </a:lnTo>
                <a:lnTo>
                  <a:pt x="41760" y="1926578"/>
                </a:lnTo>
                <a:close/>
              </a:path>
              <a:path w="2887979" h="1955164">
                <a:moveTo>
                  <a:pt x="66874" y="1924947"/>
                </a:moveTo>
                <a:lnTo>
                  <a:pt x="41760" y="1926578"/>
                </a:lnTo>
                <a:lnTo>
                  <a:pt x="32257" y="1946275"/>
                </a:lnTo>
                <a:lnTo>
                  <a:pt x="35277" y="1946275"/>
                </a:lnTo>
                <a:lnTo>
                  <a:pt x="66874" y="1924947"/>
                </a:lnTo>
                <a:close/>
              </a:path>
              <a:path w="2887979" h="1955164">
                <a:moveTo>
                  <a:pt x="2873247" y="0"/>
                </a:moveTo>
                <a:lnTo>
                  <a:pt x="52749" y="1903798"/>
                </a:lnTo>
                <a:lnTo>
                  <a:pt x="41760" y="1926578"/>
                </a:lnTo>
                <a:lnTo>
                  <a:pt x="66874" y="1924947"/>
                </a:lnTo>
                <a:lnTo>
                  <a:pt x="2887471" y="21082"/>
                </a:lnTo>
                <a:lnTo>
                  <a:pt x="287324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4" y="466949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2</a:t>
            </a:r>
            <a:r>
              <a:rPr lang="hu-HU" sz="2400" spc="-5" baseline="30000" dirty="0">
                <a:latin typeface="Garamond" panose="02020404030301010803" pitchFamily="18" charset="0"/>
              </a:rPr>
              <a:t>nd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371600" y="999231"/>
            <a:ext cx="11506200" cy="1573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88029" algn="just">
              <a:lnSpc>
                <a:spcPts val="2360"/>
              </a:lnSpc>
              <a:spcBef>
                <a:spcPts val="105"/>
              </a:spcBef>
            </a:pP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active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registration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period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hu-HU" sz="2000" b="1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2021/22</a:t>
            </a:r>
            <a:r>
              <a:rPr lang="hu-HU" sz="20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)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and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marL="3288029" algn="just">
              <a:lnSpc>
                <a:spcPts val="2360"/>
              </a:lnSpc>
              <a:spcBef>
                <a:spcPts val="105"/>
              </a:spcBef>
            </a:pP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plus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sign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end of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line. </a:t>
            </a:r>
          </a:p>
          <a:p>
            <a:pPr marL="3288029" algn="just">
              <a:lnSpc>
                <a:spcPts val="2360"/>
              </a:lnSpc>
              <a:spcBef>
                <a:spcPts val="105"/>
              </a:spcBef>
            </a:pP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There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if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want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apply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lectures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marL="3288029" algn="just">
              <a:lnSpc>
                <a:spcPts val="2360"/>
              </a:lnSpc>
              <a:spcBef>
                <a:spcPts val="105"/>
              </a:spcBef>
            </a:pP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exchange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studies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),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practice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traineeship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)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or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both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2000" spc="-10" dirty="0">
              <a:solidFill>
                <a:srgbClr val="40404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288029">
              <a:lnSpc>
                <a:spcPts val="2360"/>
              </a:lnSpc>
              <a:spcBef>
                <a:spcPts val="105"/>
              </a:spcBef>
            </a:pPr>
            <a:endParaRPr sz="1600" b="1" spc="-5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C2401EFF-FBC9-46E0-BA43-6F225CACE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56" y="2722736"/>
            <a:ext cx="7162800" cy="2866134"/>
          </a:xfrm>
          <a:prstGeom prst="rect">
            <a:avLst/>
          </a:prstGeom>
        </p:spPr>
      </p:pic>
      <p:cxnSp>
        <p:nvCxnSpPr>
          <p:cNvPr id="11" name="Egyenes összekötő nyíllal 10"/>
          <p:cNvCxnSpPr>
            <a:cxnSpLocks/>
          </p:cNvCxnSpPr>
          <p:nvPr/>
        </p:nvCxnSpPr>
        <p:spPr>
          <a:xfrm>
            <a:off x="2550795" y="1861784"/>
            <a:ext cx="4764405" cy="3243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6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3</a:t>
            </a:r>
            <a:r>
              <a:rPr lang="hu-HU" sz="2400" spc="-5" baseline="30000" dirty="0">
                <a:latin typeface="Garamond" panose="02020404030301010803" pitchFamily="18" charset="0"/>
              </a:rPr>
              <a:t>rd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r>
              <a:rPr lang="hu-HU" sz="2400" spc="-5" dirty="0">
                <a:latin typeface="Garamond" panose="02020404030301010803" pitchFamily="18" charset="0"/>
              </a:rPr>
              <a:t> A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772089" y="838201"/>
            <a:ext cx="7095852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31850" algn="ctr">
              <a:lnSpc>
                <a:spcPct val="100000"/>
              </a:lnSpc>
              <a:spcBef>
                <a:spcPts val="1215"/>
              </a:spcBef>
            </a:pP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those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applying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exchange</a:t>
            </a:r>
            <a:r>
              <a:rPr lang="hu-HU" sz="2000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studies</a:t>
            </a:r>
            <a:endParaRPr lang="hu-HU" sz="20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Here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see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which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partner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universities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apply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from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department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Choose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host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university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would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like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apply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Before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making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choice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please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read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through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courses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offered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partner </a:t>
            </a:r>
            <a:r>
              <a:rPr lang="hu-HU" sz="1600" spc="-1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universities</a:t>
            </a:r>
            <a:r>
              <a:rPr lang="hu-HU" sz="1600" spc="-1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99085" marR="15240" indent="-2863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clicking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on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plus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sign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end of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row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need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Register</a:t>
            </a:r>
            <a:r>
              <a:rPr lang="hu-HU" sz="16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start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application</a:t>
            </a:r>
            <a:r>
              <a:rPr lang="hu-HU" sz="1600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If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know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that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department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has more partner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institutions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contact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faculty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coordinator</a:t>
            </a:r>
            <a:r>
              <a:rPr lang="hu-HU" sz="16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aramond" panose="02020404030301010803" pitchFamily="18" charset="0"/>
                <a:cs typeface="Arial" panose="020B0604020202020204" pitchFamily="34" charset="0"/>
              </a:rPr>
              <a:t>https://www.elte.hu/en/international-offices/faculty-international-offices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 descr="A képen asztal látható&#10;&#10;Automatikusan generált leírás">
            <a:extLst>
              <a:ext uri="{FF2B5EF4-FFF2-40B4-BE49-F238E27FC236}">
                <a16:creationId xmlns:a16="http://schemas.microsoft.com/office/drawing/2014/main" id="{FF8CF30D-F48E-486D-8099-61264D5D5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57" y="3170486"/>
            <a:ext cx="7320915" cy="328285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cxnSp>
        <p:nvCxnSpPr>
          <p:cNvPr id="13" name="Egyenes összekötő nyíllal 12"/>
          <p:cNvCxnSpPr>
            <a:cxnSpLocks/>
          </p:cNvCxnSpPr>
          <p:nvPr/>
        </p:nvCxnSpPr>
        <p:spPr>
          <a:xfrm>
            <a:off x="7772400" y="2206878"/>
            <a:ext cx="0" cy="20469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2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3</a:t>
            </a:r>
            <a:r>
              <a:rPr lang="hu-HU" sz="2400" spc="-5" baseline="30000" dirty="0">
                <a:latin typeface="Garamond" panose="02020404030301010803" pitchFamily="18" charset="0"/>
              </a:rPr>
              <a:t>rd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r>
              <a:rPr lang="hu-HU" sz="2400" spc="-5" dirty="0">
                <a:latin typeface="Garamond" panose="02020404030301010803" pitchFamily="18" charset="0"/>
              </a:rPr>
              <a:t> A (cont.)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772089" y="838201"/>
            <a:ext cx="70958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After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clicking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on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Register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(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previous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step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)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need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to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give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planned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start of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lecture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and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planned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lenght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of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lecture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(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which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is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usually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5 </a:t>
            </a:r>
            <a:r>
              <a:rPr lang="hu-HU" sz="2000" spc="-5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months</a:t>
            </a:r>
            <a:r>
              <a:rPr lang="hu-HU" sz="2000" spc="-5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) 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and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click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Register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/>
              </a:rPr>
              <a:t> again.</a:t>
            </a:r>
            <a:endParaRPr lang="hu-HU" sz="2000" dirty="0">
              <a:latin typeface="Garamond" panose="02020404030301010803" pitchFamily="18" charset="0"/>
              <a:cs typeface="Arial"/>
            </a:endParaRPr>
          </a:p>
          <a:p>
            <a:endParaRPr lang="hu-HU" dirty="0"/>
          </a:p>
        </p:txBody>
      </p:sp>
      <p:pic>
        <p:nvPicPr>
          <p:cNvPr id="12" name="Kép 11" descr="A képen szöveg látható&#10;&#10;Automatikusan generált leírás">
            <a:extLst>
              <a:ext uri="{FF2B5EF4-FFF2-40B4-BE49-F238E27FC236}">
                <a16:creationId xmlns:a16="http://schemas.microsoft.com/office/drawing/2014/main" id="{06A863FF-61E2-4D3A-A840-53EF3330A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79" y="2279360"/>
            <a:ext cx="7442137" cy="3366078"/>
          </a:xfrm>
          <a:prstGeom prst="rect">
            <a:avLst/>
          </a:prstGeom>
        </p:spPr>
      </p:pic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5562600" y="1212562"/>
            <a:ext cx="1524001" cy="14544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cxnSpLocks/>
          </p:cNvCxnSpPr>
          <p:nvPr/>
        </p:nvCxnSpPr>
        <p:spPr>
          <a:xfrm flipH="1">
            <a:off x="3124201" y="1752600"/>
            <a:ext cx="76199" cy="2971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4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190691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3</a:t>
            </a:r>
            <a:r>
              <a:rPr lang="hu-HU" sz="2400" spc="-5" baseline="30000" dirty="0">
                <a:latin typeface="Garamond" panose="02020404030301010803" pitchFamily="18" charset="0"/>
              </a:rPr>
              <a:t>rd</a:t>
            </a:r>
            <a:r>
              <a:rPr lang="hu-HU" sz="2400" spc="-5" dirty="0">
                <a:latin typeface="Garamond" panose="02020404030301010803" pitchFamily="18" charset="0"/>
              </a:rPr>
              <a:t>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r>
              <a:rPr lang="hu-HU" sz="2400" spc="-5" dirty="0">
                <a:latin typeface="Garamond" panose="02020404030301010803" pitchFamily="18" charset="0"/>
              </a:rPr>
              <a:t> B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80554" y="597777"/>
            <a:ext cx="7371911" cy="266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45"/>
              </a:spcBef>
            </a:pP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hu-HU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hu-HU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traineeships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035" marR="19050">
              <a:lnSpc>
                <a:spcPct val="119700"/>
              </a:lnSpc>
              <a:spcBef>
                <a:spcPts val="470"/>
              </a:spcBef>
            </a:pP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Answer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all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questions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below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best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3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knowledge</a:t>
            </a:r>
            <a:r>
              <a:rPr lang="hu-HU" spc="-3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Give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special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attention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planned</a:t>
            </a:r>
            <a:r>
              <a:rPr lang="hu-HU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start of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practice</a:t>
            </a:r>
            <a:r>
              <a:rPr lang="hu-HU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and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planned</a:t>
            </a:r>
            <a:r>
              <a:rPr lang="hu-HU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length</a:t>
            </a:r>
            <a:r>
              <a:rPr lang="hu-HU" b="1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b="1" spc="-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practice</a:t>
            </a:r>
            <a:r>
              <a:rPr lang="hu-HU" spc="-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0035">
              <a:lnSpc>
                <a:spcPct val="100000"/>
              </a:lnSpc>
              <a:spcBef>
                <a:spcPts val="1800"/>
              </a:spcBef>
            </a:pP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can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find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name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practice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coordinator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ticking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every</a:t>
            </a:r>
            <a:r>
              <a:rPr lang="hu-HU" b="1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lecturer</a:t>
            </a:r>
            <a:r>
              <a:rPr lang="hu-HU" b="1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end of </a:t>
            </a:r>
            <a:r>
              <a:rPr lang="hu-HU" spc="-1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pc="-1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line.</a:t>
            </a:r>
            <a:endParaRPr lang="hu-HU" spc="-5" dirty="0">
              <a:solidFill>
                <a:srgbClr val="40404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0035">
              <a:lnSpc>
                <a:spcPct val="100000"/>
              </a:lnSpc>
              <a:spcBef>
                <a:spcPts val="1800"/>
              </a:spcBef>
            </a:pP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Register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validate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application</a:t>
            </a:r>
            <a:r>
              <a:rPr lang="hu-HU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 descr="A képen szöveg látható&#10;&#10;Automatikusan generált leírás">
            <a:extLst>
              <a:ext uri="{FF2B5EF4-FFF2-40B4-BE49-F238E27FC236}">
                <a16:creationId xmlns:a16="http://schemas.microsoft.com/office/drawing/2014/main" id="{0AEF75B1-CBFB-4A2B-AE6A-919D87619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6" y="2997754"/>
            <a:ext cx="7371912" cy="3417485"/>
          </a:xfrm>
          <a:prstGeom prst="rect">
            <a:avLst/>
          </a:prstGeom>
        </p:spPr>
      </p:pic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84E3C837-CEC3-4C89-BEC6-F4FE79313D08}"/>
              </a:ext>
            </a:extLst>
          </p:cNvPr>
          <p:cNvCxnSpPr>
            <a:cxnSpLocks/>
          </p:cNvCxnSpPr>
          <p:nvPr/>
        </p:nvCxnSpPr>
        <p:spPr>
          <a:xfrm flipH="1">
            <a:off x="4953000" y="2106436"/>
            <a:ext cx="2514602" cy="23893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cxnSpLocks/>
          </p:cNvCxnSpPr>
          <p:nvPr/>
        </p:nvCxnSpPr>
        <p:spPr>
          <a:xfrm>
            <a:off x="2550795" y="2762952"/>
            <a:ext cx="228600" cy="2800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6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4th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6DEF58B9-3FE5-4017-BC2D-5E9574271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86" y="2670185"/>
            <a:ext cx="6553200" cy="374993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89831" y="976584"/>
            <a:ext cx="7371911" cy="133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6680" algn="just">
              <a:lnSpc>
                <a:spcPct val="100000"/>
              </a:lnSpc>
              <a:spcBef>
                <a:spcPts val="105"/>
              </a:spcBef>
            </a:pP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clicking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Register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button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section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[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Tudnivalók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] and [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Nyilatkozat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]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will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pop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up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endParaRPr lang="hu-HU" sz="2000" b="1" spc="5" dirty="0">
              <a:solidFill>
                <a:srgbClr val="40404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12700" marR="106680" algn="just">
              <a:lnSpc>
                <a:spcPct val="100000"/>
              </a:lnSpc>
              <a:spcBef>
                <a:spcPts val="105"/>
              </a:spcBef>
            </a:pP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Read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it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carefully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and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fill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it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best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of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knowledge.Then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Next</a:t>
            </a:r>
            <a:r>
              <a:rPr lang="hu-HU" sz="2000" b="1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button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spc="5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bottom</a:t>
            </a:r>
            <a:r>
              <a:rPr lang="hu-HU" sz="2000" spc="5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Egyenes összekötő 13"/>
          <p:cNvCxnSpPr>
            <a:cxnSpLocks/>
          </p:cNvCxnSpPr>
          <p:nvPr/>
        </p:nvCxnSpPr>
        <p:spPr>
          <a:xfrm flipH="1">
            <a:off x="2244371" y="3810000"/>
            <a:ext cx="115005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4513786" y="3886200"/>
            <a:ext cx="762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D8FB3F6-B6E0-4CB8-BAB8-69D176D2D645}"/>
              </a:ext>
            </a:extLst>
          </p:cNvPr>
          <p:cNvCxnSpPr/>
          <p:nvPr/>
        </p:nvCxnSpPr>
        <p:spPr>
          <a:xfrm flipH="1">
            <a:off x="2057400" y="6096000"/>
            <a:ext cx="990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8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805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26" y="297214"/>
            <a:ext cx="7320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Garamond" panose="02020404030301010803" pitchFamily="18" charset="0"/>
              </a:rPr>
              <a:t>5th </a:t>
            </a:r>
            <a:r>
              <a:rPr lang="hu-HU" sz="2400" spc="-5" dirty="0" err="1">
                <a:latin typeface="Garamond" panose="02020404030301010803" pitchFamily="18" charset="0"/>
              </a:rPr>
              <a:t>step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50795" y="6453339"/>
            <a:ext cx="5693536" cy="257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589831" y="976584"/>
            <a:ext cx="7371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06680" algn="just">
              <a:lnSpc>
                <a:spcPct val="100000"/>
              </a:lnSpc>
              <a:spcBef>
                <a:spcPts val="105"/>
              </a:spcBef>
            </a:pP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After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clicking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Next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button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will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be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able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submit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your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request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click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Submit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request</a:t>
            </a:r>
            <a:r>
              <a:rPr lang="hu-HU" sz="2000" b="1" dirty="0">
                <a:solidFill>
                  <a:srgbClr val="40404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sz="20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87E1DEE-DB0E-4366-9E58-A02CA700A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68" y="2139570"/>
            <a:ext cx="7514693" cy="4304476"/>
          </a:xfrm>
          <a:prstGeom prst="rect">
            <a:avLst/>
          </a:prstGeom>
        </p:spPr>
      </p:pic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904EDF39-176F-4FDC-9720-60DFFCC74E8D}"/>
              </a:ext>
            </a:extLst>
          </p:cNvPr>
          <p:cNvCxnSpPr/>
          <p:nvPr/>
        </p:nvCxnSpPr>
        <p:spPr>
          <a:xfrm flipH="1">
            <a:off x="1752600" y="3733800"/>
            <a:ext cx="9906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E355A7CA-2D70-4E3A-8B10-30365A12C601}"/>
              </a:ext>
            </a:extLst>
          </p:cNvPr>
          <p:cNvCxnSpPr>
            <a:cxnSpLocks/>
          </p:cNvCxnSpPr>
          <p:nvPr/>
        </p:nvCxnSpPr>
        <p:spPr>
          <a:xfrm flipH="1">
            <a:off x="2438400" y="1693763"/>
            <a:ext cx="1754163" cy="45546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3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732</Words>
  <Application>Microsoft Office PowerPoint</Application>
  <PresentationFormat>Diavetítés a képernyőre (4:3 oldalarány)</PresentationFormat>
  <Paragraphs>52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Malgun Gothic</vt:lpstr>
      <vt:lpstr>Arial</vt:lpstr>
      <vt:lpstr>Calibri</vt:lpstr>
      <vt:lpstr>Garamond</vt:lpstr>
      <vt:lpstr>Office Theme</vt:lpstr>
      <vt:lpstr>PowerPoint-bemutató</vt:lpstr>
      <vt:lpstr>NEPTUN GUIDE</vt:lpstr>
      <vt:lpstr>ERASMUS+ APPLICATIONS MUST BE SUBMITTED VIA NEPTUN</vt:lpstr>
      <vt:lpstr>2nd step</vt:lpstr>
      <vt:lpstr>3rd step A</vt:lpstr>
      <vt:lpstr>3rd step A (cont.)</vt:lpstr>
      <vt:lpstr>3rd step B</vt:lpstr>
      <vt:lpstr>4th step</vt:lpstr>
      <vt:lpstr>5th step</vt:lpstr>
      <vt:lpstr>6th step</vt:lpstr>
      <vt:lpstr>7th step</vt:lpstr>
      <vt:lpstr>8th step</vt:lpstr>
      <vt:lpstr>APPLICATION SUBMITTED</vt:lpstr>
      <vt:lpstr>(+ Optional steps)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Deli Júlia</cp:lastModifiedBy>
  <cp:revision>46</cp:revision>
  <dcterms:created xsi:type="dcterms:W3CDTF">2019-01-23T11:36:28Z</dcterms:created>
  <dcterms:modified xsi:type="dcterms:W3CDTF">2021-02-15T10:10:06Z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2019-01-23T00:00:00Z</vt:filetime>
  </property>
</Properties>
</file>