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4"/>
  </p:notesMasterIdLst>
  <p:handoutMasterIdLst>
    <p:handoutMasterId r:id="rId25"/>
  </p:handoutMasterIdLst>
  <p:sldIdLst>
    <p:sldId id="403" r:id="rId3"/>
    <p:sldId id="433" r:id="rId4"/>
    <p:sldId id="408" r:id="rId5"/>
    <p:sldId id="435" r:id="rId6"/>
    <p:sldId id="436" r:id="rId7"/>
    <p:sldId id="406" r:id="rId8"/>
    <p:sldId id="414" r:id="rId9"/>
    <p:sldId id="415" r:id="rId10"/>
    <p:sldId id="424" r:id="rId11"/>
    <p:sldId id="422" r:id="rId12"/>
    <p:sldId id="437" r:id="rId13"/>
    <p:sldId id="264" r:id="rId14"/>
    <p:sldId id="265" r:id="rId15"/>
    <p:sldId id="423" r:id="rId16"/>
    <p:sldId id="407" r:id="rId17"/>
    <p:sldId id="412" r:id="rId18"/>
    <p:sldId id="416" r:id="rId19"/>
    <p:sldId id="438" r:id="rId20"/>
    <p:sldId id="417" r:id="rId21"/>
    <p:sldId id="418" r:id="rId22"/>
    <p:sldId id="419" r:id="rId23"/>
  </p:sldIdLst>
  <p:sldSz cx="12192000" cy="6858000"/>
  <p:notesSz cx="6797675" cy="9926638"/>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guide id="3" orient="horz" pos="3127">
          <p15:clr>
            <a:srgbClr val="A4A3A4"/>
          </p15:clr>
        </p15:guide>
        <p15:guide id="4"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123" initials="123" lastIdx="4" clrIdx="0"/>
  <p:cmAuthor id="1" name="Csuzdi Szonja" initials="CSSZ" lastIdx="1" clrIdx="1"/>
  <p:cmAuthor id="2" name="Jeney Nóra" initials="JN"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B6D37A"/>
    <a:srgbClr val="72B240"/>
    <a:srgbClr val="666666"/>
    <a:srgbClr val="6864A2"/>
    <a:srgbClr val="FBFCF6"/>
    <a:srgbClr val="51A200"/>
    <a:srgbClr val="7D7D7D"/>
    <a:srgbClr val="39BA24"/>
    <a:srgbClr val="0A5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Közepesen sötét stílus 2 – 6.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36" autoAdjust="0"/>
    <p:restoredTop sz="94671" autoAdjust="0"/>
  </p:normalViewPr>
  <p:slideViewPr>
    <p:cSldViewPr snapToGrid="0">
      <p:cViewPr varScale="1">
        <p:scale>
          <a:sx n="59" d="100"/>
          <a:sy n="59" d="100"/>
        </p:scale>
        <p:origin x="1016" y="5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3918" y="-120"/>
      </p:cViewPr>
      <p:guideLst>
        <p:guide orient="horz" pos="3128"/>
        <p:guide pos="2101"/>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2F98D8-94F3-BF49-AE03-9D11EE0F51D2}" type="doc">
      <dgm:prSet loTypeId="urn:microsoft.com/office/officeart/2005/8/layout/pyramid2" loCatId="pyramid" qsTypeId="urn:microsoft.com/office/officeart/2005/8/quickstyle/simple1" qsCatId="simple" csTypeId="urn:microsoft.com/office/officeart/2005/8/colors/accent1_2" csCatId="accent1" phldr="1"/>
      <dgm:spPr/>
    </dgm:pt>
    <dgm:pt modelId="{34027412-18C4-8041-8F81-E61CDB656671}">
      <dgm:prSet phldrT="[Szöveg]"/>
      <dgm:spPr/>
      <dgm:t>
        <a:bodyPr/>
        <a:lstStyle/>
        <a:p>
          <a:r>
            <a:rPr lang="hu-HU" dirty="0"/>
            <a:t>Unacceptable: prohibited</a:t>
          </a:r>
        </a:p>
      </dgm:t>
    </dgm:pt>
    <dgm:pt modelId="{D8A3CF48-A743-004F-AEEA-D67CCADC513F}" type="parTrans" cxnId="{D9B5F181-2CFA-6640-B6BC-748C110FC4FB}">
      <dgm:prSet/>
      <dgm:spPr/>
      <dgm:t>
        <a:bodyPr/>
        <a:lstStyle/>
        <a:p>
          <a:endParaRPr lang="hu-HU"/>
        </a:p>
      </dgm:t>
    </dgm:pt>
    <dgm:pt modelId="{4A09302E-54DD-8347-8C40-9335756040E5}" type="sibTrans" cxnId="{D9B5F181-2CFA-6640-B6BC-748C110FC4FB}">
      <dgm:prSet/>
      <dgm:spPr/>
      <dgm:t>
        <a:bodyPr/>
        <a:lstStyle/>
        <a:p>
          <a:endParaRPr lang="hu-HU"/>
        </a:p>
      </dgm:t>
    </dgm:pt>
    <dgm:pt modelId="{EFA1D5B9-9FFA-B940-8F54-C137DCE97932}">
      <dgm:prSet phldrT="[Szöveg]"/>
      <dgm:spPr/>
      <dgm:t>
        <a:bodyPr/>
        <a:lstStyle/>
        <a:p>
          <a:r>
            <a:rPr lang="hu-HU" dirty="0"/>
            <a:t>Limited: transparency requirement</a:t>
          </a:r>
        </a:p>
      </dgm:t>
    </dgm:pt>
    <dgm:pt modelId="{DB976A66-9787-B44A-B169-B4D60C45FD25}" type="parTrans" cxnId="{D1947235-442D-5A43-AEFB-FD6346873CCF}">
      <dgm:prSet/>
      <dgm:spPr/>
      <dgm:t>
        <a:bodyPr/>
        <a:lstStyle/>
        <a:p>
          <a:endParaRPr lang="hu-HU"/>
        </a:p>
      </dgm:t>
    </dgm:pt>
    <dgm:pt modelId="{3018BF73-D97C-2948-9690-CA366E7CBEDB}" type="sibTrans" cxnId="{D1947235-442D-5A43-AEFB-FD6346873CCF}">
      <dgm:prSet/>
      <dgm:spPr/>
      <dgm:t>
        <a:bodyPr/>
        <a:lstStyle/>
        <a:p>
          <a:endParaRPr lang="hu-HU"/>
        </a:p>
      </dgm:t>
    </dgm:pt>
    <dgm:pt modelId="{1ADDC004-F1E6-384F-92EE-50ADFCB6B242}">
      <dgm:prSet phldrT="[Szöveg]"/>
      <dgm:spPr/>
      <dgm:t>
        <a:bodyPr/>
        <a:lstStyle/>
        <a:p>
          <a:r>
            <a:rPr lang="hu-HU" dirty="0"/>
            <a:t>Minimum: general rules on what to expect</a:t>
          </a:r>
        </a:p>
      </dgm:t>
    </dgm:pt>
    <dgm:pt modelId="{2FE54DDB-22F3-4F47-842B-2DB31AEB5C44}" type="parTrans" cxnId="{9EF48E92-65ED-D84C-95E2-54D4A33B803D}">
      <dgm:prSet/>
      <dgm:spPr/>
      <dgm:t>
        <a:bodyPr/>
        <a:lstStyle/>
        <a:p>
          <a:endParaRPr lang="hu-HU"/>
        </a:p>
      </dgm:t>
    </dgm:pt>
    <dgm:pt modelId="{FFFC5F09-9B89-474E-80F7-949F426E66CF}" type="sibTrans" cxnId="{9EF48E92-65ED-D84C-95E2-54D4A33B803D}">
      <dgm:prSet/>
      <dgm:spPr/>
      <dgm:t>
        <a:bodyPr/>
        <a:lstStyle/>
        <a:p>
          <a:endParaRPr lang="hu-HU"/>
        </a:p>
      </dgm:t>
    </dgm:pt>
    <dgm:pt modelId="{84C2119F-813A-3D43-8FFD-B6003B07C3D6}">
      <dgm:prSet/>
      <dgm:spPr/>
      <dgm:t>
        <a:bodyPr/>
        <a:lstStyle/>
        <a:p>
          <a:r>
            <a:rPr lang="hu-HU" dirty="0"/>
            <a:t>High: compliance testing (</a:t>
          </a:r>
          <a:r>
            <a:rPr lang="hu-HU" dirty="0" err="1"/>
            <a:t>validation</a:t>
          </a:r>
          <a:r>
            <a:rPr lang="hu-HU" dirty="0"/>
            <a:t>)</a:t>
          </a:r>
        </a:p>
      </dgm:t>
    </dgm:pt>
    <dgm:pt modelId="{9F5FEFD3-A3F0-024C-9F47-AE47744E5482}" type="parTrans" cxnId="{30F37CC5-1E73-8744-8158-44D5B23E2F4A}">
      <dgm:prSet/>
      <dgm:spPr/>
      <dgm:t>
        <a:bodyPr/>
        <a:lstStyle/>
        <a:p>
          <a:endParaRPr lang="hu-HU"/>
        </a:p>
      </dgm:t>
    </dgm:pt>
    <dgm:pt modelId="{3A539CBD-11A3-C146-B8D4-28D4D462DAA1}" type="sibTrans" cxnId="{30F37CC5-1E73-8744-8158-44D5B23E2F4A}">
      <dgm:prSet/>
      <dgm:spPr/>
      <dgm:t>
        <a:bodyPr/>
        <a:lstStyle/>
        <a:p>
          <a:endParaRPr lang="hu-HU"/>
        </a:p>
      </dgm:t>
    </dgm:pt>
    <dgm:pt modelId="{72A8032A-667D-9D46-89E5-1EC96A55423C}" type="pres">
      <dgm:prSet presAssocID="{8D2F98D8-94F3-BF49-AE03-9D11EE0F51D2}" presName="compositeShape" presStyleCnt="0">
        <dgm:presLayoutVars>
          <dgm:dir/>
          <dgm:resizeHandles/>
        </dgm:presLayoutVars>
      </dgm:prSet>
      <dgm:spPr/>
    </dgm:pt>
    <dgm:pt modelId="{E0C93360-071E-6E42-A752-3D744A7110C0}" type="pres">
      <dgm:prSet presAssocID="{8D2F98D8-94F3-BF49-AE03-9D11EE0F51D2}" presName="pyramid" presStyleLbl="node1" presStyleIdx="0" presStyleCnt="1" custScaleX="100444"/>
      <dgm:spPr/>
    </dgm:pt>
    <dgm:pt modelId="{140DE45F-5749-CF49-AA19-411C3A8924E8}" type="pres">
      <dgm:prSet presAssocID="{8D2F98D8-94F3-BF49-AE03-9D11EE0F51D2}" presName="theList" presStyleCnt="0"/>
      <dgm:spPr/>
    </dgm:pt>
    <dgm:pt modelId="{FF0D38B6-0054-CF47-B893-19688D71A644}" type="pres">
      <dgm:prSet presAssocID="{34027412-18C4-8041-8F81-E61CDB656671}" presName="aNode" presStyleLbl="fgAcc1" presStyleIdx="0" presStyleCnt="4">
        <dgm:presLayoutVars>
          <dgm:bulletEnabled val="1"/>
        </dgm:presLayoutVars>
      </dgm:prSet>
      <dgm:spPr/>
    </dgm:pt>
    <dgm:pt modelId="{56967E79-F05F-0B49-AA77-8B8E765A965C}" type="pres">
      <dgm:prSet presAssocID="{34027412-18C4-8041-8F81-E61CDB656671}" presName="aSpace" presStyleCnt="0"/>
      <dgm:spPr/>
    </dgm:pt>
    <dgm:pt modelId="{EC744170-AAA0-1A48-85A8-09864F362D55}" type="pres">
      <dgm:prSet presAssocID="{84C2119F-813A-3D43-8FFD-B6003B07C3D6}" presName="aNode" presStyleLbl="fgAcc1" presStyleIdx="1" presStyleCnt="4">
        <dgm:presLayoutVars>
          <dgm:bulletEnabled val="1"/>
        </dgm:presLayoutVars>
      </dgm:prSet>
      <dgm:spPr/>
    </dgm:pt>
    <dgm:pt modelId="{C4F8E0FE-DF6F-1447-95E4-966B7F166165}" type="pres">
      <dgm:prSet presAssocID="{84C2119F-813A-3D43-8FFD-B6003B07C3D6}" presName="aSpace" presStyleCnt="0"/>
      <dgm:spPr/>
    </dgm:pt>
    <dgm:pt modelId="{3556BA98-0F70-0B44-A663-3536044A3BF9}" type="pres">
      <dgm:prSet presAssocID="{EFA1D5B9-9FFA-B940-8F54-C137DCE97932}" presName="aNode" presStyleLbl="fgAcc1" presStyleIdx="2" presStyleCnt="4">
        <dgm:presLayoutVars>
          <dgm:bulletEnabled val="1"/>
        </dgm:presLayoutVars>
      </dgm:prSet>
      <dgm:spPr/>
    </dgm:pt>
    <dgm:pt modelId="{81ED6D2F-7587-E549-B811-43DAF161AECA}" type="pres">
      <dgm:prSet presAssocID="{EFA1D5B9-9FFA-B940-8F54-C137DCE97932}" presName="aSpace" presStyleCnt="0"/>
      <dgm:spPr/>
    </dgm:pt>
    <dgm:pt modelId="{1289D52C-6231-7941-A92A-771510E057C4}" type="pres">
      <dgm:prSet presAssocID="{1ADDC004-F1E6-384F-92EE-50ADFCB6B242}" presName="aNode" presStyleLbl="fgAcc1" presStyleIdx="3" presStyleCnt="4">
        <dgm:presLayoutVars>
          <dgm:bulletEnabled val="1"/>
        </dgm:presLayoutVars>
      </dgm:prSet>
      <dgm:spPr/>
    </dgm:pt>
    <dgm:pt modelId="{D48E3516-91A5-6343-A548-76EB2572E3E6}" type="pres">
      <dgm:prSet presAssocID="{1ADDC004-F1E6-384F-92EE-50ADFCB6B242}" presName="aSpace" presStyleCnt="0"/>
      <dgm:spPr/>
    </dgm:pt>
  </dgm:ptLst>
  <dgm:cxnLst>
    <dgm:cxn modelId="{61347B1B-1E4B-B54D-8234-8C4023771158}" type="presOf" srcId="{1ADDC004-F1E6-384F-92EE-50ADFCB6B242}" destId="{1289D52C-6231-7941-A92A-771510E057C4}" srcOrd="0" destOrd="0" presId="urn:microsoft.com/office/officeart/2005/8/layout/pyramid2"/>
    <dgm:cxn modelId="{EB140D32-76EF-0C44-AA60-2B1C22A7C74C}" type="presOf" srcId="{34027412-18C4-8041-8F81-E61CDB656671}" destId="{FF0D38B6-0054-CF47-B893-19688D71A644}" srcOrd="0" destOrd="0" presId="urn:microsoft.com/office/officeart/2005/8/layout/pyramid2"/>
    <dgm:cxn modelId="{D1947235-442D-5A43-AEFB-FD6346873CCF}" srcId="{8D2F98D8-94F3-BF49-AE03-9D11EE0F51D2}" destId="{EFA1D5B9-9FFA-B940-8F54-C137DCE97932}" srcOrd="2" destOrd="0" parTransId="{DB976A66-9787-B44A-B169-B4D60C45FD25}" sibTransId="{3018BF73-D97C-2948-9690-CA366E7CBEDB}"/>
    <dgm:cxn modelId="{9B349D37-AEC0-BD49-AB20-978FF15CF774}" type="presOf" srcId="{EFA1D5B9-9FFA-B940-8F54-C137DCE97932}" destId="{3556BA98-0F70-0B44-A663-3536044A3BF9}" srcOrd="0" destOrd="0" presId="urn:microsoft.com/office/officeart/2005/8/layout/pyramid2"/>
    <dgm:cxn modelId="{924F7E46-FC7B-FE4F-84B7-B9ABF32FC075}" type="presOf" srcId="{84C2119F-813A-3D43-8FFD-B6003B07C3D6}" destId="{EC744170-AAA0-1A48-85A8-09864F362D55}" srcOrd="0" destOrd="0" presId="urn:microsoft.com/office/officeart/2005/8/layout/pyramid2"/>
    <dgm:cxn modelId="{D9B5F181-2CFA-6640-B6BC-748C110FC4FB}" srcId="{8D2F98D8-94F3-BF49-AE03-9D11EE0F51D2}" destId="{34027412-18C4-8041-8F81-E61CDB656671}" srcOrd="0" destOrd="0" parTransId="{D8A3CF48-A743-004F-AEEA-D67CCADC513F}" sibTransId="{4A09302E-54DD-8347-8C40-9335756040E5}"/>
    <dgm:cxn modelId="{EDC79182-34D9-A442-881B-DD21B1E6A065}" type="presOf" srcId="{8D2F98D8-94F3-BF49-AE03-9D11EE0F51D2}" destId="{72A8032A-667D-9D46-89E5-1EC96A55423C}" srcOrd="0" destOrd="0" presId="urn:microsoft.com/office/officeart/2005/8/layout/pyramid2"/>
    <dgm:cxn modelId="{9EF48E92-65ED-D84C-95E2-54D4A33B803D}" srcId="{8D2F98D8-94F3-BF49-AE03-9D11EE0F51D2}" destId="{1ADDC004-F1E6-384F-92EE-50ADFCB6B242}" srcOrd="3" destOrd="0" parTransId="{2FE54DDB-22F3-4F47-842B-2DB31AEB5C44}" sibTransId="{FFFC5F09-9B89-474E-80F7-949F426E66CF}"/>
    <dgm:cxn modelId="{30F37CC5-1E73-8744-8158-44D5B23E2F4A}" srcId="{8D2F98D8-94F3-BF49-AE03-9D11EE0F51D2}" destId="{84C2119F-813A-3D43-8FFD-B6003B07C3D6}" srcOrd="1" destOrd="0" parTransId="{9F5FEFD3-A3F0-024C-9F47-AE47744E5482}" sibTransId="{3A539CBD-11A3-C146-B8D4-28D4D462DAA1}"/>
    <dgm:cxn modelId="{86E7B536-6490-8042-AE20-2807532950C4}" type="presParOf" srcId="{72A8032A-667D-9D46-89E5-1EC96A55423C}" destId="{E0C93360-071E-6E42-A752-3D744A7110C0}" srcOrd="0" destOrd="0" presId="urn:microsoft.com/office/officeart/2005/8/layout/pyramid2"/>
    <dgm:cxn modelId="{24D9173C-C098-CE46-8704-23FAE9189E01}" type="presParOf" srcId="{72A8032A-667D-9D46-89E5-1EC96A55423C}" destId="{140DE45F-5749-CF49-AA19-411C3A8924E8}" srcOrd="1" destOrd="0" presId="urn:microsoft.com/office/officeart/2005/8/layout/pyramid2"/>
    <dgm:cxn modelId="{D70D64B9-4A32-C84B-913A-31C5EA072088}" type="presParOf" srcId="{140DE45F-5749-CF49-AA19-411C3A8924E8}" destId="{FF0D38B6-0054-CF47-B893-19688D71A644}" srcOrd="0" destOrd="0" presId="urn:microsoft.com/office/officeart/2005/8/layout/pyramid2"/>
    <dgm:cxn modelId="{097FD673-AAF6-1543-9AD6-443152F578DB}" type="presParOf" srcId="{140DE45F-5749-CF49-AA19-411C3A8924E8}" destId="{56967E79-F05F-0B49-AA77-8B8E765A965C}" srcOrd="1" destOrd="0" presId="urn:microsoft.com/office/officeart/2005/8/layout/pyramid2"/>
    <dgm:cxn modelId="{E29E20C5-0F73-F342-8876-8608D58F0C99}" type="presParOf" srcId="{140DE45F-5749-CF49-AA19-411C3A8924E8}" destId="{EC744170-AAA0-1A48-85A8-09864F362D55}" srcOrd="2" destOrd="0" presId="urn:microsoft.com/office/officeart/2005/8/layout/pyramid2"/>
    <dgm:cxn modelId="{94F86C58-4568-8B42-AF6E-327AA68CB747}" type="presParOf" srcId="{140DE45F-5749-CF49-AA19-411C3A8924E8}" destId="{C4F8E0FE-DF6F-1447-95E4-966B7F166165}" srcOrd="3" destOrd="0" presId="urn:microsoft.com/office/officeart/2005/8/layout/pyramid2"/>
    <dgm:cxn modelId="{C8F9CDE0-3743-E84C-B096-3E520D433B55}" type="presParOf" srcId="{140DE45F-5749-CF49-AA19-411C3A8924E8}" destId="{3556BA98-0F70-0B44-A663-3536044A3BF9}" srcOrd="4" destOrd="0" presId="urn:microsoft.com/office/officeart/2005/8/layout/pyramid2"/>
    <dgm:cxn modelId="{86AEBC81-CEE1-134E-B113-F306EABA90FA}" type="presParOf" srcId="{140DE45F-5749-CF49-AA19-411C3A8924E8}" destId="{81ED6D2F-7587-E549-B811-43DAF161AECA}" srcOrd="5" destOrd="0" presId="urn:microsoft.com/office/officeart/2005/8/layout/pyramid2"/>
    <dgm:cxn modelId="{B8BF5A80-C011-E343-A4AE-A3DC541BE960}" type="presParOf" srcId="{140DE45F-5749-CF49-AA19-411C3A8924E8}" destId="{1289D52C-6231-7941-A92A-771510E057C4}" srcOrd="6" destOrd="0" presId="urn:microsoft.com/office/officeart/2005/8/layout/pyramid2"/>
    <dgm:cxn modelId="{107EEF8D-7796-114C-866E-3B1F67A27362}" type="presParOf" srcId="{140DE45F-5749-CF49-AA19-411C3A8924E8}" destId="{D48E3516-91A5-6343-A548-76EB2572E3E6}"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C93360-071E-6E42-A752-3D744A7110C0}">
      <dsp:nvSpPr>
        <dsp:cNvPr id="0" name=""/>
        <dsp:cNvSpPr/>
      </dsp:nvSpPr>
      <dsp:spPr>
        <a:xfrm>
          <a:off x="151333" y="0"/>
          <a:ext cx="3659488" cy="3643312"/>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0D38B6-0054-CF47-B893-19688D71A644}">
      <dsp:nvSpPr>
        <dsp:cNvPr id="0" name=""/>
        <dsp:cNvSpPr/>
      </dsp:nvSpPr>
      <dsp:spPr>
        <a:xfrm>
          <a:off x="1981077" y="364686"/>
          <a:ext cx="2368152" cy="647541"/>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u-HU" sz="1700" kern="1200" dirty="0"/>
            <a:t>Unacceptable: prohibited</a:t>
          </a:r>
        </a:p>
      </dsp:txBody>
      <dsp:txXfrm>
        <a:off x="2012687" y="396296"/>
        <a:ext cx="2304932" cy="584321"/>
      </dsp:txXfrm>
    </dsp:sp>
    <dsp:sp modelId="{EC744170-AAA0-1A48-85A8-09864F362D55}">
      <dsp:nvSpPr>
        <dsp:cNvPr id="0" name=""/>
        <dsp:cNvSpPr/>
      </dsp:nvSpPr>
      <dsp:spPr>
        <a:xfrm>
          <a:off x="1981077" y="1093171"/>
          <a:ext cx="2368152" cy="647541"/>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u-HU" sz="1700" kern="1200" dirty="0"/>
            <a:t>High: compliance testing (</a:t>
          </a:r>
          <a:r>
            <a:rPr lang="hu-HU" sz="1700" kern="1200" dirty="0" err="1"/>
            <a:t>validation</a:t>
          </a:r>
          <a:r>
            <a:rPr lang="hu-HU" sz="1700" kern="1200" dirty="0"/>
            <a:t>)</a:t>
          </a:r>
        </a:p>
      </dsp:txBody>
      <dsp:txXfrm>
        <a:off x="2012687" y="1124781"/>
        <a:ext cx="2304932" cy="584321"/>
      </dsp:txXfrm>
    </dsp:sp>
    <dsp:sp modelId="{3556BA98-0F70-0B44-A663-3536044A3BF9}">
      <dsp:nvSpPr>
        <dsp:cNvPr id="0" name=""/>
        <dsp:cNvSpPr/>
      </dsp:nvSpPr>
      <dsp:spPr>
        <a:xfrm>
          <a:off x="1981077" y="1821655"/>
          <a:ext cx="2368152" cy="647541"/>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u-HU" sz="1700" kern="1200" dirty="0"/>
            <a:t>Limited: transparency requirement</a:t>
          </a:r>
        </a:p>
      </dsp:txBody>
      <dsp:txXfrm>
        <a:off x="2012687" y="1853265"/>
        <a:ext cx="2304932" cy="584321"/>
      </dsp:txXfrm>
    </dsp:sp>
    <dsp:sp modelId="{1289D52C-6231-7941-A92A-771510E057C4}">
      <dsp:nvSpPr>
        <dsp:cNvPr id="0" name=""/>
        <dsp:cNvSpPr/>
      </dsp:nvSpPr>
      <dsp:spPr>
        <a:xfrm>
          <a:off x="1981077" y="2550140"/>
          <a:ext cx="2368152" cy="647541"/>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hu-HU" sz="1700" kern="1200" dirty="0"/>
            <a:t>Minimum: general rules on what to expect</a:t>
          </a:r>
        </a:p>
      </dsp:txBody>
      <dsp:txXfrm>
        <a:off x="2012687" y="2581750"/>
        <a:ext cx="2304932" cy="584321"/>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1" y="0"/>
            <a:ext cx="2945659" cy="496333"/>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50443" y="0"/>
            <a:ext cx="2945659" cy="496333"/>
          </a:xfrm>
          <a:prstGeom prst="rect">
            <a:avLst/>
          </a:prstGeom>
        </p:spPr>
        <p:txBody>
          <a:bodyPr vert="horz" lIns="91440" tIns="45720" rIns="91440" bIns="45720" rtlCol="0"/>
          <a:lstStyle>
            <a:lvl1pPr algn="r">
              <a:defRPr sz="1200"/>
            </a:lvl1pPr>
          </a:lstStyle>
          <a:p>
            <a:fld id="{AC89D374-4ABF-4A74-B475-C217D3141879}" type="datetimeFigureOut">
              <a:rPr lang="hu-HU" smtClean="0"/>
              <a:t>2023. 07. 18.</a:t>
            </a:fld>
            <a:endParaRPr lang="hu-HU"/>
          </a:p>
        </p:txBody>
      </p:sp>
      <p:sp>
        <p:nvSpPr>
          <p:cNvPr id="4" name="Élőláb helye 3"/>
          <p:cNvSpPr>
            <a:spLocks noGrp="1"/>
          </p:cNvSpPr>
          <p:nvPr>
            <p:ph type="ftr" sz="quarter" idx="2"/>
          </p:nvPr>
        </p:nvSpPr>
        <p:spPr>
          <a:xfrm>
            <a:off x="1" y="9428582"/>
            <a:ext cx="2945659" cy="496333"/>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850443" y="9428582"/>
            <a:ext cx="2945659" cy="496333"/>
          </a:xfrm>
          <a:prstGeom prst="rect">
            <a:avLst/>
          </a:prstGeom>
        </p:spPr>
        <p:txBody>
          <a:bodyPr vert="horz" lIns="91440" tIns="45720" rIns="91440" bIns="45720" rtlCol="0" anchor="b"/>
          <a:lstStyle>
            <a:lvl1pPr algn="r">
              <a:defRPr sz="1200"/>
            </a:lvl1pPr>
          </a:lstStyle>
          <a:p>
            <a:fld id="{997C6F45-C139-463C-B125-E14BFEA4D008}" type="slidenum">
              <a:rPr lang="hu-HU" smtClean="0"/>
              <a:t>‹#›</a:t>
            </a:fld>
            <a:endParaRPr lang="hu-HU"/>
          </a:p>
        </p:txBody>
      </p:sp>
    </p:spTree>
    <p:extLst>
      <p:ext uri="{BB962C8B-B14F-4D97-AF65-F5344CB8AC3E}">
        <p14:creationId xmlns:p14="http://schemas.microsoft.com/office/powerpoint/2010/main" val="3921654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1" y="0"/>
            <a:ext cx="2945659" cy="496333"/>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50443" y="0"/>
            <a:ext cx="2945659" cy="496333"/>
          </a:xfrm>
          <a:prstGeom prst="rect">
            <a:avLst/>
          </a:prstGeom>
        </p:spPr>
        <p:txBody>
          <a:bodyPr vert="horz" lIns="91440" tIns="45720" rIns="91440" bIns="45720" rtlCol="0"/>
          <a:lstStyle>
            <a:lvl1pPr algn="r">
              <a:defRPr sz="1200"/>
            </a:lvl1pPr>
          </a:lstStyle>
          <a:p>
            <a:fld id="{B1C85964-301B-4E05-A0AC-A222FD1D8677}" type="datetimeFigureOut">
              <a:rPr lang="hu-HU" smtClean="0"/>
              <a:t>2023. 07. 18.</a:t>
            </a:fld>
            <a:endParaRPr lang="hu-HU"/>
          </a:p>
        </p:txBody>
      </p:sp>
      <p:sp>
        <p:nvSpPr>
          <p:cNvPr id="4" name="Diakép helye 3"/>
          <p:cNvSpPr>
            <a:spLocks noGrp="1" noRot="1" noChangeAspect="1"/>
          </p:cNvSpPr>
          <p:nvPr>
            <p:ph type="sldImg" idx="2"/>
          </p:nvPr>
        </p:nvSpPr>
        <p:spPr>
          <a:xfrm>
            <a:off x="88900" y="744538"/>
            <a:ext cx="6619875" cy="3724275"/>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79768" y="4715155"/>
            <a:ext cx="5438140" cy="4466987"/>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1" y="9428582"/>
            <a:ext cx="2945659" cy="496333"/>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50443" y="9428582"/>
            <a:ext cx="2945659" cy="496333"/>
          </a:xfrm>
          <a:prstGeom prst="rect">
            <a:avLst/>
          </a:prstGeom>
        </p:spPr>
        <p:txBody>
          <a:bodyPr vert="horz" lIns="91440" tIns="45720" rIns="91440" bIns="45720" rtlCol="0" anchor="b"/>
          <a:lstStyle>
            <a:lvl1pPr algn="r">
              <a:defRPr sz="1200"/>
            </a:lvl1pPr>
          </a:lstStyle>
          <a:p>
            <a:fld id="{7ABCD048-3DD1-4962-B730-99E29D05AA1F}" type="slidenum">
              <a:rPr lang="hu-HU" smtClean="0"/>
              <a:t>‹#›</a:t>
            </a:fld>
            <a:endParaRPr lang="hu-HU"/>
          </a:p>
        </p:txBody>
      </p:sp>
    </p:spTree>
    <p:extLst>
      <p:ext uri="{BB962C8B-B14F-4D97-AF65-F5344CB8AC3E}">
        <p14:creationId xmlns:p14="http://schemas.microsoft.com/office/powerpoint/2010/main" val="2771999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7ABCD048-3DD1-4962-B730-99E29D05AA1F}" type="slidenum">
              <a:rPr lang="hu-HU" smtClean="0"/>
              <a:t>1</a:t>
            </a:fld>
            <a:endParaRPr lang="hu-HU"/>
          </a:p>
        </p:txBody>
      </p:sp>
    </p:spTree>
    <p:extLst>
      <p:ext uri="{BB962C8B-B14F-4D97-AF65-F5344CB8AC3E}">
        <p14:creationId xmlns:p14="http://schemas.microsoft.com/office/powerpoint/2010/main" val="1718625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41" name="Shape 2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623551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41" name="Shape 2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63811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ímdia - egy soros">
    <p:spTree>
      <p:nvGrpSpPr>
        <p:cNvPr id="1" name=""/>
        <p:cNvGrpSpPr/>
        <p:nvPr/>
      </p:nvGrpSpPr>
      <p:grpSpPr>
        <a:xfrm>
          <a:off x="0" y="0"/>
          <a:ext cx="0" cy="0"/>
          <a:chOff x="0" y="0"/>
          <a:chExt cx="0" cy="0"/>
        </a:xfrm>
      </p:grpSpPr>
      <p:sp>
        <p:nvSpPr>
          <p:cNvPr id="2" name="Cím 1"/>
          <p:cNvSpPr>
            <a:spLocks noGrp="1"/>
          </p:cNvSpPr>
          <p:nvPr>
            <p:ph type="ctrTitle" hasCustomPrompt="1"/>
          </p:nvPr>
        </p:nvSpPr>
        <p:spPr>
          <a:xfrm>
            <a:off x="1522800" y="1711354"/>
            <a:ext cx="10080000" cy="880844"/>
          </a:xfrm>
          <a:prstGeom prst="rect">
            <a:avLst/>
          </a:prstGeom>
        </p:spPr>
        <p:txBody>
          <a:bodyPr anchor="b"/>
          <a:lstStyle>
            <a:lvl1pPr algn="l">
              <a:defRPr sz="6000" cap="all" baseline="0">
                <a:solidFill>
                  <a:schemeClr val="bg1"/>
                </a:solidFill>
                <a:latin typeface="Garamond" pitchFamily="18" charset="0"/>
              </a:defRPr>
            </a:lvl1pPr>
          </a:lstStyle>
          <a:p>
            <a:r>
              <a:rPr lang="hu-HU" dirty="0"/>
              <a:t>A prezentáció címe</a:t>
            </a:r>
          </a:p>
        </p:txBody>
      </p:sp>
      <p:sp>
        <p:nvSpPr>
          <p:cNvPr id="3" name="Alcím 2"/>
          <p:cNvSpPr>
            <a:spLocks noGrp="1"/>
          </p:cNvSpPr>
          <p:nvPr>
            <p:ph type="subTitle" idx="1" hasCustomPrompt="1"/>
          </p:nvPr>
        </p:nvSpPr>
        <p:spPr>
          <a:xfrm>
            <a:off x="1522800" y="2734812"/>
            <a:ext cx="10080000" cy="729842"/>
          </a:xfrm>
          <a:prstGeom prst="rect">
            <a:avLst/>
          </a:prstGeom>
        </p:spPr>
        <p:txBody>
          <a:bodyPr>
            <a:normAutofit/>
          </a:bodyPr>
          <a:lstStyle>
            <a:lvl1pPr marL="0" indent="0" algn="l">
              <a:buNone/>
              <a:defRPr sz="3200" b="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a:t>Alcíme egy sorban</a:t>
            </a:r>
          </a:p>
        </p:txBody>
      </p:sp>
    </p:spTree>
    <p:extLst>
      <p:ext uri="{BB962C8B-B14F-4D97-AF65-F5344CB8AC3E}">
        <p14:creationId xmlns:p14="http://schemas.microsoft.com/office/powerpoint/2010/main" val="17574399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ímdia - két soros">
    <p:spTree>
      <p:nvGrpSpPr>
        <p:cNvPr id="1" name=""/>
        <p:cNvGrpSpPr/>
        <p:nvPr/>
      </p:nvGrpSpPr>
      <p:grpSpPr>
        <a:xfrm>
          <a:off x="0" y="0"/>
          <a:ext cx="0" cy="0"/>
          <a:chOff x="0" y="0"/>
          <a:chExt cx="0" cy="0"/>
        </a:xfrm>
      </p:grpSpPr>
      <p:sp>
        <p:nvSpPr>
          <p:cNvPr id="2" name="Cím 1"/>
          <p:cNvSpPr>
            <a:spLocks noGrp="1"/>
          </p:cNvSpPr>
          <p:nvPr>
            <p:ph type="ctrTitle" hasCustomPrompt="1"/>
          </p:nvPr>
        </p:nvSpPr>
        <p:spPr>
          <a:xfrm>
            <a:off x="1522800" y="1306279"/>
            <a:ext cx="10080000" cy="1845947"/>
          </a:xfrm>
          <a:prstGeom prst="rect">
            <a:avLst/>
          </a:prstGeom>
        </p:spPr>
        <p:txBody>
          <a:bodyPr anchor="b"/>
          <a:lstStyle>
            <a:lvl1pPr algn="l">
              <a:defRPr sz="6000" b="0" cap="all" baseline="0">
                <a:solidFill>
                  <a:schemeClr val="bg1"/>
                </a:solidFill>
                <a:latin typeface="Garamond" pitchFamily="18" charset="0"/>
              </a:defRPr>
            </a:lvl1pPr>
          </a:lstStyle>
          <a:p>
            <a:r>
              <a:rPr lang="hu-HU" dirty="0"/>
              <a:t>A prezentáció címe </a:t>
            </a:r>
            <a:br>
              <a:rPr lang="hu-HU" dirty="0"/>
            </a:br>
            <a:r>
              <a:rPr lang="hu-HU" dirty="0"/>
              <a:t>Két sorban</a:t>
            </a:r>
          </a:p>
        </p:txBody>
      </p:sp>
      <p:sp>
        <p:nvSpPr>
          <p:cNvPr id="3" name="Alcím 2"/>
          <p:cNvSpPr>
            <a:spLocks noGrp="1"/>
          </p:cNvSpPr>
          <p:nvPr>
            <p:ph type="subTitle" idx="1" hasCustomPrompt="1"/>
          </p:nvPr>
        </p:nvSpPr>
        <p:spPr>
          <a:xfrm>
            <a:off x="1522800" y="3261284"/>
            <a:ext cx="10080000" cy="878630"/>
          </a:xfrm>
          <a:prstGeom prst="rect">
            <a:avLst/>
          </a:prstGeom>
        </p:spPr>
        <p:txBody>
          <a:bodyPr>
            <a:noAutofit/>
          </a:bodyPr>
          <a:lstStyle>
            <a:lvl1pPr marL="0" indent="0" algn="l">
              <a:buNone/>
              <a:defRPr sz="3200" b="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a:t>Alcíme</a:t>
            </a:r>
            <a:br>
              <a:rPr lang="hu-HU" dirty="0"/>
            </a:br>
            <a:r>
              <a:rPr lang="hu-HU" dirty="0"/>
              <a:t>két sorban</a:t>
            </a:r>
          </a:p>
        </p:txBody>
      </p:sp>
    </p:spTree>
    <p:extLst>
      <p:ext uri="{BB962C8B-B14F-4D97-AF65-F5344CB8AC3E}">
        <p14:creationId xmlns:p14="http://schemas.microsoft.com/office/powerpoint/2010/main" val="11145499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ím és tartalom">
    <p:spTree>
      <p:nvGrpSpPr>
        <p:cNvPr id="1" name=""/>
        <p:cNvGrpSpPr/>
        <p:nvPr/>
      </p:nvGrpSpPr>
      <p:grpSpPr>
        <a:xfrm>
          <a:off x="0" y="0"/>
          <a:ext cx="0" cy="0"/>
          <a:chOff x="0" y="0"/>
          <a:chExt cx="0" cy="0"/>
        </a:xfrm>
      </p:grpSpPr>
      <p:sp>
        <p:nvSpPr>
          <p:cNvPr id="3" name="Tartalom helye 2"/>
          <p:cNvSpPr>
            <a:spLocks noGrp="1"/>
          </p:cNvSpPr>
          <p:nvPr>
            <p:ph idx="1"/>
          </p:nvPr>
        </p:nvSpPr>
        <p:spPr>
          <a:xfrm>
            <a:off x="1454400" y="1519200"/>
            <a:ext cx="9126000" cy="3633825"/>
          </a:xfrm>
          <a:prstGeom prst="rect">
            <a:avLst/>
          </a:prstGeom>
        </p:spPr>
        <p:txBody>
          <a:bodyPr/>
          <a:lstStyle>
            <a:lvl1pPr>
              <a:buClr>
                <a:srgbClr val="72B240"/>
              </a:buClr>
              <a:defRPr>
                <a:latin typeface="Garamond" pitchFamily="18" charset="0"/>
              </a:defRPr>
            </a:lvl1pPr>
            <a:lvl2pPr>
              <a:buClr>
                <a:srgbClr val="72B240"/>
              </a:buClr>
              <a:defRPr>
                <a:latin typeface="Garamond" pitchFamily="18" charset="0"/>
              </a:defRPr>
            </a:lvl2pPr>
            <a:lvl3pPr>
              <a:buClr>
                <a:srgbClr val="72B240"/>
              </a:buClr>
              <a:defRPr>
                <a:latin typeface="Garamond" pitchFamily="18" charset="0"/>
              </a:defRPr>
            </a:lvl3pPr>
            <a:lvl4pPr>
              <a:buClr>
                <a:srgbClr val="72B240"/>
              </a:buClr>
              <a:defRPr>
                <a:latin typeface="Garamond" pitchFamily="18" charset="0"/>
              </a:defRPr>
            </a:lvl4pPr>
            <a:lvl5pPr>
              <a:buClr>
                <a:srgbClr val="72B240"/>
              </a:buClr>
              <a:defRPr>
                <a:latin typeface="Garamond" pitchFamily="18" charset="0"/>
              </a:defRPr>
            </a:lvl5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2" name="Cím 1"/>
          <p:cNvSpPr>
            <a:spLocks noGrp="1"/>
          </p:cNvSpPr>
          <p:nvPr>
            <p:ph type="title"/>
          </p:nvPr>
        </p:nvSpPr>
        <p:spPr>
          <a:xfrm>
            <a:off x="1468800" y="486000"/>
            <a:ext cx="8784000" cy="507600"/>
          </a:xfrm>
          <a:prstGeom prst="rect">
            <a:avLst/>
          </a:prstGeom>
        </p:spPr>
        <p:txBody>
          <a:bodyPr/>
          <a:lstStyle>
            <a:lvl1pPr>
              <a:defRPr sz="3000"/>
            </a:lvl1pPr>
          </a:lstStyle>
          <a:p>
            <a:r>
              <a:rPr lang="hu-HU" dirty="0"/>
              <a:t>Mintacím szerkesztése</a:t>
            </a:r>
          </a:p>
        </p:txBody>
      </p:sp>
    </p:spTree>
    <p:extLst>
      <p:ext uri="{BB962C8B-B14F-4D97-AF65-F5344CB8AC3E}">
        <p14:creationId xmlns:p14="http://schemas.microsoft.com/office/powerpoint/2010/main" val="290291691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tartalomrész">
    <p:spTree>
      <p:nvGrpSpPr>
        <p:cNvPr id="1" name=""/>
        <p:cNvGrpSpPr/>
        <p:nvPr/>
      </p:nvGrpSpPr>
      <p:grpSpPr>
        <a:xfrm>
          <a:off x="0" y="0"/>
          <a:ext cx="0" cy="0"/>
          <a:chOff x="0" y="0"/>
          <a:chExt cx="0" cy="0"/>
        </a:xfrm>
      </p:grpSpPr>
      <p:sp>
        <p:nvSpPr>
          <p:cNvPr id="3" name="Tartalom helye 2"/>
          <p:cNvSpPr>
            <a:spLocks noGrp="1"/>
          </p:cNvSpPr>
          <p:nvPr>
            <p:ph sz="half" idx="1"/>
          </p:nvPr>
        </p:nvSpPr>
        <p:spPr>
          <a:xfrm>
            <a:off x="1454400" y="1519200"/>
            <a:ext cx="4500000" cy="3643350"/>
          </a:xfrm>
          <a:prstGeom prst="rect">
            <a:avLst/>
          </a:prstGeom>
        </p:spPr>
        <p:txBody>
          <a:bodyPr/>
          <a:lstStyle>
            <a:lvl1pPr>
              <a:buClr>
                <a:srgbClr val="72B240"/>
              </a:buClr>
              <a:defRPr/>
            </a:lvl1pPr>
            <a:lvl2pPr>
              <a:buClr>
                <a:srgbClr val="72B240"/>
              </a:buClr>
              <a:defRPr/>
            </a:lvl2pPr>
            <a:lvl3pPr>
              <a:buClr>
                <a:srgbClr val="72B240"/>
              </a:buClr>
              <a:defRPr/>
            </a:lvl3pPr>
            <a:lvl4pPr>
              <a:buClr>
                <a:srgbClr val="72B240"/>
              </a:buClr>
              <a:defRPr/>
            </a:lvl4pPr>
            <a:lvl5pPr>
              <a:buClr>
                <a:srgbClr val="72B240"/>
              </a:buClr>
              <a:defRPr/>
            </a:lvl5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Tartalom helye 3"/>
          <p:cNvSpPr>
            <a:spLocks noGrp="1"/>
          </p:cNvSpPr>
          <p:nvPr>
            <p:ph sz="half" idx="2"/>
          </p:nvPr>
        </p:nvSpPr>
        <p:spPr>
          <a:xfrm>
            <a:off x="6130800" y="1519200"/>
            <a:ext cx="4500000" cy="3643350"/>
          </a:xfrm>
          <a:prstGeom prst="rect">
            <a:avLst/>
          </a:prstGeom>
        </p:spPr>
        <p:txBody>
          <a:bodyPr/>
          <a:lstStyle>
            <a:lvl1pPr>
              <a:buClr>
                <a:srgbClr val="72B240"/>
              </a:buClr>
              <a:defRPr/>
            </a:lvl1pPr>
            <a:lvl2pPr>
              <a:buClr>
                <a:srgbClr val="72B240"/>
              </a:buClr>
              <a:defRPr/>
            </a:lvl2pPr>
            <a:lvl3pPr>
              <a:buClr>
                <a:srgbClr val="72B240"/>
              </a:buClr>
              <a:defRPr/>
            </a:lvl3pPr>
            <a:lvl4pPr>
              <a:buClr>
                <a:srgbClr val="72B240"/>
              </a:buClr>
              <a:defRPr/>
            </a:lvl4pPr>
            <a:lvl5pPr>
              <a:buClr>
                <a:srgbClr val="72B240"/>
              </a:buClr>
              <a:defRPr/>
            </a:lvl5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2" name="Cím 1"/>
          <p:cNvSpPr>
            <a:spLocks noGrp="1"/>
          </p:cNvSpPr>
          <p:nvPr>
            <p:ph type="title"/>
          </p:nvPr>
        </p:nvSpPr>
        <p:spPr>
          <a:xfrm>
            <a:off x="1468800" y="486000"/>
            <a:ext cx="8784000" cy="507600"/>
          </a:xfrm>
          <a:prstGeom prst="rect">
            <a:avLst/>
          </a:prstGeom>
        </p:spPr>
        <p:txBody>
          <a:bodyPr/>
          <a:lstStyle>
            <a:lvl1pPr>
              <a:defRPr sz="3000"/>
            </a:lvl1pPr>
          </a:lstStyle>
          <a:p>
            <a:r>
              <a:rPr lang="hu-HU" dirty="0"/>
              <a:t>Mintacím szerkesztése</a:t>
            </a:r>
          </a:p>
        </p:txBody>
      </p:sp>
    </p:spTree>
    <p:extLst>
      <p:ext uri="{BB962C8B-B14F-4D97-AF65-F5344CB8AC3E}">
        <p14:creationId xmlns:p14="http://schemas.microsoft.com/office/powerpoint/2010/main" val="32988698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Összehasonlítás">
    <p:spTree>
      <p:nvGrpSpPr>
        <p:cNvPr id="1" name=""/>
        <p:cNvGrpSpPr/>
        <p:nvPr/>
      </p:nvGrpSpPr>
      <p:grpSpPr>
        <a:xfrm>
          <a:off x="0" y="0"/>
          <a:ext cx="0" cy="0"/>
          <a:chOff x="0" y="0"/>
          <a:chExt cx="0" cy="0"/>
        </a:xfrm>
      </p:grpSpPr>
      <p:sp>
        <p:nvSpPr>
          <p:cNvPr id="3" name="Szöveg helye 2"/>
          <p:cNvSpPr>
            <a:spLocks noGrp="1"/>
          </p:cNvSpPr>
          <p:nvPr>
            <p:ph type="body" idx="1"/>
          </p:nvPr>
        </p:nvSpPr>
        <p:spPr>
          <a:xfrm>
            <a:off x="1454401" y="1519200"/>
            <a:ext cx="450000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dirty="0"/>
              <a:t>Mintaszöveg szerkesztése</a:t>
            </a:r>
          </a:p>
        </p:txBody>
      </p:sp>
      <p:sp>
        <p:nvSpPr>
          <p:cNvPr id="4" name="Tartalom helye 3"/>
          <p:cNvSpPr>
            <a:spLocks noGrp="1"/>
          </p:cNvSpPr>
          <p:nvPr>
            <p:ph sz="half" idx="2"/>
          </p:nvPr>
        </p:nvSpPr>
        <p:spPr>
          <a:xfrm>
            <a:off x="1454401" y="2355168"/>
            <a:ext cx="4500000" cy="2816907"/>
          </a:xfrm>
          <a:prstGeom prst="rect">
            <a:avLst/>
          </a:prstGeom>
        </p:spPr>
        <p:txBody>
          <a:bodyPr/>
          <a:lstStyle>
            <a:lvl1pPr>
              <a:buClr>
                <a:srgbClr val="72B240"/>
              </a:buClr>
              <a:defRPr/>
            </a:lvl1pPr>
            <a:lvl2pPr>
              <a:buClr>
                <a:srgbClr val="72B240"/>
              </a:buClr>
              <a:defRPr/>
            </a:lvl2pPr>
            <a:lvl3pPr>
              <a:buClr>
                <a:srgbClr val="72B240"/>
              </a:buClr>
              <a:defRPr/>
            </a:lvl3pPr>
            <a:lvl4pPr>
              <a:buClr>
                <a:srgbClr val="72B240"/>
              </a:buClr>
              <a:defRPr/>
            </a:lvl4pPr>
            <a:lvl5pPr>
              <a:buClr>
                <a:srgbClr val="72B240"/>
              </a:buClr>
              <a:defRPr/>
            </a:lvl5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5" name="Szöveg helye 4"/>
          <p:cNvSpPr>
            <a:spLocks noGrp="1"/>
          </p:cNvSpPr>
          <p:nvPr>
            <p:ph type="body" sz="quarter" idx="3"/>
          </p:nvPr>
        </p:nvSpPr>
        <p:spPr>
          <a:xfrm>
            <a:off x="6129511" y="1519200"/>
            <a:ext cx="450000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dirty="0"/>
              <a:t>Mintaszöveg szerkesztése</a:t>
            </a:r>
          </a:p>
        </p:txBody>
      </p:sp>
      <p:sp>
        <p:nvSpPr>
          <p:cNvPr id="6" name="Tartalom helye 5"/>
          <p:cNvSpPr>
            <a:spLocks noGrp="1"/>
          </p:cNvSpPr>
          <p:nvPr>
            <p:ph sz="quarter" idx="4"/>
          </p:nvPr>
        </p:nvSpPr>
        <p:spPr>
          <a:xfrm>
            <a:off x="6129511" y="2355168"/>
            <a:ext cx="4500000" cy="2816907"/>
          </a:xfrm>
          <a:prstGeom prst="rect">
            <a:avLst/>
          </a:prstGeom>
        </p:spPr>
        <p:txBody>
          <a:bodyPr/>
          <a:lstStyle>
            <a:lvl1pPr>
              <a:buClr>
                <a:srgbClr val="72B240"/>
              </a:buClr>
              <a:defRPr/>
            </a:lvl1pPr>
            <a:lvl2pPr>
              <a:buClr>
                <a:srgbClr val="72B240"/>
              </a:buClr>
              <a:defRPr/>
            </a:lvl2pPr>
            <a:lvl3pPr>
              <a:buClr>
                <a:srgbClr val="72B240"/>
              </a:buClr>
              <a:defRPr/>
            </a:lvl3pPr>
            <a:lvl4pPr>
              <a:buClr>
                <a:srgbClr val="72B240"/>
              </a:buClr>
              <a:defRPr/>
            </a:lvl4pPr>
            <a:lvl5pPr>
              <a:buClr>
                <a:srgbClr val="72B240"/>
              </a:buClr>
              <a:defRPr/>
            </a:lvl5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2" name="Cím 1"/>
          <p:cNvSpPr>
            <a:spLocks noGrp="1"/>
          </p:cNvSpPr>
          <p:nvPr>
            <p:ph type="title"/>
          </p:nvPr>
        </p:nvSpPr>
        <p:spPr>
          <a:xfrm>
            <a:off x="1468800" y="486000"/>
            <a:ext cx="8784000" cy="507600"/>
          </a:xfrm>
          <a:prstGeom prst="rect">
            <a:avLst/>
          </a:prstGeom>
        </p:spPr>
        <p:txBody>
          <a:bodyPr/>
          <a:lstStyle>
            <a:lvl1pPr>
              <a:defRPr sz="3000"/>
            </a:lvl1pPr>
          </a:lstStyle>
          <a:p>
            <a:r>
              <a:rPr lang="hu-HU"/>
              <a:t>Mintacím szerkesztése</a:t>
            </a:r>
          </a:p>
        </p:txBody>
      </p:sp>
    </p:spTree>
    <p:extLst>
      <p:ext uri="{BB962C8B-B14F-4D97-AF65-F5344CB8AC3E}">
        <p14:creationId xmlns:p14="http://schemas.microsoft.com/office/powerpoint/2010/main" val="1788697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rtalomrész képaláírással">
    <p:spTree>
      <p:nvGrpSpPr>
        <p:cNvPr id="1" name=""/>
        <p:cNvGrpSpPr/>
        <p:nvPr/>
      </p:nvGrpSpPr>
      <p:grpSpPr>
        <a:xfrm>
          <a:off x="0" y="0"/>
          <a:ext cx="0" cy="0"/>
          <a:chOff x="0" y="0"/>
          <a:chExt cx="0" cy="0"/>
        </a:xfrm>
      </p:grpSpPr>
      <p:sp>
        <p:nvSpPr>
          <p:cNvPr id="3" name="Tartalom helye 2"/>
          <p:cNvSpPr>
            <a:spLocks noGrp="1"/>
          </p:cNvSpPr>
          <p:nvPr>
            <p:ph idx="1"/>
          </p:nvPr>
        </p:nvSpPr>
        <p:spPr>
          <a:xfrm>
            <a:off x="5275386" y="1519200"/>
            <a:ext cx="5365818" cy="3633825"/>
          </a:xfrm>
          <a:prstGeom prst="rect">
            <a:avLst/>
          </a:prstGeom>
        </p:spPr>
        <p:txBody>
          <a:bodyPr/>
          <a:lstStyle>
            <a:lvl1pPr>
              <a:buClr>
                <a:srgbClr val="72B240"/>
              </a:buClr>
              <a:defRPr sz="3200"/>
            </a:lvl1pPr>
            <a:lvl2pPr>
              <a:buClr>
                <a:srgbClr val="72B240"/>
              </a:buClr>
              <a:defRPr sz="2800"/>
            </a:lvl2pPr>
            <a:lvl3pPr>
              <a:buClr>
                <a:srgbClr val="72B240"/>
              </a:buClr>
              <a:defRPr sz="2400"/>
            </a:lvl3pPr>
            <a:lvl4pPr>
              <a:buClr>
                <a:srgbClr val="72B240"/>
              </a:buClr>
              <a:defRPr sz="2000"/>
            </a:lvl4pPr>
            <a:lvl5pPr>
              <a:buClr>
                <a:srgbClr val="72B240"/>
              </a:buClr>
              <a:defRPr sz="2000"/>
            </a:lvl5pPr>
            <a:lvl6pPr>
              <a:defRPr sz="2000"/>
            </a:lvl6pPr>
            <a:lvl7pPr>
              <a:defRPr sz="2000"/>
            </a:lvl7pPr>
            <a:lvl8pPr>
              <a:defRPr sz="2000"/>
            </a:lvl8pPr>
            <a:lvl9pPr>
              <a:defRPr sz="20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 helye 3"/>
          <p:cNvSpPr>
            <a:spLocks noGrp="1"/>
          </p:cNvSpPr>
          <p:nvPr>
            <p:ph type="body" sz="half" idx="2"/>
          </p:nvPr>
        </p:nvSpPr>
        <p:spPr>
          <a:xfrm>
            <a:off x="1454401" y="1519200"/>
            <a:ext cx="3620018" cy="36338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dirty="0"/>
              <a:t>Mintaszöveg szerkesztése</a:t>
            </a:r>
          </a:p>
        </p:txBody>
      </p:sp>
      <p:sp>
        <p:nvSpPr>
          <p:cNvPr id="2" name="Cím 1"/>
          <p:cNvSpPr>
            <a:spLocks noGrp="1"/>
          </p:cNvSpPr>
          <p:nvPr>
            <p:ph type="title"/>
          </p:nvPr>
        </p:nvSpPr>
        <p:spPr>
          <a:xfrm>
            <a:off x="1468800" y="486000"/>
            <a:ext cx="8784000" cy="507600"/>
          </a:xfrm>
          <a:prstGeom prst="rect">
            <a:avLst/>
          </a:prstGeom>
        </p:spPr>
        <p:txBody>
          <a:bodyPr/>
          <a:lstStyle>
            <a:lvl1pPr>
              <a:defRPr sz="3000"/>
            </a:lvl1pPr>
          </a:lstStyle>
          <a:p>
            <a:r>
              <a:rPr lang="hu-HU"/>
              <a:t>Mintacím szerkesztése</a:t>
            </a:r>
          </a:p>
        </p:txBody>
      </p:sp>
    </p:spTree>
    <p:extLst>
      <p:ext uri="{BB962C8B-B14F-4D97-AF65-F5344CB8AC3E}">
        <p14:creationId xmlns:p14="http://schemas.microsoft.com/office/powerpoint/2010/main" val="15630434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ép képaláírással">
    <p:spTree>
      <p:nvGrpSpPr>
        <p:cNvPr id="1" name=""/>
        <p:cNvGrpSpPr/>
        <p:nvPr/>
      </p:nvGrpSpPr>
      <p:grpSpPr>
        <a:xfrm>
          <a:off x="0" y="0"/>
          <a:ext cx="0" cy="0"/>
          <a:chOff x="0" y="0"/>
          <a:chExt cx="0" cy="0"/>
        </a:xfrm>
      </p:grpSpPr>
      <p:sp>
        <p:nvSpPr>
          <p:cNvPr id="3" name="Kép helye 2"/>
          <p:cNvSpPr>
            <a:spLocks noGrp="1"/>
          </p:cNvSpPr>
          <p:nvPr>
            <p:ph type="pic" idx="1"/>
          </p:nvPr>
        </p:nvSpPr>
        <p:spPr>
          <a:xfrm>
            <a:off x="5817996" y="1519200"/>
            <a:ext cx="4863401" cy="36338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dirty="0"/>
          </a:p>
        </p:txBody>
      </p:sp>
      <p:sp>
        <p:nvSpPr>
          <p:cNvPr id="4" name="Szöveg helye 3"/>
          <p:cNvSpPr>
            <a:spLocks noGrp="1"/>
          </p:cNvSpPr>
          <p:nvPr>
            <p:ph type="body" sz="half" idx="2"/>
          </p:nvPr>
        </p:nvSpPr>
        <p:spPr>
          <a:xfrm>
            <a:off x="1454400" y="1519200"/>
            <a:ext cx="3932237" cy="363382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dirty="0"/>
              <a:t>Mintaszöveg szerkesztése</a:t>
            </a:r>
          </a:p>
        </p:txBody>
      </p:sp>
      <p:sp>
        <p:nvSpPr>
          <p:cNvPr id="2" name="Cím 1"/>
          <p:cNvSpPr>
            <a:spLocks noGrp="1"/>
          </p:cNvSpPr>
          <p:nvPr>
            <p:ph type="title"/>
          </p:nvPr>
        </p:nvSpPr>
        <p:spPr>
          <a:xfrm>
            <a:off x="1468800" y="486000"/>
            <a:ext cx="8784000" cy="507600"/>
          </a:xfrm>
          <a:prstGeom prst="rect">
            <a:avLst/>
          </a:prstGeom>
        </p:spPr>
        <p:txBody>
          <a:bodyPr/>
          <a:lstStyle>
            <a:lvl1pPr>
              <a:defRPr sz="3000"/>
            </a:lvl1pPr>
          </a:lstStyle>
          <a:p>
            <a:r>
              <a:rPr lang="hu-HU"/>
              <a:t>Mintacím szerkesztése</a:t>
            </a:r>
          </a:p>
        </p:txBody>
      </p:sp>
    </p:spTree>
    <p:extLst>
      <p:ext uri="{BB962C8B-B14F-4D97-AF65-F5344CB8AC3E}">
        <p14:creationId xmlns:p14="http://schemas.microsoft.com/office/powerpoint/2010/main" val="17442391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üggőleges cím és szöveg">
    <p:spTree>
      <p:nvGrpSpPr>
        <p:cNvPr id="1" name=""/>
        <p:cNvGrpSpPr/>
        <p:nvPr/>
      </p:nvGrpSpPr>
      <p:grpSpPr>
        <a:xfrm>
          <a:off x="0" y="0"/>
          <a:ext cx="0" cy="0"/>
          <a:chOff x="0" y="0"/>
          <a:chExt cx="0" cy="0"/>
        </a:xfrm>
      </p:grpSpPr>
      <p:sp>
        <p:nvSpPr>
          <p:cNvPr id="3" name="Függőleges szöveg helye 2"/>
          <p:cNvSpPr>
            <a:spLocks noGrp="1"/>
          </p:cNvSpPr>
          <p:nvPr>
            <p:ph type="body" orient="vert" idx="1"/>
          </p:nvPr>
        </p:nvSpPr>
        <p:spPr>
          <a:xfrm>
            <a:off x="1454400" y="1519200"/>
            <a:ext cx="6805345" cy="3700500"/>
          </a:xfrm>
          <a:prstGeom prst="rect">
            <a:avLst/>
          </a:prstGeom>
        </p:spPr>
        <p:txBody>
          <a:bodyPr vert="eaVert"/>
          <a:lstStyle>
            <a:lvl1pPr>
              <a:buClr>
                <a:srgbClr val="72B240"/>
              </a:buClr>
              <a:defRPr/>
            </a:lvl1pPr>
            <a:lvl2pPr>
              <a:buClr>
                <a:srgbClr val="72B240"/>
              </a:buClr>
              <a:defRPr/>
            </a:lvl2pPr>
            <a:lvl3pPr>
              <a:buClr>
                <a:srgbClr val="72B240"/>
              </a:buClr>
              <a:defRPr/>
            </a:lvl3pPr>
            <a:lvl4pPr>
              <a:buClr>
                <a:srgbClr val="72B240"/>
              </a:buClr>
              <a:defRPr/>
            </a:lvl4pPr>
            <a:lvl5pPr>
              <a:buClr>
                <a:srgbClr val="72B240"/>
              </a:buClr>
              <a:defRPr/>
            </a:lvl5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Cím 3"/>
          <p:cNvSpPr>
            <a:spLocks noGrp="1"/>
          </p:cNvSpPr>
          <p:nvPr>
            <p:ph type="title"/>
          </p:nvPr>
        </p:nvSpPr>
        <p:spPr>
          <a:xfrm>
            <a:off x="8391525" y="1524001"/>
            <a:ext cx="2200274" cy="3629024"/>
          </a:xfrm>
          <a:prstGeom prst="rect">
            <a:avLst/>
          </a:prstGeom>
          <a:scene3d>
            <a:camera prst="orthographicFront">
              <a:rot lat="0" lon="0" rev="0"/>
            </a:camera>
            <a:lightRig rig="threePt" dir="t"/>
          </a:scene3d>
        </p:spPr>
        <p:txBody>
          <a:bodyPr vert="vert"/>
          <a:lstStyle>
            <a:lvl1pPr>
              <a:defRPr sz="3000"/>
            </a:lvl1pPr>
          </a:lstStyle>
          <a:p>
            <a:r>
              <a:rPr lang="hu-HU" dirty="0"/>
              <a:t>Mintacím szerkesztése</a:t>
            </a:r>
          </a:p>
        </p:txBody>
      </p:sp>
    </p:spTree>
    <p:extLst>
      <p:ext uri="{BB962C8B-B14F-4D97-AF65-F5344CB8AC3E}">
        <p14:creationId xmlns:p14="http://schemas.microsoft.com/office/powerpoint/2010/main" val="7615743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cSld name="2 Columns">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816000" y="720001"/>
            <a:ext cx="10560000" cy="162779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864001" y="2496000"/>
            <a:ext cx="10512585" cy="311195"/>
          </a:xfrm>
          <a:prstGeom prst="rect">
            <a:avLst/>
          </a:prstGeom>
          <a:noFill/>
          <a:ln>
            <a:noFill/>
          </a:ln>
        </p:spPr>
        <p:txBody>
          <a:bodyPr lIns="91425" tIns="91425" rIns="91425" bIns="91425" anchor="t" anchorCtr="0"/>
          <a:lstStyle>
            <a:lvl1pPr rtl="0">
              <a:lnSpc>
                <a:spcPct val="84615"/>
              </a:lnSpc>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6" name="Shape 56"/>
          <p:cNvSpPr txBox="1">
            <a:spLocks noGrp="1"/>
          </p:cNvSpPr>
          <p:nvPr>
            <p:ph type="body" idx="2"/>
          </p:nvPr>
        </p:nvSpPr>
        <p:spPr>
          <a:xfrm>
            <a:off x="868800" y="2880001"/>
            <a:ext cx="10444800" cy="2842463"/>
          </a:xfrm>
          <a:prstGeom prst="rect">
            <a:avLst/>
          </a:prstGeom>
          <a:noFill/>
          <a:ln>
            <a:noFill/>
          </a:ln>
        </p:spPr>
        <p:txBody>
          <a:bodyPr lIns="91425" tIns="91425" rIns="91425" bIns="91425" anchor="t" anchorCtr="0"/>
          <a:lstStyle>
            <a:lvl1pPr algn="just" rtl="0">
              <a:lnSpc>
                <a:spcPct val="121212"/>
              </a:lnSpc>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7" name="Shape 57"/>
          <p:cNvSpPr txBox="1">
            <a:spLocks noGrp="1"/>
          </p:cNvSpPr>
          <p:nvPr>
            <p:ph type="body" idx="3"/>
          </p:nvPr>
        </p:nvSpPr>
        <p:spPr>
          <a:xfrm>
            <a:off x="10902933" y="6247497"/>
            <a:ext cx="466187" cy="311195"/>
          </a:xfrm>
          <a:prstGeom prst="rect">
            <a:avLst/>
          </a:prstGeom>
          <a:noFill/>
          <a:ln>
            <a:noFill/>
          </a:ln>
        </p:spPr>
        <p:txBody>
          <a:bodyPr lIns="91425" tIns="91425" rIns="91425" bIns="91425" anchor="ctr"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pic>
        <p:nvPicPr>
          <p:cNvPr id="58" name="Shape 58"/>
          <p:cNvPicPr preferRelativeResize="0"/>
          <p:nvPr/>
        </p:nvPicPr>
        <p:blipFill rotWithShape="1">
          <a:blip r:embed="rId2">
            <a:alphaModFix/>
          </a:blip>
          <a:srcRect/>
          <a:stretch/>
        </p:blipFill>
        <p:spPr>
          <a:xfrm>
            <a:off x="11337600" y="6355201"/>
            <a:ext cx="105653" cy="113779"/>
          </a:xfrm>
          <a:prstGeom prst="rect">
            <a:avLst/>
          </a:prstGeom>
          <a:noFill/>
          <a:ln>
            <a:noFill/>
          </a:ln>
        </p:spPr>
      </p:pic>
      <p:pic>
        <p:nvPicPr>
          <p:cNvPr id="59" name="Shape 59"/>
          <p:cNvPicPr preferRelativeResize="0"/>
          <p:nvPr/>
        </p:nvPicPr>
        <p:blipFill rotWithShape="1">
          <a:blip r:embed="rId3">
            <a:alphaModFix/>
          </a:blip>
          <a:srcRect/>
          <a:stretch/>
        </p:blipFill>
        <p:spPr>
          <a:xfrm>
            <a:off x="10828800" y="6355201"/>
            <a:ext cx="105653" cy="113779"/>
          </a:xfrm>
          <a:prstGeom prst="rect">
            <a:avLst/>
          </a:prstGeom>
          <a:noFill/>
          <a:ln>
            <a:noFill/>
          </a:ln>
        </p:spPr>
      </p:pic>
      <p:sp>
        <p:nvSpPr>
          <p:cNvPr id="60" name="Shape 60"/>
          <p:cNvSpPr txBox="1">
            <a:spLocks noGrp="1"/>
          </p:cNvSpPr>
          <p:nvPr>
            <p:ph type="body" idx="4"/>
          </p:nvPr>
        </p:nvSpPr>
        <p:spPr>
          <a:xfrm>
            <a:off x="595200" y="6316800"/>
            <a:ext cx="5568619" cy="311195"/>
          </a:xfrm>
          <a:prstGeom prst="rect">
            <a:avLst/>
          </a:prstGeom>
          <a:noFill/>
          <a:ln>
            <a:noFill/>
          </a:ln>
        </p:spPr>
        <p:txBody>
          <a:bodyPr lIns="91425" tIns="91425" rIns="91425" bIns="91425" anchor="t" anchorCtr="0"/>
          <a:lstStyle>
            <a:lvl1pPr rtl="0">
              <a:lnSpc>
                <a:spcPct val="84615"/>
              </a:lnSpc>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1" name="Shape 61"/>
          <p:cNvSpPr txBox="1">
            <a:spLocks noGrp="1"/>
          </p:cNvSpPr>
          <p:nvPr>
            <p:ph type="body" idx="5"/>
          </p:nvPr>
        </p:nvSpPr>
        <p:spPr>
          <a:xfrm>
            <a:off x="609601" y="6465601"/>
            <a:ext cx="5471583" cy="242801"/>
          </a:xfrm>
          <a:prstGeom prst="rect">
            <a:avLst/>
          </a:prstGeom>
          <a:noFill/>
          <a:ln>
            <a:noFill/>
          </a:ln>
        </p:spPr>
        <p:txBody>
          <a:bodyPr lIns="91425" tIns="91425" rIns="91425" bIns="91425" anchor="t" anchorCtr="0"/>
          <a:lstStyle>
            <a:lvl1pPr rtl="0">
              <a:lnSpc>
                <a:spcPct val="116666"/>
              </a:lnSpc>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extLst>
      <p:ext uri="{BB962C8B-B14F-4D97-AF65-F5344CB8AC3E}">
        <p14:creationId xmlns:p14="http://schemas.microsoft.com/office/powerpoint/2010/main" val="28792344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BFCF6"/>
        </a:solidFill>
        <a:effectLst/>
      </p:bgPr>
    </p:bg>
    <p:spTree>
      <p:nvGrpSpPr>
        <p:cNvPr id="1" name=""/>
        <p:cNvGrpSpPr/>
        <p:nvPr/>
      </p:nvGrpSpPr>
      <p:grpSpPr>
        <a:xfrm>
          <a:off x="0" y="0"/>
          <a:ext cx="0" cy="0"/>
          <a:chOff x="0" y="0"/>
          <a:chExt cx="0" cy="0"/>
        </a:xfrm>
      </p:grpSpPr>
      <p:pic>
        <p:nvPicPr>
          <p:cNvPr id="10" name="Pictur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57" y="12997"/>
            <a:ext cx="12327801" cy="6832006"/>
          </a:xfrm>
          <a:prstGeom prst="rect">
            <a:avLst/>
          </a:prstGeom>
        </p:spPr>
      </p:pic>
    </p:spTree>
    <p:extLst>
      <p:ext uri="{BB962C8B-B14F-4D97-AF65-F5344CB8AC3E}">
        <p14:creationId xmlns:p14="http://schemas.microsoft.com/office/powerpoint/2010/main" val="2252269174"/>
      </p:ext>
    </p:extLst>
  </p:cSld>
  <p:clrMap bg1="lt1" tx1="dk1" bg2="lt2" tx2="dk2" accent1="accent1" accent2="accent2" accent3="accent3" accent4="accent4" accent5="accent5" accent6="accent6" hlink="hlink" folHlink="folHlink"/>
  <p:sldLayoutIdLst>
    <p:sldLayoutId id="2147483661" r:id="rId1"/>
    <p:sldLayoutId id="2147483672" r:id="rId2"/>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aramond"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aramond"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aramond"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BFCF6"/>
        </a:solidFill>
        <a:effectLst/>
      </p:bgPr>
    </p:bg>
    <p:spTree>
      <p:nvGrpSpPr>
        <p:cNvPr id="1" name=""/>
        <p:cNvGrpSpPr/>
        <p:nvPr/>
      </p:nvGrpSpPr>
      <p:grpSpPr>
        <a:xfrm>
          <a:off x="0" y="0"/>
          <a:ext cx="0" cy="0"/>
          <a:chOff x="0" y="0"/>
          <a:chExt cx="0" cy="0"/>
        </a:xfrm>
      </p:grpSpPr>
      <p:pic>
        <p:nvPicPr>
          <p:cNvPr id="7" name="Picture 5"/>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 y="5132723"/>
            <a:ext cx="12189705" cy="1714523"/>
          </a:xfrm>
          <a:prstGeom prst="rect">
            <a:avLst/>
          </a:prstGeom>
        </p:spPr>
      </p:pic>
    </p:spTree>
    <p:extLst>
      <p:ext uri="{BB962C8B-B14F-4D97-AF65-F5344CB8AC3E}">
        <p14:creationId xmlns:p14="http://schemas.microsoft.com/office/powerpoint/2010/main" val="3540155123"/>
      </p:ext>
    </p:extLst>
  </p:cSld>
  <p:clrMap bg1="lt1" tx1="dk1" bg2="lt2" tx2="dk2" accent1="accent1" accent2="accent2" accent3="accent3" accent4="accent4" accent5="accent5" accent6="accent6" hlink="hlink" folHlink="folHlink"/>
  <p:sldLayoutIdLst>
    <p:sldLayoutId id="2147483662" r:id="rId1"/>
    <p:sldLayoutId id="2147483677" r:id="rId2"/>
    <p:sldLayoutId id="2147483678" r:id="rId3"/>
    <p:sldLayoutId id="2147483680" r:id="rId4"/>
    <p:sldLayoutId id="2147483681" r:id="rId5"/>
    <p:sldLayoutId id="2147483683" r:id="rId6"/>
    <p:sldLayoutId id="2147483684" r:id="rId7"/>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aramond"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aramond"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aramond"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00891" y="1711354"/>
            <a:ext cx="11427823" cy="880844"/>
          </a:xfrm>
        </p:spPr>
        <p:txBody>
          <a:bodyPr/>
          <a:lstStyle/>
          <a:p>
            <a:r>
              <a:rPr lang="en-US" sz="2600" dirty="0"/>
              <a:t>Regulation of AI and Data Law in the European Union</a:t>
            </a:r>
            <a:br>
              <a:rPr lang="hu-HU" sz="2600" dirty="0"/>
            </a:br>
            <a:endParaRPr lang="hu-HU" sz="2600" dirty="0"/>
          </a:p>
        </p:txBody>
      </p:sp>
      <p:sp>
        <p:nvSpPr>
          <p:cNvPr id="3" name="Alcím 2"/>
          <p:cNvSpPr>
            <a:spLocks noGrp="1"/>
          </p:cNvSpPr>
          <p:nvPr>
            <p:ph type="subTitle" idx="1"/>
          </p:nvPr>
        </p:nvSpPr>
        <p:spPr/>
        <p:txBody>
          <a:bodyPr>
            <a:noAutofit/>
          </a:bodyPr>
          <a:lstStyle/>
          <a:p>
            <a:r>
              <a:rPr lang="en-US" sz="2200" dirty="0"/>
              <a:t>ELTE – Chung Ang Artificial Intelligence Conference July 17-July 18</a:t>
            </a:r>
            <a:r>
              <a:rPr lang="hu-HU" sz="2200" dirty="0"/>
              <a:t>, Budapest</a:t>
            </a:r>
          </a:p>
          <a:p>
            <a:r>
              <a:rPr lang="hu-HU" sz="2200" dirty="0"/>
              <a:t>Attila Menyhárd</a:t>
            </a:r>
          </a:p>
          <a:p>
            <a:r>
              <a:rPr lang="hu-HU" sz="2200" dirty="0"/>
              <a:t>menyhard@ajk.elte.hu</a:t>
            </a:r>
          </a:p>
        </p:txBody>
      </p:sp>
      <p:pic>
        <p:nvPicPr>
          <p:cNvPr id="1026" name="Picture 2" descr="https://www.elte.hu/media/2e/7f/f78d4052ec5e196f902d4b8a91a4693d2e45edbb7574b47592ebedcf759d/elte_cimer_szin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5137374"/>
            <a:ext cx="1623527" cy="1623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464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p>
            <a:pPr marL="341999" marR="0" lvl="0" algn="just" rtl="0">
              <a:lnSpc>
                <a:spcPct val="121334"/>
              </a:lnSpc>
              <a:spcBef>
                <a:spcPts val="0"/>
              </a:spcBef>
              <a:buSzPct val="25000"/>
              <a:buNone/>
            </a:pPr>
            <a:r>
              <a:rPr lang="hu-HU" sz="2400" b="0" i="0" u="none" strike="noStrike" cap="none" baseline="0" dirty="0" err="1">
                <a:solidFill>
                  <a:schemeClr val="dk1"/>
                </a:solidFill>
                <a:latin typeface="+mj-lt"/>
                <a:ea typeface="Calibri"/>
                <a:cs typeface="Calibri"/>
                <a:sym typeface="Calibri"/>
              </a:rPr>
              <a:t>Regulation</a:t>
            </a:r>
            <a:r>
              <a:rPr lang="hu-HU" sz="2400" b="0" i="0" u="none" strike="noStrike" cap="none" baseline="0" dirty="0">
                <a:solidFill>
                  <a:schemeClr val="dk1"/>
                </a:solidFill>
                <a:latin typeface="+mj-lt"/>
                <a:ea typeface="Calibri"/>
                <a:cs typeface="Calibri"/>
                <a:sym typeface="Calibri"/>
              </a:rPr>
              <a:t> </a:t>
            </a:r>
            <a:r>
              <a:rPr lang="hu-HU" sz="2400" b="0" i="0" u="none" strike="noStrike" cap="none" baseline="0" dirty="0" err="1">
                <a:solidFill>
                  <a:schemeClr val="dk1"/>
                </a:solidFill>
                <a:latin typeface="+mj-lt"/>
                <a:ea typeface="Calibri"/>
                <a:cs typeface="Calibri"/>
                <a:sym typeface="Calibri"/>
              </a:rPr>
              <a:t>instead</a:t>
            </a:r>
            <a:r>
              <a:rPr lang="hu-HU" sz="2400" b="0" i="0" u="none" strike="noStrike" cap="none" baseline="0" dirty="0">
                <a:solidFill>
                  <a:schemeClr val="dk1"/>
                </a:solidFill>
                <a:latin typeface="+mj-lt"/>
                <a:ea typeface="Calibri"/>
                <a:cs typeface="Calibri"/>
                <a:sym typeface="Calibri"/>
              </a:rPr>
              <a:t> of </a:t>
            </a:r>
            <a:r>
              <a:rPr lang="hu-HU" sz="2400" b="0" i="0" u="none" strike="noStrike" cap="none" baseline="0" dirty="0" err="1">
                <a:solidFill>
                  <a:schemeClr val="dk1"/>
                </a:solidFill>
                <a:latin typeface="+mj-lt"/>
                <a:ea typeface="Calibri"/>
                <a:cs typeface="Calibri"/>
                <a:sym typeface="Calibri"/>
              </a:rPr>
              <a:t>information</a:t>
            </a:r>
            <a:r>
              <a:rPr lang="hu-HU" sz="2400" b="0" i="0" u="none" strike="noStrike" cap="none" baseline="0" dirty="0">
                <a:solidFill>
                  <a:schemeClr val="dk1"/>
                </a:solidFill>
                <a:latin typeface="+mj-lt"/>
                <a:ea typeface="Calibri"/>
                <a:cs typeface="Calibri"/>
                <a:sym typeface="Calibri"/>
              </a:rPr>
              <a:t> </a:t>
            </a:r>
            <a:r>
              <a:rPr lang="hu-HU" sz="2400" b="0" i="0" u="none" strike="noStrike" cap="none" baseline="0" dirty="0" err="1">
                <a:solidFill>
                  <a:schemeClr val="dk1"/>
                </a:solidFill>
                <a:latin typeface="+mj-lt"/>
                <a:ea typeface="Calibri"/>
                <a:cs typeface="Calibri"/>
                <a:sym typeface="Calibri"/>
              </a:rPr>
              <a:t>model</a:t>
            </a:r>
            <a:endParaRPr lang="hu-HU" sz="2400" b="0" i="0" u="none" strike="noStrike" cap="none" baseline="0" dirty="0">
              <a:solidFill>
                <a:schemeClr val="dk1"/>
              </a:solidFill>
              <a:latin typeface="+mj-lt"/>
              <a:ea typeface="Calibri"/>
              <a:cs typeface="Calibri"/>
              <a:sym typeface="Calibri"/>
            </a:endParaRPr>
          </a:p>
          <a:p>
            <a:pPr marL="341999" marR="0" lvl="0" algn="just" rtl="0">
              <a:lnSpc>
                <a:spcPct val="121334"/>
              </a:lnSpc>
              <a:spcBef>
                <a:spcPts val="0"/>
              </a:spcBef>
              <a:buSzPct val="25000"/>
              <a:buNone/>
            </a:pPr>
            <a:r>
              <a:rPr lang="hu-HU" sz="2400" dirty="0" err="1">
                <a:solidFill>
                  <a:schemeClr val="dk1"/>
                </a:solidFill>
                <a:latin typeface="+mj-lt"/>
                <a:ea typeface="Calibri"/>
                <a:cs typeface="Calibri"/>
                <a:sym typeface="Calibri"/>
              </a:rPr>
              <a:t>Risk-based</a:t>
            </a:r>
            <a:r>
              <a:rPr lang="hu-HU" sz="2400" dirty="0">
                <a:solidFill>
                  <a:schemeClr val="dk1"/>
                </a:solidFill>
                <a:latin typeface="+mj-lt"/>
                <a:ea typeface="Calibri"/>
                <a:cs typeface="Calibri"/>
                <a:sym typeface="Calibri"/>
              </a:rPr>
              <a:t> </a:t>
            </a:r>
            <a:r>
              <a:rPr lang="hu-HU" sz="2400" dirty="0" err="1">
                <a:solidFill>
                  <a:schemeClr val="dk1"/>
                </a:solidFill>
                <a:latin typeface="+mj-lt"/>
                <a:ea typeface="Calibri"/>
                <a:cs typeface="Calibri"/>
                <a:sym typeface="Calibri"/>
              </a:rPr>
              <a:t>approach</a:t>
            </a:r>
            <a:r>
              <a:rPr lang="hu-HU" sz="2400" dirty="0">
                <a:solidFill>
                  <a:schemeClr val="dk1"/>
                </a:solidFill>
                <a:latin typeface="+mj-lt"/>
                <a:ea typeface="Calibri"/>
                <a:cs typeface="Calibri"/>
                <a:sym typeface="Calibri"/>
              </a:rPr>
              <a:t> </a:t>
            </a:r>
            <a:r>
              <a:rPr lang="hu-HU" sz="2400" dirty="0" err="1">
                <a:solidFill>
                  <a:schemeClr val="dk1"/>
                </a:solidFill>
                <a:latin typeface="+mj-lt"/>
                <a:ea typeface="Calibri"/>
                <a:cs typeface="Calibri"/>
                <a:sym typeface="Calibri"/>
              </a:rPr>
              <a:t>instead</a:t>
            </a:r>
            <a:r>
              <a:rPr lang="hu-HU" sz="2400" dirty="0">
                <a:solidFill>
                  <a:schemeClr val="dk1"/>
                </a:solidFill>
                <a:latin typeface="+mj-lt"/>
                <a:ea typeface="Calibri"/>
                <a:cs typeface="Calibri"/>
                <a:sym typeface="Calibri"/>
              </a:rPr>
              <a:t> of </a:t>
            </a:r>
            <a:r>
              <a:rPr lang="hu-HU" sz="2400" dirty="0" err="1">
                <a:solidFill>
                  <a:schemeClr val="dk1"/>
                </a:solidFill>
                <a:latin typeface="+mj-lt"/>
                <a:ea typeface="Calibri"/>
                <a:cs typeface="Calibri"/>
                <a:sym typeface="Calibri"/>
              </a:rPr>
              <a:t>value-based</a:t>
            </a:r>
            <a:r>
              <a:rPr lang="hu-HU" sz="2400" dirty="0">
                <a:solidFill>
                  <a:schemeClr val="dk1"/>
                </a:solidFill>
                <a:latin typeface="+mj-lt"/>
                <a:ea typeface="Calibri"/>
                <a:cs typeface="Calibri"/>
                <a:sym typeface="Calibri"/>
              </a:rPr>
              <a:t> </a:t>
            </a:r>
            <a:r>
              <a:rPr lang="hu-HU" sz="2400" dirty="0" err="1">
                <a:solidFill>
                  <a:schemeClr val="dk1"/>
                </a:solidFill>
                <a:latin typeface="+mj-lt"/>
                <a:ea typeface="Calibri"/>
                <a:cs typeface="Calibri"/>
                <a:sym typeface="Calibri"/>
              </a:rPr>
              <a:t>approach</a:t>
            </a:r>
            <a:endParaRPr lang="hu-HU" sz="2400" dirty="0">
              <a:solidFill>
                <a:schemeClr val="dk1"/>
              </a:solidFill>
              <a:latin typeface="+mj-lt"/>
              <a:ea typeface="Calibri"/>
              <a:cs typeface="Calibri"/>
              <a:sym typeface="Calibri"/>
            </a:endParaRPr>
          </a:p>
          <a:p>
            <a:pPr marL="341999" marR="0" lvl="0" algn="just" rtl="0">
              <a:lnSpc>
                <a:spcPct val="121334"/>
              </a:lnSpc>
              <a:spcBef>
                <a:spcPts val="0"/>
              </a:spcBef>
              <a:buSzPct val="25000"/>
              <a:buNone/>
            </a:pPr>
            <a:r>
              <a:rPr lang="hu-HU" sz="2400" b="0" i="0" u="none" strike="noStrike" cap="none" baseline="0" dirty="0">
                <a:solidFill>
                  <a:schemeClr val="dk1"/>
                </a:solidFill>
                <a:latin typeface="+mj-lt"/>
                <a:ea typeface="Calibri"/>
                <a:cs typeface="Calibri"/>
                <a:sym typeface="Calibri"/>
              </a:rPr>
              <a:t>Data</a:t>
            </a:r>
          </a:p>
          <a:p>
            <a:pPr marL="341999" marR="0" lvl="0" algn="just" rtl="0">
              <a:lnSpc>
                <a:spcPct val="121334"/>
              </a:lnSpc>
              <a:spcBef>
                <a:spcPts val="0"/>
              </a:spcBef>
              <a:buSzPct val="25000"/>
              <a:buNone/>
            </a:pPr>
            <a:r>
              <a:rPr lang="hu-HU" sz="2400" dirty="0">
                <a:solidFill>
                  <a:schemeClr val="dk1"/>
                </a:solidFill>
                <a:latin typeface="+mj-lt"/>
                <a:ea typeface="Calibri"/>
                <a:cs typeface="Calibri"/>
                <a:sym typeface="Calibri"/>
              </a:rPr>
              <a:t>	- </a:t>
            </a:r>
            <a:r>
              <a:rPr lang="hu-HU" sz="2400" dirty="0" err="1">
                <a:solidFill>
                  <a:schemeClr val="dk1"/>
                </a:solidFill>
                <a:latin typeface="+mj-lt"/>
                <a:ea typeface="Calibri"/>
                <a:cs typeface="Calibri"/>
                <a:sym typeface="Calibri"/>
              </a:rPr>
              <a:t>validation</a:t>
            </a:r>
            <a:r>
              <a:rPr lang="hu-HU" sz="2400" dirty="0">
                <a:solidFill>
                  <a:schemeClr val="dk1"/>
                </a:solidFill>
                <a:latin typeface="+mj-lt"/>
                <a:ea typeface="Calibri"/>
                <a:cs typeface="Calibri"/>
                <a:sym typeface="Calibri"/>
              </a:rPr>
              <a:t> and </a:t>
            </a:r>
            <a:r>
              <a:rPr lang="hu-HU" sz="2400" dirty="0" err="1">
                <a:solidFill>
                  <a:schemeClr val="dk1"/>
                </a:solidFill>
                <a:latin typeface="+mj-lt"/>
                <a:ea typeface="Calibri"/>
                <a:cs typeface="Calibri"/>
                <a:sym typeface="Calibri"/>
              </a:rPr>
              <a:t>liability</a:t>
            </a:r>
            <a:endParaRPr lang="hu-HU" sz="2400" dirty="0">
              <a:solidFill>
                <a:schemeClr val="dk1"/>
              </a:solidFill>
              <a:latin typeface="+mj-lt"/>
              <a:ea typeface="Calibri"/>
              <a:cs typeface="Calibri"/>
              <a:sym typeface="Calibri"/>
            </a:endParaRPr>
          </a:p>
          <a:p>
            <a:pPr marL="341999" marR="0" lvl="0" algn="just" rtl="0">
              <a:lnSpc>
                <a:spcPct val="121334"/>
              </a:lnSpc>
              <a:spcBef>
                <a:spcPts val="0"/>
              </a:spcBef>
              <a:buSzPct val="25000"/>
              <a:buNone/>
            </a:pPr>
            <a:r>
              <a:rPr lang="hu-HU" sz="2400" dirty="0">
                <a:solidFill>
                  <a:schemeClr val="dk1"/>
                </a:solidFill>
                <a:latin typeface="+mj-lt"/>
                <a:ea typeface="Calibri"/>
                <a:cs typeface="Calibri"/>
                <a:sym typeface="Calibri"/>
              </a:rPr>
              <a:t>Software </a:t>
            </a:r>
          </a:p>
          <a:p>
            <a:pPr marL="341999" marR="0" lvl="0" algn="just" rtl="0">
              <a:lnSpc>
                <a:spcPct val="121334"/>
              </a:lnSpc>
              <a:spcBef>
                <a:spcPts val="0"/>
              </a:spcBef>
              <a:buSzPct val="25000"/>
              <a:buNone/>
            </a:pPr>
            <a:r>
              <a:rPr lang="hu-HU" sz="2400" b="0" i="0" u="none" strike="noStrike" cap="none" baseline="0" dirty="0">
                <a:solidFill>
                  <a:schemeClr val="dk1"/>
                </a:solidFill>
                <a:latin typeface="+mj-lt"/>
                <a:ea typeface="Calibri"/>
                <a:cs typeface="Calibri"/>
                <a:sym typeface="Calibri"/>
              </a:rPr>
              <a:t>	- </a:t>
            </a:r>
            <a:r>
              <a:rPr lang="hu-HU" sz="2400" b="0" i="0" u="none" strike="noStrike" cap="none" baseline="0" dirty="0" err="1">
                <a:solidFill>
                  <a:schemeClr val="dk1"/>
                </a:solidFill>
                <a:latin typeface="+mj-lt"/>
                <a:ea typeface="Calibri"/>
                <a:cs typeface="Calibri"/>
                <a:sym typeface="Calibri"/>
              </a:rPr>
              <a:t>transparent</a:t>
            </a:r>
            <a:r>
              <a:rPr lang="hu-HU" sz="2400" b="0" i="0" u="none" strike="noStrike" cap="none" baseline="0" dirty="0">
                <a:solidFill>
                  <a:schemeClr val="dk1"/>
                </a:solidFill>
                <a:latin typeface="+mj-lt"/>
                <a:ea typeface="Calibri"/>
                <a:cs typeface="Calibri"/>
                <a:sym typeface="Calibri"/>
              </a:rPr>
              <a:t> and </a:t>
            </a:r>
            <a:r>
              <a:rPr lang="hu-HU" sz="2400" b="0" i="0" u="none" strike="noStrike" cap="none" baseline="0" dirty="0" err="1">
                <a:solidFill>
                  <a:schemeClr val="dk1"/>
                </a:solidFill>
                <a:latin typeface="+mj-lt"/>
                <a:ea typeface="Calibri"/>
                <a:cs typeface="Calibri"/>
                <a:sym typeface="Calibri"/>
              </a:rPr>
              <a:t>explainable</a:t>
            </a:r>
            <a:endParaRPr lang="hu-HU" sz="2400" b="0" i="0" u="none" strike="noStrike" cap="none" baseline="0" dirty="0">
              <a:solidFill>
                <a:schemeClr val="dk1"/>
              </a:solidFill>
              <a:latin typeface="+mj-lt"/>
              <a:ea typeface="Calibri"/>
              <a:cs typeface="Calibri"/>
              <a:sym typeface="Calibri"/>
            </a:endParaRPr>
          </a:p>
          <a:p>
            <a:pPr marL="341999" marR="0" lvl="0" algn="just" rtl="0">
              <a:lnSpc>
                <a:spcPct val="121334"/>
              </a:lnSpc>
              <a:spcBef>
                <a:spcPts val="0"/>
              </a:spcBef>
              <a:buSzPct val="25000"/>
              <a:buNone/>
            </a:pPr>
            <a:r>
              <a:rPr lang="hu-HU" sz="2400" dirty="0" err="1">
                <a:solidFill>
                  <a:schemeClr val="dk1"/>
                </a:solidFill>
                <a:latin typeface="+mj-lt"/>
                <a:ea typeface="Calibri"/>
                <a:cs typeface="Calibri"/>
                <a:sym typeface="Calibri"/>
              </a:rPr>
              <a:t>Computing</a:t>
            </a:r>
            <a:r>
              <a:rPr lang="hu-HU" sz="2400" dirty="0">
                <a:solidFill>
                  <a:schemeClr val="dk1"/>
                </a:solidFill>
                <a:latin typeface="+mj-lt"/>
                <a:ea typeface="Calibri"/>
                <a:cs typeface="Calibri"/>
                <a:sym typeface="Calibri"/>
              </a:rPr>
              <a:t> </a:t>
            </a:r>
            <a:r>
              <a:rPr lang="hu-HU" sz="2400" b="0" i="0" u="none" strike="noStrike" cap="none" baseline="0" dirty="0" err="1">
                <a:solidFill>
                  <a:schemeClr val="dk1"/>
                </a:solidFill>
                <a:latin typeface="+mj-lt"/>
                <a:ea typeface="Calibri"/>
                <a:cs typeface="Calibri"/>
                <a:sym typeface="Calibri"/>
              </a:rPr>
              <a:t>capacity</a:t>
            </a:r>
            <a:endParaRPr lang="hu-HU" sz="2400" b="0" i="0" u="none" strike="noStrike" cap="none" baseline="0" dirty="0">
              <a:solidFill>
                <a:schemeClr val="dk1"/>
              </a:solidFill>
              <a:latin typeface="+mj-lt"/>
              <a:ea typeface="Calibri"/>
              <a:cs typeface="Calibri"/>
              <a:sym typeface="Calibri"/>
            </a:endParaRPr>
          </a:p>
        </p:txBody>
      </p:sp>
      <p:sp>
        <p:nvSpPr>
          <p:cNvPr id="2" name="Cím 1"/>
          <p:cNvSpPr>
            <a:spLocks noGrp="1"/>
          </p:cNvSpPr>
          <p:nvPr>
            <p:ph type="title"/>
          </p:nvPr>
        </p:nvSpPr>
        <p:spPr>
          <a:xfrm>
            <a:off x="1468800" y="431572"/>
            <a:ext cx="8784000" cy="507600"/>
          </a:xfrm>
        </p:spPr>
        <p:txBody>
          <a:bodyPr/>
          <a:lstStyle/>
          <a:p>
            <a:r>
              <a:rPr lang="hu-HU" dirty="0">
                <a:ea typeface="Roboto" panose="02000000000000000000" pitchFamily="2" charset="0"/>
                <a:cs typeface="Roboto" panose="02000000000000000000" pitchFamily="2" charset="0"/>
              </a:rPr>
              <a:t>AI </a:t>
            </a:r>
            <a:r>
              <a:rPr lang="hu-HU" dirty="0" err="1">
                <a:ea typeface="Roboto" panose="02000000000000000000" pitchFamily="2" charset="0"/>
                <a:cs typeface="Roboto" panose="02000000000000000000" pitchFamily="2" charset="0"/>
              </a:rPr>
              <a:t>Regulation</a:t>
            </a:r>
            <a:endParaRPr lang="hu-HU" dirty="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06659827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EE134EA2-006A-95DB-C8C1-33BB276F328D}"/>
              </a:ext>
            </a:extLst>
          </p:cNvPr>
          <p:cNvSpPr>
            <a:spLocks noGrp="1"/>
          </p:cNvSpPr>
          <p:nvPr>
            <p:ph sz="half" idx="1"/>
          </p:nvPr>
        </p:nvSpPr>
        <p:spPr>
          <a:xfrm>
            <a:off x="574766" y="1519200"/>
            <a:ext cx="5379634" cy="3643350"/>
          </a:xfrm>
        </p:spPr>
        <p:txBody>
          <a:bodyPr/>
          <a:lstStyle/>
          <a:p>
            <a:pPr marL="341999" marR="0" lvl="0" indent="-341999" algn="just" rtl="0">
              <a:lnSpc>
                <a:spcPct val="121334"/>
              </a:lnSpc>
              <a:spcBef>
                <a:spcPts val="700"/>
              </a:spcBef>
              <a:buClr>
                <a:srgbClr val="333333"/>
              </a:buClr>
              <a:buSzPct val="98900"/>
              <a:buFont typeface="Arial"/>
              <a:buChar char="•"/>
            </a:pPr>
            <a:r>
              <a:rPr lang="hu-HU" sz="2000" b="0" i="0" u="none" strike="noStrike" cap="none" baseline="0" dirty="0" err="1">
                <a:solidFill>
                  <a:srgbClr val="333333"/>
                </a:solidFill>
                <a:latin typeface="+mj-lt"/>
                <a:ea typeface="Roboto" panose="02000000000000000000" pitchFamily="2" charset="0"/>
                <a:cs typeface="Roboto" panose="02000000000000000000" pitchFamily="2" charset="0"/>
                <a:sym typeface="Calibri"/>
              </a:rPr>
              <a:t>Unacceptable</a:t>
            </a:r>
            <a:r>
              <a:rPr lang="hu-HU" sz="2000" b="0" i="0" u="none" strike="noStrike" cap="none" baseline="0" dirty="0">
                <a:solidFill>
                  <a:srgbClr val="333333"/>
                </a:solidFill>
                <a:latin typeface="+mj-lt"/>
                <a:ea typeface="Roboto" panose="02000000000000000000" pitchFamily="2" charset="0"/>
                <a:cs typeface="Roboto" panose="02000000000000000000" pitchFamily="2" charset="0"/>
                <a:sym typeface="Calibri"/>
              </a:rPr>
              <a:t> </a:t>
            </a:r>
            <a:r>
              <a:rPr lang="hu-HU" sz="2000" b="0" i="0" u="none" strike="noStrike" cap="none" baseline="0" dirty="0" err="1">
                <a:solidFill>
                  <a:srgbClr val="333333"/>
                </a:solidFill>
                <a:latin typeface="+mj-lt"/>
                <a:ea typeface="Roboto" panose="02000000000000000000" pitchFamily="2" charset="0"/>
                <a:cs typeface="Roboto" panose="02000000000000000000" pitchFamily="2" charset="0"/>
                <a:sym typeface="Calibri"/>
              </a:rPr>
              <a:t>risk</a:t>
            </a:r>
            <a:r>
              <a:rPr lang="hu-HU" sz="2000" b="0" i="0" u="none" strike="noStrike" cap="none" baseline="0" dirty="0">
                <a:solidFill>
                  <a:srgbClr val="333333"/>
                </a:solidFill>
                <a:latin typeface="+mj-lt"/>
                <a:ea typeface="Roboto" panose="02000000000000000000" pitchFamily="2" charset="0"/>
                <a:cs typeface="Roboto" panose="02000000000000000000" pitchFamily="2" charset="0"/>
                <a:sym typeface="Calibri"/>
              </a:rPr>
              <a:t>: </a:t>
            </a:r>
            <a:r>
              <a:rPr lang="hu-HU" sz="2000" b="0" i="0" u="none" strike="noStrike" cap="none" baseline="0" dirty="0" err="1">
                <a:solidFill>
                  <a:srgbClr val="333333"/>
                </a:solidFill>
                <a:latin typeface="+mj-lt"/>
                <a:ea typeface="Roboto" panose="02000000000000000000" pitchFamily="2" charset="0"/>
                <a:cs typeface="Roboto" panose="02000000000000000000" pitchFamily="2" charset="0"/>
                <a:sym typeface="Calibri"/>
              </a:rPr>
              <a:t>social</a:t>
            </a:r>
            <a:r>
              <a:rPr lang="hu-HU" sz="2000" b="0" i="0" u="none" strike="noStrike" cap="none" baseline="0" dirty="0">
                <a:solidFill>
                  <a:srgbClr val="333333"/>
                </a:solidFill>
                <a:latin typeface="+mj-lt"/>
                <a:ea typeface="Roboto" panose="02000000000000000000" pitchFamily="2" charset="0"/>
                <a:cs typeface="Roboto" panose="02000000000000000000" pitchFamily="2" charset="0"/>
                <a:sym typeface="Calibri"/>
              </a:rPr>
              <a:t> </a:t>
            </a:r>
            <a:r>
              <a:rPr lang="hu-HU" sz="2000" b="0" i="0" u="none" strike="noStrike" cap="none" baseline="0" dirty="0" err="1">
                <a:solidFill>
                  <a:srgbClr val="333333"/>
                </a:solidFill>
                <a:latin typeface="+mj-lt"/>
                <a:ea typeface="Roboto" panose="02000000000000000000" pitchFamily="2" charset="0"/>
                <a:cs typeface="Roboto" panose="02000000000000000000" pitchFamily="2" charset="0"/>
                <a:sym typeface="Calibri"/>
              </a:rPr>
              <a:t>scoring</a:t>
            </a:r>
            <a:r>
              <a:rPr lang="hu-HU" sz="2000" b="0" i="0" u="none" strike="noStrike" cap="none" baseline="0" dirty="0">
                <a:solidFill>
                  <a:srgbClr val="333333"/>
                </a:solidFill>
                <a:latin typeface="+mj-lt"/>
                <a:ea typeface="Roboto" panose="02000000000000000000" pitchFamily="2" charset="0"/>
                <a:cs typeface="Roboto" panose="02000000000000000000" pitchFamily="2" charset="0"/>
                <a:sym typeface="Calibri"/>
              </a:rPr>
              <a:t>, </a:t>
            </a:r>
            <a:r>
              <a:rPr lang="hu-HU" sz="2000" b="0" i="0" u="none" strike="noStrike" cap="none" baseline="0" dirty="0" err="1">
                <a:solidFill>
                  <a:srgbClr val="333333"/>
                </a:solidFill>
                <a:latin typeface="+mj-lt"/>
                <a:ea typeface="Roboto" panose="02000000000000000000" pitchFamily="2" charset="0"/>
                <a:cs typeface="Roboto" panose="02000000000000000000" pitchFamily="2" charset="0"/>
                <a:sym typeface="Calibri"/>
              </a:rPr>
              <a:t>facial</a:t>
            </a:r>
            <a:r>
              <a:rPr lang="hu-HU" sz="2000" b="0" i="0" u="none" strike="noStrike" cap="none" baseline="0" dirty="0">
                <a:solidFill>
                  <a:srgbClr val="333333"/>
                </a:solidFill>
                <a:latin typeface="+mj-lt"/>
                <a:ea typeface="Roboto" panose="02000000000000000000" pitchFamily="2" charset="0"/>
                <a:cs typeface="Roboto" panose="02000000000000000000" pitchFamily="2" charset="0"/>
                <a:sym typeface="Calibri"/>
              </a:rPr>
              <a:t> </a:t>
            </a:r>
            <a:r>
              <a:rPr lang="hu-HU" sz="2000" b="0" i="0" u="none" strike="noStrike" cap="none" baseline="0" dirty="0" err="1">
                <a:solidFill>
                  <a:srgbClr val="333333"/>
                </a:solidFill>
                <a:latin typeface="+mj-lt"/>
                <a:ea typeface="Roboto" panose="02000000000000000000" pitchFamily="2" charset="0"/>
                <a:cs typeface="Roboto" panose="02000000000000000000" pitchFamily="2" charset="0"/>
                <a:sym typeface="Calibri"/>
              </a:rPr>
              <a:t>recognition</a:t>
            </a:r>
            <a:r>
              <a:rPr lang="hu-HU" sz="2000" b="0" i="0" u="none" strike="noStrike" cap="none" baseline="0" dirty="0">
                <a:solidFill>
                  <a:srgbClr val="333333"/>
                </a:solidFill>
                <a:latin typeface="+mj-lt"/>
                <a:ea typeface="Roboto" panose="02000000000000000000" pitchFamily="2" charset="0"/>
                <a:cs typeface="Roboto" panose="02000000000000000000" pitchFamily="2" charset="0"/>
                <a:sym typeface="Calibri"/>
              </a:rPr>
              <a:t>, </a:t>
            </a:r>
            <a:r>
              <a:rPr lang="hu-HU" sz="2000" b="0" i="0" u="none" strike="noStrike" cap="none" baseline="0" dirty="0" err="1">
                <a:solidFill>
                  <a:srgbClr val="333333"/>
                </a:solidFill>
                <a:latin typeface="+mj-lt"/>
                <a:ea typeface="Roboto" panose="02000000000000000000" pitchFamily="2" charset="0"/>
                <a:cs typeface="Roboto" panose="02000000000000000000" pitchFamily="2" charset="0"/>
                <a:sym typeface="Calibri"/>
              </a:rPr>
              <a:t>dark</a:t>
            </a:r>
            <a:r>
              <a:rPr lang="hu-HU" sz="2000" b="0" i="0" u="none" strike="noStrike" cap="none" baseline="0" dirty="0">
                <a:solidFill>
                  <a:srgbClr val="333333"/>
                </a:solidFill>
                <a:latin typeface="+mj-lt"/>
                <a:ea typeface="Roboto" panose="02000000000000000000" pitchFamily="2" charset="0"/>
                <a:cs typeface="Roboto" panose="02000000000000000000" pitchFamily="2" charset="0"/>
                <a:sym typeface="Calibri"/>
              </a:rPr>
              <a:t> </a:t>
            </a:r>
            <a:r>
              <a:rPr lang="hu-HU" sz="2000" b="0" i="0" u="none" strike="noStrike" cap="none" baseline="0" dirty="0" err="1">
                <a:solidFill>
                  <a:srgbClr val="333333"/>
                </a:solidFill>
                <a:latin typeface="+mj-lt"/>
                <a:ea typeface="Roboto" panose="02000000000000000000" pitchFamily="2" charset="0"/>
                <a:cs typeface="Roboto" panose="02000000000000000000" pitchFamily="2" charset="0"/>
                <a:sym typeface="Calibri"/>
              </a:rPr>
              <a:t>pattern</a:t>
            </a:r>
            <a:r>
              <a:rPr lang="hu-HU" sz="2000" b="0" i="0" u="none" strike="noStrike" cap="none" baseline="0" dirty="0">
                <a:solidFill>
                  <a:srgbClr val="333333"/>
                </a:solidFill>
                <a:latin typeface="+mj-lt"/>
                <a:ea typeface="Roboto" panose="02000000000000000000" pitchFamily="2" charset="0"/>
                <a:cs typeface="Roboto" panose="02000000000000000000" pitchFamily="2" charset="0"/>
                <a:sym typeface="Calibri"/>
              </a:rPr>
              <a:t> AI, </a:t>
            </a:r>
            <a:r>
              <a:rPr lang="hu-HU" sz="2000" b="0" i="0" u="none" strike="noStrike" cap="none" baseline="0" dirty="0" err="1">
                <a:solidFill>
                  <a:srgbClr val="333333"/>
                </a:solidFill>
                <a:latin typeface="+mj-lt"/>
                <a:ea typeface="Roboto" panose="02000000000000000000" pitchFamily="2" charset="0"/>
                <a:cs typeface="Roboto" panose="02000000000000000000" pitchFamily="2" charset="0"/>
                <a:sym typeface="Calibri"/>
              </a:rPr>
              <a:t>manipulative</a:t>
            </a:r>
            <a:r>
              <a:rPr lang="hu-HU" sz="2000" b="0" i="0" u="none" strike="noStrike" cap="none" baseline="0" dirty="0">
                <a:solidFill>
                  <a:srgbClr val="333333"/>
                </a:solidFill>
                <a:latin typeface="+mj-lt"/>
                <a:ea typeface="Roboto" panose="02000000000000000000" pitchFamily="2" charset="0"/>
                <a:cs typeface="Roboto" panose="02000000000000000000" pitchFamily="2" charset="0"/>
                <a:sym typeface="Calibri"/>
              </a:rPr>
              <a:t> AI</a:t>
            </a:r>
          </a:p>
          <a:p>
            <a:pPr marL="341999" marR="0" lvl="0" indent="-341999" algn="just" rtl="0">
              <a:lnSpc>
                <a:spcPct val="121334"/>
              </a:lnSpc>
              <a:spcBef>
                <a:spcPts val="700"/>
              </a:spcBef>
              <a:buClr>
                <a:srgbClr val="333333"/>
              </a:buClr>
              <a:buSzPct val="98900"/>
              <a:buFont typeface="Arial"/>
              <a:buChar char="•"/>
            </a:pPr>
            <a:r>
              <a:rPr lang="hu-HU" sz="2000" dirty="0" err="1">
                <a:solidFill>
                  <a:srgbClr val="333333"/>
                </a:solidFill>
                <a:latin typeface="+mj-lt"/>
                <a:ea typeface="Roboto" panose="02000000000000000000" pitchFamily="2" charset="0"/>
                <a:cs typeface="Roboto" panose="02000000000000000000" pitchFamily="2" charset="0"/>
                <a:sym typeface="Calibri"/>
              </a:rPr>
              <a:t>High</a:t>
            </a:r>
            <a:r>
              <a:rPr lang="hu-HU" sz="2000" dirty="0">
                <a:solidFill>
                  <a:srgbClr val="333333"/>
                </a:solidFill>
                <a:latin typeface="+mj-lt"/>
                <a:ea typeface="Roboto" panose="02000000000000000000" pitchFamily="2" charset="0"/>
                <a:cs typeface="Roboto" panose="02000000000000000000" pitchFamily="2" charset="0"/>
                <a:sym typeface="Calibri"/>
              </a:rPr>
              <a:t> </a:t>
            </a:r>
            <a:r>
              <a:rPr lang="hu-HU" sz="2000" dirty="0" err="1">
                <a:solidFill>
                  <a:srgbClr val="333333"/>
                </a:solidFill>
                <a:latin typeface="+mj-lt"/>
                <a:ea typeface="Roboto" panose="02000000000000000000" pitchFamily="2" charset="0"/>
                <a:cs typeface="Roboto" panose="02000000000000000000" pitchFamily="2" charset="0"/>
                <a:sym typeface="Calibri"/>
              </a:rPr>
              <a:t>risk</a:t>
            </a:r>
            <a:r>
              <a:rPr lang="hu-HU" sz="2000" dirty="0">
                <a:solidFill>
                  <a:srgbClr val="333333"/>
                </a:solidFill>
                <a:latin typeface="+mj-lt"/>
                <a:ea typeface="Roboto" panose="02000000000000000000" pitchFamily="2" charset="0"/>
                <a:cs typeface="Roboto" panose="02000000000000000000" pitchFamily="2" charset="0"/>
                <a:sym typeface="Calibri"/>
              </a:rPr>
              <a:t>: </a:t>
            </a:r>
            <a:r>
              <a:rPr lang="hu-HU" sz="2000" b="0" i="0" u="none" strike="noStrike" cap="none" baseline="0" dirty="0" err="1">
                <a:solidFill>
                  <a:srgbClr val="333333"/>
                </a:solidFill>
                <a:latin typeface="+mj-lt"/>
                <a:ea typeface="Roboto" panose="02000000000000000000" pitchFamily="2" charset="0"/>
                <a:cs typeface="Roboto" panose="02000000000000000000" pitchFamily="2" charset="0"/>
                <a:sym typeface="Calibri"/>
              </a:rPr>
              <a:t>education</a:t>
            </a:r>
            <a:r>
              <a:rPr lang="hu-HU" sz="2000" b="0" i="0" u="none" strike="noStrike" cap="none" baseline="0" dirty="0">
                <a:solidFill>
                  <a:srgbClr val="333333"/>
                </a:solidFill>
                <a:latin typeface="+mj-lt"/>
                <a:ea typeface="Roboto" panose="02000000000000000000" pitchFamily="2" charset="0"/>
                <a:cs typeface="Roboto" panose="02000000000000000000" pitchFamily="2" charset="0"/>
                <a:sym typeface="Calibri"/>
              </a:rPr>
              <a:t>, </a:t>
            </a:r>
            <a:r>
              <a:rPr lang="hu-HU" sz="2000" b="0" i="0" u="none" strike="noStrike" cap="none" baseline="0" dirty="0" err="1">
                <a:solidFill>
                  <a:srgbClr val="333333"/>
                </a:solidFill>
                <a:latin typeface="+mj-lt"/>
                <a:ea typeface="Roboto" panose="02000000000000000000" pitchFamily="2" charset="0"/>
                <a:cs typeface="Roboto" panose="02000000000000000000" pitchFamily="2" charset="0"/>
                <a:sym typeface="Calibri"/>
              </a:rPr>
              <a:t>employment</a:t>
            </a:r>
            <a:r>
              <a:rPr lang="hu-HU" sz="2000" b="0" i="0" u="none" strike="noStrike" cap="none" baseline="0" dirty="0">
                <a:solidFill>
                  <a:srgbClr val="333333"/>
                </a:solidFill>
                <a:latin typeface="+mj-lt"/>
                <a:ea typeface="Roboto" panose="02000000000000000000" pitchFamily="2" charset="0"/>
                <a:cs typeface="Roboto" panose="02000000000000000000" pitchFamily="2" charset="0"/>
                <a:sym typeface="Calibri"/>
              </a:rPr>
              <a:t>, </a:t>
            </a:r>
            <a:r>
              <a:rPr lang="hu-HU" sz="2000" b="0" i="0" u="none" strike="noStrike" cap="none" baseline="0" dirty="0" err="1">
                <a:solidFill>
                  <a:srgbClr val="333333"/>
                </a:solidFill>
                <a:latin typeface="+mj-lt"/>
                <a:ea typeface="Roboto" panose="02000000000000000000" pitchFamily="2" charset="0"/>
                <a:cs typeface="Roboto" panose="02000000000000000000" pitchFamily="2" charset="0"/>
                <a:sym typeface="Calibri"/>
              </a:rPr>
              <a:t>justice</a:t>
            </a:r>
            <a:r>
              <a:rPr lang="hu-HU" sz="2000" b="0" i="0" u="none" strike="noStrike" cap="none" baseline="0" dirty="0">
                <a:solidFill>
                  <a:srgbClr val="333333"/>
                </a:solidFill>
                <a:latin typeface="+mj-lt"/>
                <a:ea typeface="Roboto" panose="02000000000000000000" pitchFamily="2" charset="0"/>
                <a:cs typeface="Roboto" panose="02000000000000000000" pitchFamily="2" charset="0"/>
                <a:sym typeface="Calibri"/>
              </a:rPr>
              <a:t>, </a:t>
            </a:r>
            <a:r>
              <a:rPr lang="hu-HU" sz="2000" b="0" i="0" u="none" strike="noStrike" cap="none" baseline="0" dirty="0" err="1">
                <a:solidFill>
                  <a:srgbClr val="333333"/>
                </a:solidFill>
                <a:latin typeface="+mj-lt"/>
                <a:ea typeface="Roboto" panose="02000000000000000000" pitchFamily="2" charset="0"/>
                <a:cs typeface="Roboto" panose="02000000000000000000" pitchFamily="2" charset="0"/>
                <a:sym typeface="Calibri"/>
              </a:rPr>
              <a:t>legal</a:t>
            </a:r>
            <a:r>
              <a:rPr lang="hu-HU" sz="2000" b="0" i="0" u="none" strike="noStrike" cap="none" baseline="0" dirty="0">
                <a:solidFill>
                  <a:srgbClr val="333333"/>
                </a:solidFill>
                <a:latin typeface="+mj-lt"/>
                <a:ea typeface="Roboto" panose="02000000000000000000" pitchFamily="2" charset="0"/>
                <a:cs typeface="Roboto" panose="02000000000000000000" pitchFamily="2" charset="0"/>
                <a:sym typeface="Calibri"/>
              </a:rPr>
              <a:t>, banking and </a:t>
            </a:r>
            <a:r>
              <a:rPr lang="hu-HU" sz="2000" b="0" i="0" u="none" strike="noStrike" cap="none" baseline="0" dirty="0" err="1">
                <a:solidFill>
                  <a:srgbClr val="333333"/>
                </a:solidFill>
                <a:latin typeface="+mj-lt"/>
                <a:ea typeface="Roboto" panose="02000000000000000000" pitchFamily="2" charset="0"/>
                <a:cs typeface="Roboto" panose="02000000000000000000" pitchFamily="2" charset="0"/>
                <a:sym typeface="Calibri"/>
              </a:rPr>
              <a:t>insurance</a:t>
            </a:r>
            <a:r>
              <a:rPr lang="hu-HU" sz="2000" b="0" i="0" u="none" strike="noStrike" cap="none" baseline="0" dirty="0">
                <a:solidFill>
                  <a:srgbClr val="333333"/>
                </a:solidFill>
                <a:latin typeface="+mj-lt"/>
                <a:ea typeface="Roboto" panose="02000000000000000000" pitchFamily="2" charset="0"/>
                <a:cs typeface="Roboto" panose="02000000000000000000" pitchFamily="2" charset="0"/>
                <a:sym typeface="Calibri"/>
              </a:rPr>
              <a:t> </a:t>
            </a:r>
            <a:r>
              <a:rPr lang="hu-HU" sz="2000" b="0" i="0" u="none" strike="noStrike" cap="none" baseline="0" dirty="0" err="1">
                <a:solidFill>
                  <a:srgbClr val="333333"/>
                </a:solidFill>
                <a:latin typeface="+mj-lt"/>
                <a:ea typeface="Roboto" panose="02000000000000000000" pitchFamily="2" charset="0"/>
                <a:cs typeface="Roboto" panose="02000000000000000000" pitchFamily="2" charset="0"/>
                <a:sym typeface="Calibri"/>
              </a:rPr>
              <a:t>services</a:t>
            </a:r>
            <a:r>
              <a:rPr lang="hu-HU" sz="2000" b="0" i="0" u="none" strike="noStrike" cap="none" baseline="0" dirty="0">
                <a:solidFill>
                  <a:srgbClr val="333333"/>
                </a:solidFill>
                <a:latin typeface="+mj-lt"/>
                <a:ea typeface="Roboto" panose="02000000000000000000" pitchFamily="2" charset="0"/>
                <a:cs typeface="Roboto" panose="02000000000000000000" pitchFamily="2" charset="0"/>
                <a:sym typeface="Calibri"/>
              </a:rPr>
              <a:t>, </a:t>
            </a:r>
            <a:r>
              <a:rPr lang="hu-HU" sz="2000" b="0" i="0" u="none" strike="noStrike" cap="none" baseline="0" dirty="0" err="1">
                <a:solidFill>
                  <a:srgbClr val="333333"/>
                </a:solidFill>
                <a:latin typeface="+mj-lt"/>
                <a:ea typeface="Roboto" panose="02000000000000000000" pitchFamily="2" charset="0"/>
                <a:cs typeface="Roboto" panose="02000000000000000000" pitchFamily="2" charset="0"/>
                <a:sym typeface="Calibri"/>
              </a:rPr>
              <a:t>immigration</a:t>
            </a:r>
            <a:r>
              <a:rPr lang="hu-HU" sz="2000" b="0" i="0" u="none" strike="noStrike" cap="none" baseline="0" dirty="0">
                <a:solidFill>
                  <a:srgbClr val="333333"/>
                </a:solidFill>
                <a:latin typeface="+mj-lt"/>
                <a:ea typeface="Roboto" panose="02000000000000000000" pitchFamily="2" charset="0"/>
                <a:cs typeface="Roboto" panose="02000000000000000000" pitchFamily="2" charset="0"/>
                <a:sym typeface="Calibri"/>
              </a:rPr>
              <a:t> </a:t>
            </a:r>
          </a:p>
          <a:p>
            <a:pPr marL="341999" marR="0" lvl="0" indent="-341999" algn="just" rtl="0">
              <a:lnSpc>
                <a:spcPct val="121334"/>
              </a:lnSpc>
              <a:spcBef>
                <a:spcPts val="700"/>
              </a:spcBef>
              <a:buClr>
                <a:srgbClr val="333333"/>
              </a:buClr>
              <a:buSzPct val="98900"/>
              <a:buFont typeface="Arial"/>
              <a:buChar char="•"/>
            </a:pPr>
            <a:r>
              <a:rPr lang="hu-HU" sz="2000" dirty="0">
                <a:solidFill>
                  <a:srgbClr val="333333"/>
                </a:solidFill>
                <a:latin typeface="+mj-lt"/>
                <a:ea typeface="Roboto" panose="02000000000000000000" pitchFamily="2" charset="0"/>
                <a:cs typeface="Roboto" panose="02000000000000000000" pitchFamily="2" charset="0"/>
                <a:sym typeface="Calibri"/>
              </a:rPr>
              <a:t>Limited </a:t>
            </a:r>
            <a:r>
              <a:rPr lang="hu-HU" sz="2000" dirty="0" err="1">
                <a:solidFill>
                  <a:srgbClr val="333333"/>
                </a:solidFill>
                <a:latin typeface="+mj-lt"/>
                <a:ea typeface="Roboto" panose="02000000000000000000" pitchFamily="2" charset="0"/>
                <a:cs typeface="Roboto" panose="02000000000000000000" pitchFamily="2" charset="0"/>
                <a:sym typeface="Calibri"/>
              </a:rPr>
              <a:t>risk</a:t>
            </a:r>
            <a:r>
              <a:rPr lang="hu-HU" sz="2000" dirty="0">
                <a:solidFill>
                  <a:srgbClr val="333333"/>
                </a:solidFill>
                <a:latin typeface="+mj-lt"/>
                <a:ea typeface="Roboto" panose="02000000000000000000" pitchFamily="2" charset="0"/>
                <a:cs typeface="Roboto" panose="02000000000000000000" pitchFamily="2" charset="0"/>
                <a:sym typeface="Calibri"/>
              </a:rPr>
              <a:t>: chat </a:t>
            </a:r>
            <a:r>
              <a:rPr lang="hu-HU" sz="2000" dirty="0" err="1">
                <a:solidFill>
                  <a:srgbClr val="333333"/>
                </a:solidFill>
                <a:latin typeface="+mj-lt"/>
                <a:ea typeface="Roboto" panose="02000000000000000000" pitchFamily="2" charset="0"/>
                <a:cs typeface="Roboto" panose="02000000000000000000" pitchFamily="2" charset="0"/>
                <a:sym typeface="Calibri"/>
              </a:rPr>
              <a:t>bots</a:t>
            </a:r>
            <a:r>
              <a:rPr lang="hu-HU" sz="2000" dirty="0">
                <a:solidFill>
                  <a:srgbClr val="333333"/>
                </a:solidFill>
                <a:latin typeface="+mj-lt"/>
                <a:ea typeface="Roboto" panose="02000000000000000000" pitchFamily="2" charset="0"/>
                <a:cs typeface="Roboto" panose="02000000000000000000" pitchFamily="2" charset="0"/>
                <a:sym typeface="Calibri"/>
              </a:rPr>
              <a:t>, </a:t>
            </a:r>
            <a:r>
              <a:rPr lang="hu-HU" sz="2000" dirty="0" err="1">
                <a:solidFill>
                  <a:srgbClr val="333333"/>
                </a:solidFill>
                <a:latin typeface="+mj-lt"/>
                <a:ea typeface="Roboto" panose="02000000000000000000" pitchFamily="2" charset="0"/>
                <a:cs typeface="Roboto" panose="02000000000000000000" pitchFamily="2" charset="0"/>
                <a:sym typeface="Calibri"/>
              </a:rPr>
              <a:t>deep</a:t>
            </a:r>
            <a:r>
              <a:rPr lang="hu-HU" sz="2000" dirty="0">
                <a:solidFill>
                  <a:srgbClr val="333333"/>
                </a:solidFill>
                <a:latin typeface="+mj-lt"/>
                <a:ea typeface="Roboto" panose="02000000000000000000" pitchFamily="2" charset="0"/>
                <a:cs typeface="Roboto" panose="02000000000000000000" pitchFamily="2" charset="0"/>
                <a:sym typeface="Calibri"/>
              </a:rPr>
              <a:t> </a:t>
            </a:r>
            <a:r>
              <a:rPr lang="hu-HU" sz="2000" dirty="0" err="1">
                <a:solidFill>
                  <a:srgbClr val="333333"/>
                </a:solidFill>
                <a:latin typeface="+mj-lt"/>
                <a:ea typeface="Roboto" panose="02000000000000000000" pitchFamily="2" charset="0"/>
                <a:cs typeface="Roboto" panose="02000000000000000000" pitchFamily="2" charset="0"/>
                <a:sym typeface="Calibri"/>
              </a:rPr>
              <a:t>fake</a:t>
            </a:r>
            <a:r>
              <a:rPr lang="hu-HU" sz="2000" dirty="0">
                <a:solidFill>
                  <a:srgbClr val="333333"/>
                </a:solidFill>
                <a:latin typeface="+mj-lt"/>
                <a:ea typeface="Roboto" panose="02000000000000000000" pitchFamily="2" charset="0"/>
                <a:cs typeface="Roboto" panose="02000000000000000000" pitchFamily="2" charset="0"/>
                <a:sym typeface="Calibri"/>
              </a:rPr>
              <a:t>, </a:t>
            </a:r>
            <a:r>
              <a:rPr lang="hu-HU" sz="2000" dirty="0" err="1">
                <a:solidFill>
                  <a:srgbClr val="333333"/>
                </a:solidFill>
                <a:latin typeface="+mj-lt"/>
                <a:ea typeface="Roboto" panose="02000000000000000000" pitchFamily="2" charset="0"/>
                <a:cs typeface="Roboto" panose="02000000000000000000" pitchFamily="2" charset="0"/>
                <a:sym typeface="Calibri"/>
              </a:rPr>
              <a:t>emotion</a:t>
            </a:r>
            <a:r>
              <a:rPr lang="hu-HU" sz="2000" dirty="0">
                <a:solidFill>
                  <a:srgbClr val="333333"/>
                </a:solidFill>
                <a:latin typeface="+mj-lt"/>
                <a:ea typeface="Roboto" panose="02000000000000000000" pitchFamily="2" charset="0"/>
                <a:cs typeface="Roboto" panose="02000000000000000000" pitchFamily="2" charset="0"/>
                <a:sym typeface="Calibri"/>
              </a:rPr>
              <a:t> </a:t>
            </a:r>
            <a:r>
              <a:rPr lang="hu-HU" sz="2000" dirty="0" err="1">
                <a:solidFill>
                  <a:srgbClr val="333333"/>
                </a:solidFill>
                <a:latin typeface="+mj-lt"/>
                <a:ea typeface="Roboto" panose="02000000000000000000" pitchFamily="2" charset="0"/>
                <a:cs typeface="Roboto" panose="02000000000000000000" pitchFamily="2" charset="0"/>
                <a:sym typeface="Calibri"/>
              </a:rPr>
              <a:t>recognition</a:t>
            </a:r>
            <a:r>
              <a:rPr lang="hu-HU" sz="2000" dirty="0">
                <a:solidFill>
                  <a:srgbClr val="333333"/>
                </a:solidFill>
                <a:latin typeface="+mj-lt"/>
                <a:ea typeface="Roboto" panose="02000000000000000000" pitchFamily="2" charset="0"/>
                <a:cs typeface="Roboto" panose="02000000000000000000" pitchFamily="2" charset="0"/>
                <a:sym typeface="Calibri"/>
              </a:rPr>
              <a:t> </a:t>
            </a:r>
            <a:r>
              <a:rPr lang="hu-HU" sz="2000" dirty="0" err="1">
                <a:solidFill>
                  <a:srgbClr val="333333"/>
                </a:solidFill>
                <a:latin typeface="+mj-lt"/>
                <a:ea typeface="Roboto" panose="02000000000000000000" pitchFamily="2" charset="0"/>
                <a:cs typeface="Roboto" panose="02000000000000000000" pitchFamily="2" charset="0"/>
                <a:sym typeface="Calibri"/>
              </a:rPr>
              <a:t>systems</a:t>
            </a:r>
            <a:endParaRPr lang="hu-HU" sz="2000" dirty="0">
              <a:solidFill>
                <a:srgbClr val="333333"/>
              </a:solidFill>
              <a:latin typeface="+mj-lt"/>
              <a:ea typeface="Roboto" panose="02000000000000000000" pitchFamily="2" charset="0"/>
              <a:cs typeface="Roboto" panose="02000000000000000000" pitchFamily="2" charset="0"/>
              <a:sym typeface="Calibri"/>
            </a:endParaRPr>
          </a:p>
          <a:p>
            <a:pPr marL="341999" marR="0" lvl="0" indent="-341999" algn="just" rtl="0">
              <a:lnSpc>
                <a:spcPct val="121334"/>
              </a:lnSpc>
              <a:spcBef>
                <a:spcPts val="700"/>
              </a:spcBef>
              <a:buClr>
                <a:srgbClr val="333333"/>
              </a:buClr>
              <a:buSzPct val="98900"/>
              <a:buFont typeface="Arial"/>
              <a:buChar char="•"/>
            </a:pPr>
            <a:r>
              <a:rPr lang="hu-HU" sz="2000" dirty="0" err="1">
                <a:solidFill>
                  <a:srgbClr val="333333"/>
                </a:solidFill>
                <a:latin typeface="+mj-lt"/>
                <a:ea typeface="Roboto" panose="02000000000000000000" pitchFamily="2" charset="0"/>
                <a:cs typeface="Roboto" panose="02000000000000000000" pitchFamily="2" charset="0"/>
                <a:sym typeface="Calibri"/>
              </a:rPr>
              <a:t>Minimal</a:t>
            </a:r>
            <a:r>
              <a:rPr lang="hu-HU" sz="2000" dirty="0">
                <a:solidFill>
                  <a:srgbClr val="333333"/>
                </a:solidFill>
                <a:latin typeface="+mj-lt"/>
                <a:ea typeface="Roboto" panose="02000000000000000000" pitchFamily="2" charset="0"/>
                <a:cs typeface="Roboto" panose="02000000000000000000" pitchFamily="2" charset="0"/>
                <a:sym typeface="Calibri"/>
              </a:rPr>
              <a:t> </a:t>
            </a:r>
            <a:r>
              <a:rPr lang="hu-HU" sz="2000" dirty="0" err="1">
                <a:solidFill>
                  <a:srgbClr val="333333"/>
                </a:solidFill>
                <a:latin typeface="+mj-lt"/>
                <a:ea typeface="Roboto" panose="02000000000000000000" pitchFamily="2" charset="0"/>
                <a:cs typeface="Roboto" panose="02000000000000000000" pitchFamily="2" charset="0"/>
                <a:sym typeface="Calibri"/>
              </a:rPr>
              <a:t>risk</a:t>
            </a:r>
            <a:r>
              <a:rPr lang="hu-HU" sz="2000" dirty="0">
                <a:solidFill>
                  <a:srgbClr val="333333"/>
                </a:solidFill>
                <a:latin typeface="+mj-lt"/>
                <a:ea typeface="Roboto" panose="02000000000000000000" pitchFamily="2" charset="0"/>
                <a:cs typeface="Roboto" panose="02000000000000000000" pitchFamily="2" charset="0"/>
                <a:sym typeface="Calibri"/>
              </a:rPr>
              <a:t>: video </a:t>
            </a:r>
            <a:r>
              <a:rPr lang="hu-HU" sz="2000" dirty="0" err="1">
                <a:solidFill>
                  <a:srgbClr val="333333"/>
                </a:solidFill>
                <a:latin typeface="+mj-lt"/>
                <a:ea typeface="Roboto" panose="02000000000000000000" pitchFamily="2" charset="0"/>
                <a:cs typeface="Roboto" panose="02000000000000000000" pitchFamily="2" charset="0"/>
                <a:sym typeface="Calibri"/>
              </a:rPr>
              <a:t>games</a:t>
            </a:r>
            <a:r>
              <a:rPr lang="hu-HU" sz="2000" dirty="0">
                <a:solidFill>
                  <a:srgbClr val="333333"/>
                </a:solidFill>
                <a:latin typeface="+mj-lt"/>
                <a:ea typeface="Roboto" panose="02000000000000000000" pitchFamily="2" charset="0"/>
                <a:cs typeface="Roboto" panose="02000000000000000000" pitchFamily="2" charset="0"/>
                <a:sym typeface="Calibri"/>
              </a:rPr>
              <a:t>, "spam" </a:t>
            </a:r>
            <a:r>
              <a:rPr lang="hu-HU" sz="2000" dirty="0" err="1">
                <a:solidFill>
                  <a:srgbClr val="333333"/>
                </a:solidFill>
                <a:latin typeface="+mj-lt"/>
                <a:ea typeface="Roboto" panose="02000000000000000000" pitchFamily="2" charset="0"/>
                <a:cs typeface="Roboto" panose="02000000000000000000" pitchFamily="2" charset="0"/>
                <a:sym typeface="Calibri"/>
              </a:rPr>
              <a:t>filters</a:t>
            </a:r>
            <a:endParaRPr lang="hu-HU" sz="2000" dirty="0">
              <a:solidFill>
                <a:srgbClr val="333333"/>
              </a:solidFill>
              <a:latin typeface="+mj-lt"/>
              <a:ea typeface="Roboto" panose="02000000000000000000" pitchFamily="2" charset="0"/>
              <a:cs typeface="Roboto" panose="02000000000000000000" pitchFamily="2" charset="0"/>
              <a:sym typeface="Calibri"/>
            </a:endParaRPr>
          </a:p>
          <a:p>
            <a:endParaRPr lang="hu-HU" sz="2000" dirty="0"/>
          </a:p>
        </p:txBody>
      </p:sp>
      <p:sp>
        <p:nvSpPr>
          <p:cNvPr id="4" name="Cím 3">
            <a:extLst>
              <a:ext uri="{FF2B5EF4-FFF2-40B4-BE49-F238E27FC236}">
                <a16:creationId xmlns:a16="http://schemas.microsoft.com/office/drawing/2014/main" id="{1942D526-8944-5EF6-B014-FB49831C54A2}"/>
              </a:ext>
            </a:extLst>
          </p:cNvPr>
          <p:cNvSpPr>
            <a:spLocks noGrp="1"/>
          </p:cNvSpPr>
          <p:nvPr>
            <p:ph type="title"/>
          </p:nvPr>
        </p:nvSpPr>
        <p:spPr/>
        <p:txBody>
          <a:bodyPr/>
          <a:lstStyle/>
          <a:p>
            <a:r>
              <a:rPr lang="hu-HU" dirty="0" err="1">
                <a:ea typeface="Roboto" panose="02000000000000000000" pitchFamily="2" charset="0"/>
                <a:cs typeface="Roboto" panose="02000000000000000000" pitchFamily="2" charset="0"/>
              </a:rPr>
              <a:t>Regulating</a:t>
            </a:r>
            <a:r>
              <a:rPr lang="hu-HU" dirty="0">
                <a:ea typeface="Roboto" panose="02000000000000000000" pitchFamily="2" charset="0"/>
                <a:cs typeface="Roboto" panose="02000000000000000000" pitchFamily="2" charset="0"/>
              </a:rPr>
              <a:t> AI</a:t>
            </a:r>
          </a:p>
        </p:txBody>
      </p:sp>
      <p:graphicFrame>
        <p:nvGraphicFramePr>
          <p:cNvPr id="5" name="Tartalom helye 4">
            <a:extLst>
              <a:ext uri="{FF2B5EF4-FFF2-40B4-BE49-F238E27FC236}">
                <a16:creationId xmlns:a16="http://schemas.microsoft.com/office/drawing/2014/main" id="{714533FA-7397-3C28-7898-E4A5739ED37B}"/>
              </a:ext>
            </a:extLst>
          </p:cNvPr>
          <p:cNvGraphicFramePr>
            <a:graphicFrameLocks noGrp="1"/>
          </p:cNvGraphicFramePr>
          <p:nvPr>
            <p:ph sz="half" idx="2"/>
            <p:extLst>
              <p:ext uri="{D42A27DB-BD31-4B8C-83A1-F6EECF244321}">
                <p14:modId xmlns:p14="http://schemas.microsoft.com/office/powerpoint/2010/main" val="343482181"/>
              </p:ext>
            </p:extLst>
          </p:nvPr>
        </p:nvGraphicFramePr>
        <p:xfrm>
          <a:off x="6130925" y="1519238"/>
          <a:ext cx="4500563" cy="3643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525295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741500" y="720000"/>
            <a:ext cx="10703200" cy="926400"/>
          </a:xfrm>
          <a:prstGeom prst="rect">
            <a:avLst/>
          </a:prstGeom>
          <a:noFill/>
          <a:ln>
            <a:noFill/>
          </a:ln>
        </p:spPr>
        <p:txBody>
          <a:bodyPr lIns="121900" tIns="60933" rIns="121900" bIns="60933" anchor="t" anchorCtr="0">
            <a:noAutofit/>
          </a:bodyPr>
          <a:lstStyle/>
          <a:p>
            <a:pPr>
              <a:lnSpc>
                <a:spcPct val="122222"/>
              </a:lnSpc>
              <a:buClr>
                <a:srgbClr val="333333"/>
              </a:buClr>
              <a:buSzPct val="25000"/>
            </a:pPr>
            <a:r>
              <a:rPr lang="hu-HU" sz="3600" i="1" dirty="0">
                <a:ea typeface="Roboto" panose="02000000000000000000" pitchFamily="2" charset="0"/>
                <a:cs typeface="Roboto" panose="02000000000000000000" pitchFamily="2" charset="0"/>
              </a:rPr>
              <a:t>Ex ante </a:t>
            </a:r>
            <a:r>
              <a:rPr lang="hu-HU" sz="3600" dirty="0" err="1">
                <a:ea typeface="Roboto" panose="02000000000000000000" pitchFamily="2" charset="0"/>
                <a:cs typeface="Roboto" panose="02000000000000000000" pitchFamily="2" charset="0"/>
              </a:rPr>
              <a:t>protection</a:t>
            </a:r>
            <a:r>
              <a:rPr lang="hu-HU" sz="3600" dirty="0">
                <a:ea typeface="Roboto" panose="02000000000000000000" pitchFamily="2" charset="0"/>
                <a:cs typeface="Roboto" panose="02000000000000000000" pitchFamily="2" charset="0"/>
              </a:rPr>
              <a:t> in </a:t>
            </a:r>
            <a:r>
              <a:rPr lang="hu-HU" sz="3600" dirty="0" err="1">
                <a:ea typeface="Roboto" panose="02000000000000000000" pitchFamily="2" charset="0"/>
                <a:cs typeface="Roboto" panose="02000000000000000000" pitchFamily="2" charset="0"/>
              </a:rPr>
              <a:t>the</a:t>
            </a:r>
            <a:r>
              <a:rPr lang="hu-HU" sz="3600" dirty="0">
                <a:ea typeface="Roboto" panose="02000000000000000000" pitchFamily="2" charset="0"/>
                <a:cs typeface="Roboto" panose="02000000000000000000" pitchFamily="2" charset="0"/>
              </a:rPr>
              <a:t> </a:t>
            </a:r>
            <a:r>
              <a:rPr lang="hu-HU" sz="3600" dirty="0" err="1">
                <a:ea typeface="Roboto" panose="02000000000000000000" pitchFamily="2" charset="0"/>
                <a:cs typeface="Roboto" panose="02000000000000000000" pitchFamily="2" charset="0"/>
              </a:rPr>
              <a:t>focus</a:t>
            </a:r>
            <a:endParaRPr lang="hu-HU" sz="3600" dirty="0">
              <a:ea typeface="Roboto" panose="02000000000000000000" pitchFamily="2" charset="0"/>
              <a:cs typeface="Roboto" panose="02000000000000000000" pitchFamily="2" charset="0"/>
            </a:endParaRPr>
          </a:p>
        </p:txBody>
      </p:sp>
      <p:sp>
        <p:nvSpPr>
          <p:cNvPr id="232" name="Shape 232"/>
          <p:cNvSpPr txBox="1">
            <a:spLocks noGrp="1"/>
          </p:cNvSpPr>
          <p:nvPr>
            <p:ph type="body" idx="1"/>
          </p:nvPr>
        </p:nvSpPr>
        <p:spPr>
          <a:xfrm>
            <a:off x="944700" y="1784800"/>
            <a:ext cx="5371200" cy="446000"/>
          </a:xfrm>
          <a:prstGeom prst="rect">
            <a:avLst/>
          </a:prstGeom>
          <a:noFill/>
          <a:ln>
            <a:noFill/>
          </a:ln>
        </p:spPr>
        <p:txBody>
          <a:bodyPr lIns="121900" tIns="60933" rIns="121900" bIns="60933" anchor="t" anchorCtr="0">
            <a:noAutofit/>
          </a:bodyPr>
          <a:lstStyle/>
          <a:p>
            <a:pPr marL="0" indent="0">
              <a:buClr>
                <a:srgbClr val="46286E"/>
              </a:buClr>
              <a:buSzPct val="25000"/>
              <a:buNone/>
            </a:pPr>
            <a:endParaRPr lang="hu-HU" sz="2400" dirty="0">
              <a:solidFill>
                <a:srgbClr val="4B4B4B"/>
              </a:solidFill>
            </a:endParaRPr>
          </a:p>
        </p:txBody>
      </p:sp>
      <p:sp>
        <p:nvSpPr>
          <p:cNvPr id="233" name="Shape 233"/>
          <p:cNvSpPr txBox="1">
            <a:spLocks noGrp="1"/>
          </p:cNvSpPr>
          <p:nvPr>
            <p:ph type="body" idx="2"/>
          </p:nvPr>
        </p:nvSpPr>
        <p:spPr>
          <a:xfrm>
            <a:off x="970400" y="2372000"/>
            <a:ext cx="5024000" cy="3028000"/>
          </a:xfrm>
          <a:prstGeom prst="rect">
            <a:avLst/>
          </a:prstGeom>
          <a:noFill/>
          <a:ln>
            <a:noFill/>
          </a:ln>
        </p:spPr>
        <p:txBody>
          <a:bodyPr lIns="121900" tIns="60933" rIns="121900" bIns="60933" anchor="t" anchorCtr="0">
            <a:noAutofit/>
          </a:bodyPr>
          <a:lstStyle/>
          <a:p>
            <a:pPr marL="455987" indent="-455987">
              <a:lnSpc>
                <a:spcPct val="121334"/>
              </a:lnSpc>
              <a:spcBef>
                <a:spcPts val="933"/>
              </a:spcBef>
              <a:buClr>
                <a:srgbClr val="333333"/>
              </a:buClr>
              <a:buSzPct val="98900"/>
              <a:buFont typeface="Arial"/>
              <a:buChar char="•"/>
            </a:pPr>
            <a:r>
              <a:rPr lang="hu-HU" sz="2400" dirty="0">
                <a:solidFill>
                  <a:srgbClr val="333333"/>
                </a:solidFill>
                <a:latin typeface="+mj-lt"/>
                <a:ea typeface="Calibri"/>
                <a:cs typeface="Calibri"/>
                <a:sym typeface="Calibri"/>
              </a:rPr>
              <a:t>Risk management</a:t>
            </a:r>
          </a:p>
          <a:p>
            <a:pPr marL="455989" indent="-456073">
              <a:lnSpc>
                <a:spcPct val="121334"/>
              </a:lnSpc>
              <a:spcBef>
                <a:spcPts val="933"/>
              </a:spcBef>
              <a:buClr>
                <a:srgbClr val="333333"/>
              </a:buClr>
              <a:buSzPct val="98999"/>
              <a:buFont typeface="Calibri"/>
              <a:buChar char="•"/>
            </a:pPr>
            <a:r>
              <a:rPr lang="hu-HU" sz="2400" dirty="0">
                <a:solidFill>
                  <a:srgbClr val="333333"/>
                </a:solidFill>
                <a:latin typeface="+mj-lt"/>
                <a:ea typeface="Calibri"/>
                <a:cs typeface="Calibri"/>
                <a:sym typeface="Calibri"/>
              </a:rPr>
              <a:t>Quality management</a:t>
            </a:r>
          </a:p>
          <a:p>
            <a:pPr marL="455989" indent="-456073">
              <a:lnSpc>
                <a:spcPct val="121334"/>
              </a:lnSpc>
              <a:spcBef>
                <a:spcPts val="933"/>
              </a:spcBef>
              <a:buClr>
                <a:srgbClr val="333333"/>
              </a:buClr>
              <a:buSzPct val="98999"/>
              <a:buFont typeface="Calibri"/>
              <a:buChar char="•"/>
            </a:pPr>
            <a:r>
              <a:rPr lang="hu-HU" sz="2400" dirty="0">
                <a:solidFill>
                  <a:srgbClr val="333333"/>
                </a:solidFill>
                <a:latin typeface="+mj-lt"/>
                <a:ea typeface="Calibri"/>
                <a:cs typeface="Calibri"/>
                <a:sym typeface="Calibri"/>
              </a:rPr>
              <a:t>Compliance (</a:t>
            </a:r>
            <a:r>
              <a:rPr lang="hu-HU" sz="2400" dirty="0" err="1">
                <a:solidFill>
                  <a:srgbClr val="333333"/>
                </a:solidFill>
                <a:latin typeface="+mj-lt"/>
                <a:ea typeface="Calibri"/>
                <a:cs typeface="Calibri"/>
                <a:sym typeface="Calibri"/>
              </a:rPr>
              <a:t>compliance</a:t>
            </a:r>
            <a:r>
              <a:rPr lang="hu-HU" sz="2400" dirty="0">
                <a:solidFill>
                  <a:srgbClr val="333333"/>
                </a:solidFill>
                <a:latin typeface="+mj-lt"/>
                <a:ea typeface="Calibri"/>
                <a:cs typeface="Calibri"/>
                <a:sym typeface="Calibri"/>
              </a:rPr>
              <a:t>)</a:t>
            </a:r>
          </a:p>
          <a:p>
            <a:pPr marL="455989" indent="-456073">
              <a:lnSpc>
                <a:spcPct val="121334"/>
              </a:lnSpc>
              <a:spcBef>
                <a:spcPts val="933"/>
              </a:spcBef>
              <a:buClr>
                <a:srgbClr val="333333"/>
              </a:buClr>
              <a:buSzPct val="98999"/>
              <a:buFont typeface="Calibri"/>
              <a:buChar char="•"/>
            </a:pPr>
            <a:r>
              <a:rPr lang="hu-HU" sz="2400" dirty="0">
                <a:solidFill>
                  <a:srgbClr val="333333"/>
                </a:solidFill>
                <a:latin typeface="+mj-lt"/>
                <a:ea typeface="Calibri"/>
                <a:cs typeface="Calibri"/>
                <a:sym typeface="Calibri"/>
              </a:rPr>
              <a:t>Regulatory control</a:t>
            </a:r>
          </a:p>
          <a:p>
            <a:pPr marL="455989" indent="-456073">
              <a:lnSpc>
                <a:spcPct val="121334"/>
              </a:lnSpc>
              <a:spcBef>
                <a:spcPts val="933"/>
              </a:spcBef>
              <a:buClr>
                <a:srgbClr val="333333"/>
              </a:buClr>
              <a:buSzPct val="98999"/>
              <a:buFont typeface="Calibri"/>
              <a:buChar char="•"/>
            </a:pPr>
            <a:r>
              <a:rPr lang="hu-HU" sz="2400" dirty="0">
                <a:solidFill>
                  <a:srgbClr val="333333"/>
                </a:solidFill>
                <a:latin typeface="+mj-lt"/>
                <a:ea typeface="Calibri"/>
                <a:cs typeface="Calibri"/>
                <a:sym typeface="Calibri"/>
              </a:rPr>
              <a:t>Register</a:t>
            </a:r>
          </a:p>
        </p:txBody>
      </p:sp>
      <p:sp>
        <p:nvSpPr>
          <p:cNvPr id="234" name="Shape 234"/>
          <p:cNvSpPr txBox="1">
            <a:spLocks noGrp="1"/>
          </p:cNvSpPr>
          <p:nvPr>
            <p:ph type="body" idx="3"/>
          </p:nvPr>
        </p:nvSpPr>
        <p:spPr>
          <a:xfrm>
            <a:off x="10902933" y="6247497"/>
            <a:ext cx="466187" cy="311195"/>
          </a:xfrm>
          <a:prstGeom prst="rect">
            <a:avLst/>
          </a:prstGeom>
          <a:noFill/>
          <a:ln>
            <a:noFill/>
          </a:ln>
        </p:spPr>
        <p:txBody>
          <a:bodyPr lIns="121900" tIns="60933" rIns="121900" bIns="60933" anchor="ctr" anchorCtr="0">
            <a:noAutofit/>
          </a:bodyPr>
          <a:lstStyle/>
          <a:p>
            <a:pPr marL="0" indent="0">
              <a:lnSpc>
                <a:spcPct val="122222"/>
              </a:lnSpc>
              <a:buClr>
                <a:srgbClr val="595959"/>
              </a:buClr>
              <a:buSzPct val="25000"/>
              <a:buNone/>
            </a:pPr>
            <a:r>
              <a:rPr lang="hu-HU" sz="1200">
                <a:solidFill>
                  <a:srgbClr val="595959"/>
                </a:solidFill>
                <a:latin typeface="Arial"/>
                <a:ea typeface="Arial"/>
                <a:cs typeface="Arial"/>
                <a:sym typeface="Arial"/>
              </a:rPr>
              <a:t>4</a:t>
            </a:r>
          </a:p>
        </p:txBody>
      </p:sp>
      <p:sp>
        <p:nvSpPr>
          <p:cNvPr id="235" name="Shape 235"/>
          <p:cNvSpPr txBox="1"/>
          <p:nvPr/>
        </p:nvSpPr>
        <p:spPr>
          <a:xfrm>
            <a:off x="6502400" y="2573867"/>
            <a:ext cx="4978400" cy="1930400"/>
          </a:xfrm>
          <a:prstGeom prst="rect">
            <a:avLst/>
          </a:prstGeom>
          <a:noFill/>
          <a:ln>
            <a:noFill/>
          </a:ln>
        </p:spPr>
        <p:txBody>
          <a:bodyPr lIns="121900" tIns="60933" rIns="121900" bIns="60933" anchor="t" anchorCtr="0">
            <a:noAutofit/>
          </a:bodyPr>
          <a:lstStyle/>
          <a:p>
            <a:pPr algn="just"/>
            <a:endParaRPr sz="1200">
              <a:solidFill>
                <a:schemeClr val="dk1"/>
              </a:solidFill>
              <a:latin typeface="Calibri"/>
              <a:ea typeface="Calibri"/>
              <a:cs typeface="Calibri"/>
              <a:sym typeface="Calibri"/>
            </a:endParaRPr>
          </a:p>
        </p:txBody>
      </p:sp>
      <p:sp>
        <p:nvSpPr>
          <p:cNvPr id="236" name="Shape 236"/>
          <p:cNvSpPr txBox="1"/>
          <p:nvPr/>
        </p:nvSpPr>
        <p:spPr>
          <a:xfrm>
            <a:off x="6452000" y="1784801"/>
            <a:ext cx="5024000" cy="414799"/>
          </a:xfrm>
          <a:prstGeom prst="rect">
            <a:avLst/>
          </a:prstGeom>
          <a:noFill/>
          <a:ln>
            <a:noFill/>
          </a:ln>
        </p:spPr>
        <p:txBody>
          <a:bodyPr lIns="121900" tIns="60933" rIns="121900" bIns="60933" anchor="t" anchorCtr="0">
            <a:noAutofit/>
          </a:bodyPr>
          <a:lstStyle/>
          <a:p>
            <a:pPr>
              <a:lnSpc>
                <a:spcPct val="84615"/>
              </a:lnSpc>
              <a:buSzPct val="25000"/>
            </a:pPr>
            <a:endParaRPr lang="hu-HU" sz="2400" dirty="0">
              <a:solidFill>
                <a:srgbClr val="4B4B4B"/>
              </a:solidFill>
            </a:endParaRPr>
          </a:p>
        </p:txBody>
      </p:sp>
      <p:sp>
        <p:nvSpPr>
          <p:cNvPr id="238" name="Shape 238"/>
          <p:cNvSpPr txBox="1"/>
          <p:nvPr/>
        </p:nvSpPr>
        <p:spPr>
          <a:xfrm>
            <a:off x="5661330" y="2199598"/>
            <a:ext cx="6127804" cy="3199068"/>
          </a:xfrm>
          <a:prstGeom prst="rect">
            <a:avLst/>
          </a:prstGeom>
          <a:noFill/>
          <a:ln>
            <a:noFill/>
          </a:ln>
        </p:spPr>
        <p:txBody>
          <a:bodyPr lIns="121900" tIns="60933" rIns="121900" bIns="60933" anchor="t" anchorCtr="0">
            <a:noAutofit/>
          </a:bodyPr>
          <a:lstStyle/>
          <a:p>
            <a:pPr marL="455989" indent="-456073" algn="just">
              <a:lnSpc>
                <a:spcPct val="121334"/>
              </a:lnSpc>
              <a:spcBef>
                <a:spcPts val="933"/>
              </a:spcBef>
              <a:buClr>
                <a:srgbClr val="333333"/>
              </a:buClr>
              <a:buSzPct val="98999"/>
              <a:buFont typeface="Calibri"/>
              <a:buChar char="•"/>
            </a:pPr>
            <a:r>
              <a:rPr lang="hu-HU" sz="2400" dirty="0">
                <a:solidFill>
                  <a:srgbClr val="333333"/>
                </a:solidFill>
                <a:latin typeface="+mj-lt"/>
                <a:ea typeface="Calibri"/>
                <a:cs typeface="Calibri"/>
                <a:sym typeface="Calibri"/>
              </a:rPr>
              <a:t>Risk management system: to be operated for high-risk MI</a:t>
            </a:r>
          </a:p>
          <a:p>
            <a:pPr lvl="4" algn="just">
              <a:lnSpc>
                <a:spcPct val="121334"/>
              </a:lnSpc>
              <a:spcBef>
                <a:spcPts val="933"/>
              </a:spcBef>
              <a:buClr>
                <a:srgbClr val="333333"/>
              </a:buClr>
              <a:buSzPct val="98999"/>
            </a:pPr>
            <a:r>
              <a:rPr lang="hu-HU" sz="2400" dirty="0">
                <a:solidFill>
                  <a:srgbClr val="333333"/>
                </a:solidFill>
                <a:latin typeface="+mj-lt"/>
                <a:ea typeface="Calibri"/>
                <a:cs typeface="Calibri"/>
                <a:sym typeface="Calibri"/>
              </a:rPr>
              <a:t>an uninterrupted iterative process throughout the lifecycle of the AI system</a:t>
            </a:r>
          </a:p>
          <a:p>
            <a:pPr marL="455989" indent="-456073" algn="just">
              <a:lnSpc>
                <a:spcPct val="121334"/>
              </a:lnSpc>
              <a:spcBef>
                <a:spcPts val="933"/>
              </a:spcBef>
              <a:buClr>
                <a:srgbClr val="333333"/>
              </a:buClr>
              <a:buSzPct val="98999"/>
              <a:buFont typeface="Calibri"/>
              <a:buChar char="•"/>
            </a:pPr>
            <a:r>
              <a:rPr lang="hu-HU" sz="2400" dirty="0">
                <a:solidFill>
                  <a:srgbClr val="333333"/>
                </a:solidFill>
                <a:latin typeface="+mj-lt"/>
                <a:ea typeface="Calibri"/>
                <a:cs typeface="Calibri"/>
                <a:sym typeface="Calibri"/>
              </a:rPr>
              <a:t>Liability: illegality </a:t>
            </a:r>
            <a:r>
              <a:rPr lang="hu-HU" sz="2400" dirty="0" err="1">
                <a:solidFill>
                  <a:srgbClr val="333333"/>
                </a:solidFill>
                <a:latin typeface="+mj-lt"/>
                <a:ea typeface="Calibri"/>
                <a:cs typeface="Calibri"/>
                <a:sym typeface="Calibri"/>
              </a:rPr>
              <a:t>vs </a:t>
            </a:r>
            <a:r>
              <a:rPr lang="hu-HU" sz="2400" dirty="0">
                <a:solidFill>
                  <a:srgbClr val="333333"/>
                </a:solidFill>
                <a:latin typeface="+mj-lt"/>
                <a:ea typeface="Calibri"/>
                <a:cs typeface="Calibri"/>
                <a:sym typeface="Calibri"/>
              </a:rPr>
              <a:t>"</a:t>
            </a:r>
            <a:r>
              <a:rPr lang="hu-HU" sz="2400" dirty="0" err="1">
                <a:solidFill>
                  <a:srgbClr val="333333"/>
                </a:solidFill>
                <a:latin typeface="+mj-lt"/>
                <a:ea typeface="Calibri"/>
                <a:cs typeface="Calibri"/>
                <a:sym typeface="Calibri"/>
              </a:rPr>
              <a:t>state of </a:t>
            </a:r>
            <a:r>
              <a:rPr lang="hu-HU" sz="2400" dirty="0">
                <a:solidFill>
                  <a:srgbClr val="333333"/>
                </a:solidFill>
                <a:latin typeface="+mj-lt"/>
                <a:ea typeface="Calibri"/>
                <a:cs typeface="Calibri"/>
                <a:sym typeface="Calibri"/>
              </a:rPr>
              <a:t>art" </a:t>
            </a:r>
            <a:r>
              <a:rPr lang="hu-HU" sz="2400" dirty="0" err="1">
                <a:solidFill>
                  <a:srgbClr val="333333"/>
                </a:solidFill>
                <a:latin typeface="+mj-lt"/>
                <a:ea typeface="Calibri"/>
                <a:cs typeface="Calibri"/>
                <a:sym typeface="Calibri"/>
              </a:rPr>
              <a:t>defence</a:t>
            </a:r>
            <a:r>
              <a:rPr lang="hu-HU" sz="2400" dirty="0">
                <a:solidFill>
                  <a:srgbClr val="333333"/>
                </a:solidFill>
                <a:latin typeface="+mj-lt"/>
                <a:ea typeface="Calibri"/>
                <a:cs typeface="Calibri"/>
                <a:sym typeface="Calibri"/>
              </a:rPr>
              <a:t>?</a:t>
            </a:r>
          </a:p>
        </p:txBody>
      </p:sp>
    </p:spTree>
    <p:extLst>
      <p:ext uri="{BB962C8B-B14F-4D97-AF65-F5344CB8AC3E}">
        <p14:creationId xmlns:p14="http://schemas.microsoft.com/office/powerpoint/2010/main" val="3997967330"/>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741500" y="720000"/>
            <a:ext cx="10703200" cy="926400"/>
          </a:xfrm>
          <a:prstGeom prst="rect">
            <a:avLst/>
          </a:prstGeom>
          <a:noFill/>
          <a:ln>
            <a:noFill/>
          </a:ln>
        </p:spPr>
        <p:txBody>
          <a:bodyPr lIns="121900" tIns="60933" rIns="121900" bIns="60933" anchor="t" anchorCtr="0">
            <a:noAutofit/>
          </a:bodyPr>
          <a:lstStyle/>
          <a:p>
            <a:pPr>
              <a:lnSpc>
                <a:spcPct val="122222"/>
              </a:lnSpc>
              <a:buClr>
                <a:srgbClr val="333333"/>
              </a:buClr>
              <a:buSzPct val="25000"/>
            </a:pPr>
            <a:r>
              <a:rPr lang="hu-HU" sz="3600" dirty="0">
                <a:ea typeface="Roboto" panose="02000000000000000000" pitchFamily="2" charset="0"/>
                <a:cs typeface="Roboto" panose="02000000000000000000" pitchFamily="2" charset="0"/>
              </a:rPr>
              <a:t>AI </a:t>
            </a:r>
            <a:r>
              <a:rPr lang="hu-HU" sz="3600" dirty="0" err="1">
                <a:ea typeface="Roboto" panose="02000000000000000000" pitchFamily="2" charset="0"/>
                <a:cs typeface="Roboto" panose="02000000000000000000" pitchFamily="2" charset="0"/>
              </a:rPr>
              <a:t>Liability Directive</a:t>
            </a:r>
            <a:endParaRPr lang="hu-HU" sz="3600" dirty="0">
              <a:ea typeface="Roboto" panose="02000000000000000000" pitchFamily="2" charset="0"/>
              <a:cs typeface="Roboto" panose="02000000000000000000" pitchFamily="2" charset="0"/>
            </a:endParaRPr>
          </a:p>
        </p:txBody>
      </p:sp>
      <p:sp>
        <p:nvSpPr>
          <p:cNvPr id="232" name="Shape 232"/>
          <p:cNvSpPr txBox="1">
            <a:spLocks noGrp="1"/>
          </p:cNvSpPr>
          <p:nvPr>
            <p:ph type="body" idx="1"/>
          </p:nvPr>
        </p:nvSpPr>
        <p:spPr>
          <a:xfrm>
            <a:off x="933814" y="1784801"/>
            <a:ext cx="5371200" cy="446000"/>
          </a:xfrm>
          <a:prstGeom prst="rect">
            <a:avLst/>
          </a:prstGeom>
          <a:noFill/>
          <a:ln>
            <a:noFill/>
          </a:ln>
        </p:spPr>
        <p:txBody>
          <a:bodyPr lIns="121900" tIns="60933" rIns="121900" bIns="60933" anchor="t" anchorCtr="0">
            <a:noAutofit/>
          </a:bodyPr>
          <a:lstStyle/>
          <a:p>
            <a:pPr marL="0" indent="0">
              <a:buClr>
                <a:srgbClr val="46286E"/>
              </a:buClr>
              <a:buSzPct val="25000"/>
              <a:buNone/>
            </a:pPr>
            <a:r>
              <a:rPr lang="hu-HU" sz="2400" dirty="0">
                <a:solidFill>
                  <a:srgbClr val="4B4B4B"/>
                </a:solidFill>
                <a:latin typeface="+mj-lt"/>
                <a:ea typeface="Roboto" panose="02000000000000000000" pitchFamily="2" charset="0"/>
                <a:cs typeface="Roboto" panose="02000000000000000000" pitchFamily="2" charset="0"/>
              </a:rPr>
              <a:t>No uniform liability system</a:t>
            </a:r>
          </a:p>
        </p:txBody>
      </p:sp>
      <p:sp>
        <p:nvSpPr>
          <p:cNvPr id="233" name="Shape 233"/>
          <p:cNvSpPr txBox="1">
            <a:spLocks noGrp="1"/>
          </p:cNvSpPr>
          <p:nvPr>
            <p:ph type="body" idx="2"/>
          </p:nvPr>
        </p:nvSpPr>
        <p:spPr>
          <a:xfrm>
            <a:off x="190832" y="2372000"/>
            <a:ext cx="5803569" cy="3028000"/>
          </a:xfrm>
          <a:prstGeom prst="rect">
            <a:avLst/>
          </a:prstGeom>
          <a:noFill/>
          <a:ln>
            <a:noFill/>
          </a:ln>
        </p:spPr>
        <p:txBody>
          <a:bodyPr lIns="121900" tIns="60933" rIns="121900" bIns="60933" anchor="t" anchorCtr="0">
            <a:noAutofit/>
          </a:bodyPr>
          <a:lstStyle/>
          <a:p>
            <a:pPr marL="455987" indent="-455987">
              <a:lnSpc>
                <a:spcPct val="121334"/>
              </a:lnSpc>
              <a:spcBef>
                <a:spcPts val="933"/>
              </a:spcBef>
              <a:buClr>
                <a:srgbClr val="333333"/>
              </a:buClr>
              <a:buSzPct val="98900"/>
              <a:buFont typeface="Arial"/>
              <a:buChar char="•"/>
            </a:pPr>
            <a:r>
              <a:rPr lang="hu-HU" sz="2200" dirty="0" err="1">
                <a:latin typeface="+mj-lt"/>
                <a:ea typeface="Calibri"/>
                <a:cs typeface="Calibri"/>
                <a:sym typeface="Calibri"/>
              </a:rPr>
              <a:t>Allocating</a:t>
            </a:r>
            <a:r>
              <a:rPr lang="hu-HU" sz="2200" dirty="0">
                <a:latin typeface="+mj-lt"/>
                <a:ea typeface="Calibri"/>
                <a:cs typeface="Calibri"/>
                <a:sym typeface="Calibri"/>
              </a:rPr>
              <a:t>  </a:t>
            </a:r>
            <a:r>
              <a:rPr lang="hu-HU" sz="2200" dirty="0" err="1">
                <a:latin typeface="+mj-lt"/>
                <a:ea typeface="Calibri"/>
                <a:cs typeface="Calibri"/>
                <a:sym typeface="Calibri"/>
              </a:rPr>
              <a:t>the</a:t>
            </a:r>
            <a:r>
              <a:rPr lang="hu-HU" sz="2200" dirty="0">
                <a:latin typeface="+mj-lt"/>
                <a:ea typeface="Calibri"/>
                <a:cs typeface="Calibri"/>
                <a:sym typeface="Calibri"/>
              </a:rPr>
              <a:t> burden of proof</a:t>
            </a:r>
          </a:p>
          <a:p>
            <a:pPr marL="455989" indent="-456073">
              <a:lnSpc>
                <a:spcPct val="121334"/>
              </a:lnSpc>
              <a:spcBef>
                <a:spcPts val="933"/>
              </a:spcBef>
              <a:buClr>
                <a:srgbClr val="333333"/>
              </a:buClr>
              <a:buSzPct val="98999"/>
              <a:buFont typeface="Calibri"/>
              <a:buChar char="•"/>
            </a:pPr>
            <a:r>
              <a:rPr lang="hu-HU" sz="2200" dirty="0">
                <a:latin typeface="+mj-lt"/>
                <a:ea typeface="Calibri"/>
                <a:cs typeface="Calibri"/>
                <a:sym typeface="Calibri"/>
              </a:rPr>
              <a:t>Shifting </a:t>
            </a:r>
            <a:r>
              <a:rPr lang="hu-HU" sz="2200" dirty="0" err="1">
                <a:latin typeface="+mj-lt"/>
                <a:ea typeface="Calibri"/>
                <a:cs typeface="Calibri"/>
                <a:sym typeface="Calibri"/>
              </a:rPr>
              <a:t>burden</a:t>
            </a:r>
            <a:r>
              <a:rPr lang="hu-HU" sz="2200" dirty="0">
                <a:latin typeface="+mj-lt"/>
                <a:ea typeface="Calibri"/>
                <a:cs typeface="Calibri"/>
                <a:sym typeface="Calibri"/>
              </a:rPr>
              <a:t> of </a:t>
            </a:r>
            <a:r>
              <a:rPr lang="hu-HU" sz="2200" dirty="0" err="1">
                <a:latin typeface="+mj-lt"/>
                <a:ea typeface="Calibri"/>
                <a:cs typeface="Calibri"/>
                <a:sym typeface="Calibri"/>
              </a:rPr>
              <a:t>proof</a:t>
            </a:r>
            <a:r>
              <a:rPr lang="hu-HU" sz="2200" dirty="0">
                <a:latin typeface="+mj-lt"/>
                <a:ea typeface="Calibri"/>
                <a:cs typeface="Calibri"/>
                <a:sym typeface="Calibri"/>
              </a:rPr>
              <a:t> </a:t>
            </a:r>
            <a:r>
              <a:rPr lang="hu-HU" sz="2200" dirty="0" err="1">
                <a:latin typeface="+mj-lt"/>
                <a:ea typeface="Calibri"/>
                <a:cs typeface="Calibri"/>
                <a:sym typeface="Calibri"/>
              </a:rPr>
              <a:t>to</a:t>
            </a:r>
            <a:r>
              <a:rPr lang="hu-HU" sz="2200" dirty="0">
                <a:latin typeface="+mj-lt"/>
                <a:ea typeface="Calibri"/>
                <a:cs typeface="Calibri"/>
                <a:sym typeface="Calibri"/>
              </a:rPr>
              <a:t> </a:t>
            </a:r>
            <a:r>
              <a:rPr lang="hu-HU" sz="2200" dirty="0" err="1">
                <a:latin typeface="+mj-lt"/>
                <a:ea typeface="Calibri"/>
                <a:cs typeface="Calibri"/>
                <a:sym typeface="Calibri"/>
              </a:rPr>
              <a:t>the</a:t>
            </a:r>
            <a:r>
              <a:rPr lang="hu-HU" sz="2200" dirty="0">
                <a:latin typeface="+mj-lt"/>
                <a:ea typeface="Calibri"/>
                <a:cs typeface="Calibri"/>
                <a:sym typeface="Calibri"/>
              </a:rPr>
              <a:t> service provider, where the service provider is the one who develops or has developed an AI system to place it on the market or put it into service on its own behalf </a:t>
            </a:r>
          </a:p>
          <a:p>
            <a:pPr marL="455989" indent="-456073">
              <a:lnSpc>
                <a:spcPct val="121334"/>
              </a:lnSpc>
              <a:spcBef>
                <a:spcPts val="933"/>
              </a:spcBef>
              <a:buClr>
                <a:srgbClr val="333333"/>
              </a:buClr>
              <a:buSzPct val="98999"/>
              <a:buFont typeface="Calibri"/>
              <a:buChar char="•"/>
            </a:pPr>
            <a:r>
              <a:rPr lang="hu-HU" sz="2200" dirty="0">
                <a:latin typeface="+mj-lt"/>
                <a:ea typeface="Calibri"/>
                <a:cs typeface="Calibri"/>
                <a:sym typeface="Calibri"/>
              </a:rPr>
              <a:t>Use of AI developed by others: </a:t>
            </a:r>
            <a:r>
              <a:rPr lang="hu-HU" sz="2200" dirty="0" err="1">
                <a:latin typeface="+mj-lt"/>
                <a:ea typeface="Calibri"/>
                <a:cs typeface="Calibri"/>
                <a:sym typeface="Calibri"/>
              </a:rPr>
              <a:t>liability</a:t>
            </a:r>
            <a:r>
              <a:rPr lang="hu-HU" sz="2200" dirty="0">
                <a:latin typeface="+mj-lt"/>
                <a:ea typeface="Calibri"/>
                <a:cs typeface="Calibri"/>
                <a:sym typeface="Calibri"/>
              </a:rPr>
              <a:t> </a:t>
            </a:r>
            <a:r>
              <a:rPr lang="hu-HU" sz="2200" dirty="0" err="1">
                <a:latin typeface="+mj-lt"/>
                <a:ea typeface="Calibri"/>
                <a:cs typeface="Calibri"/>
                <a:sym typeface="Calibri"/>
              </a:rPr>
              <a:t>for</a:t>
            </a:r>
            <a:r>
              <a:rPr lang="hu-HU" sz="2200" dirty="0">
                <a:latin typeface="+mj-lt"/>
                <a:ea typeface="Calibri"/>
                <a:cs typeface="Calibri"/>
                <a:sym typeface="Calibri"/>
              </a:rPr>
              <a:t> </a:t>
            </a:r>
            <a:r>
              <a:rPr lang="hu-HU" sz="2200" dirty="0" err="1">
                <a:latin typeface="+mj-lt"/>
                <a:ea typeface="Calibri"/>
                <a:cs typeface="Calibri"/>
                <a:sym typeface="Calibri"/>
              </a:rPr>
              <a:t>intermediaries</a:t>
            </a:r>
            <a:r>
              <a:rPr lang="hu-HU" sz="2200" dirty="0">
                <a:latin typeface="+mj-lt"/>
                <a:ea typeface="Calibri"/>
                <a:cs typeface="Calibri"/>
                <a:sym typeface="Calibri"/>
              </a:rPr>
              <a:t> </a:t>
            </a:r>
          </a:p>
        </p:txBody>
      </p:sp>
      <p:sp>
        <p:nvSpPr>
          <p:cNvPr id="234" name="Shape 234"/>
          <p:cNvSpPr txBox="1">
            <a:spLocks noGrp="1"/>
          </p:cNvSpPr>
          <p:nvPr>
            <p:ph type="body" idx="3"/>
          </p:nvPr>
        </p:nvSpPr>
        <p:spPr>
          <a:xfrm>
            <a:off x="10902933" y="6247497"/>
            <a:ext cx="466187" cy="311195"/>
          </a:xfrm>
          <a:prstGeom prst="rect">
            <a:avLst/>
          </a:prstGeom>
          <a:noFill/>
          <a:ln>
            <a:noFill/>
          </a:ln>
        </p:spPr>
        <p:txBody>
          <a:bodyPr lIns="121900" tIns="60933" rIns="121900" bIns="60933" anchor="ctr" anchorCtr="0">
            <a:noAutofit/>
          </a:bodyPr>
          <a:lstStyle/>
          <a:p>
            <a:pPr marL="0" indent="0">
              <a:lnSpc>
                <a:spcPct val="122222"/>
              </a:lnSpc>
              <a:buClr>
                <a:srgbClr val="595959"/>
              </a:buClr>
              <a:buSzPct val="25000"/>
              <a:buNone/>
            </a:pPr>
            <a:r>
              <a:rPr lang="hu-HU" sz="1200">
                <a:solidFill>
                  <a:srgbClr val="595959"/>
                </a:solidFill>
                <a:latin typeface="Arial"/>
                <a:ea typeface="Arial"/>
                <a:cs typeface="Arial"/>
                <a:sym typeface="Arial"/>
              </a:rPr>
              <a:t>4</a:t>
            </a:r>
          </a:p>
        </p:txBody>
      </p:sp>
      <p:sp>
        <p:nvSpPr>
          <p:cNvPr id="235" name="Shape 235"/>
          <p:cNvSpPr txBox="1"/>
          <p:nvPr/>
        </p:nvSpPr>
        <p:spPr>
          <a:xfrm>
            <a:off x="6502400" y="2573867"/>
            <a:ext cx="4978400" cy="1930400"/>
          </a:xfrm>
          <a:prstGeom prst="rect">
            <a:avLst/>
          </a:prstGeom>
          <a:noFill/>
          <a:ln>
            <a:noFill/>
          </a:ln>
        </p:spPr>
        <p:txBody>
          <a:bodyPr lIns="121900" tIns="60933" rIns="121900" bIns="60933" anchor="t" anchorCtr="0">
            <a:noAutofit/>
          </a:bodyPr>
          <a:lstStyle/>
          <a:p>
            <a:pPr algn="just"/>
            <a:endParaRPr sz="1200">
              <a:solidFill>
                <a:schemeClr val="dk1"/>
              </a:solidFill>
              <a:latin typeface="Calibri"/>
              <a:ea typeface="Calibri"/>
              <a:cs typeface="Calibri"/>
              <a:sym typeface="Calibri"/>
            </a:endParaRPr>
          </a:p>
        </p:txBody>
      </p:sp>
      <p:sp>
        <p:nvSpPr>
          <p:cNvPr id="236" name="Shape 236"/>
          <p:cNvSpPr txBox="1"/>
          <p:nvPr/>
        </p:nvSpPr>
        <p:spPr>
          <a:xfrm>
            <a:off x="6452000" y="1784801"/>
            <a:ext cx="5024000" cy="414799"/>
          </a:xfrm>
          <a:prstGeom prst="rect">
            <a:avLst/>
          </a:prstGeom>
          <a:noFill/>
          <a:ln>
            <a:noFill/>
          </a:ln>
        </p:spPr>
        <p:txBody>
          <a:bodyPr lIns="121900" tIns="60933" rIns="121900" bIns="60933" anchor="t" anchorCtr="0">
            <a:noAutofit/>
          </a:bodyPr>
          <a:lstStyle/>
          <a:p>
            <a:pPr>
              <a:lnSpc>
                <a:spcPct val="84615"/>
              </a:lnSpc>
              <a:buSzPct val="25000"/>
            </a:pPr>
            <a:r>
              <a:rPr lang="hu-HU" sz="2400" dirty="0">
                <a:solidFill>
                  <a:srgbClr val="4B4B4B"/>
                </a:solidFill>
                <a:latin typeface="+mj-lt"/>
                <a:ea typeface="Roboto" panose="02000000000000000000" pitchFamily="2" charset="0"/>
                <a:cs typeface="Roboto" panose="02000000000000000000" pitchFamily="2" charset="0"/>
              </a:rPr>
              <a:t>Liability risks</a:t>
            </a:r>
          </a:p>
        </p:txBody>
      </p:sp>
      <p:sp>
        <p:nvSpPr>
          <p:cNvPr id="238" name="Shape 238"/>
          <p:cNvSpPr txBox="1"/>
          <p:nvPr/>
        </p:nvSpPr>
        <p:spPr>
          <a:xfrm>
            <a:off x="6502401" y="2370667"/>
            <a:ext cx="4866799" cy="3028000"/>
          </a:xfrm>
          <a:prstGeom prst="rect">
            <a:avLst/>
          </a:prstGeom>
          <a:noFill/>
          <a:ln>
            <a:noFill/>
          </a:ln>
        </p:spPr>
        <p:txBody>
          <a:bodyPr lIns="121900" tIns="60933" rIns="121900" bIns="60933" anchor="t" anchorCtr="0">
            <a:noAutofit/>
          </a:bodyPr>
          <a:lstStyle/>
          <a:p>
            <a:pPr marL="455987" indent="-455987" algn="just">
              <a:spcBef>
                <a:spcPts val="133"/>
              </a:spcBef>
              <a:buClr>
                <a:schemeClr val="dk1"/>
              </a:buClr>
              <a:buSzPct val="98900"/>
              <a:buFont typeface="Arial"/>
              <a:buChar char="•"/>
            </a:pPr>
            <a:r>
              <a:rPr lang="hu-HU" sz="2400" dirty="0">
                <a:solidFill>
                  <a:schemeClr val="dk1"/>
                </a:solidFill>
                <a:latin typeface="+mj-lt"/>
                <a:ea typeface="Calibri"/>
                <a:cs typeface="Calibri"/>
                <a:sym typeface="Calibri"/>
              </a:rPr>
              <a:t>Risk of autonomous behaviour (loss of human control)</a:t>
            </a:r>
          </a:p>
          <a:p>
            <a:pPr marL="455987" indent="-455987" algn="just">
              <a:spcBef>
                <a:spcPts val="133"/>
              </a:spcBef>
              <a:buClr>
                <a:schemeClr val="dk1"/>
              </a:buClr>
              <a:buSzPct val="98900"/>
              <a:buFont typeface="Arial"/>
              <a:buChar char="•"/>
            </a:pPr>
            <a:r>
              <a:rPr lang="hu-HU" sz="2400" dirty="0">
                <a:solidFill>
                  <a:schemeClr val="dk1"/>
                </a:solidFill>
                <a:latin typeface="+mj-lt"/>
                <a:ea typeface="Calibri"/>
                <a:cs typeface="Calibri"/>
                <a:sym typeface="Calibri"/>
              </a:rPr>
              <a:t>In human/machine collaboration, human and machine behaviour cannot be separated ("</a:t>
            </a:r>
            <a:r>
              <a:rPr lang="hu-HU" sz="2400" dirty="0" err="1">
                <a:solidFill>
                  <a:schemeClr val="dk1"/>
                </a:solidFill>
                <a:latin typeface="+mj-lt"/>
                <a:ea typeface="Calibri"/>
                <a:cs typeface="Calibri"/>
                <a:sym typeface="Calibri"/>
              </a:rPr>
              <a:t>Liability gap</a:t>
            </a:r>
            <a:r>
              <a:rPr lang="hu-HU" sz="2400" dirty="0">
                <a:solidFill>
                  <a:schemeClr val="dk1"/>
                </a:solidFill>
                <a:latin typeface="+mj-lt"/>
                <a:ea typeface="Calibri"/>
                <a:cs typeface="Calibri"/>
                <a:sym typeface="Calibri"/>
              </a:rPr>
              <a:t>")</a:t>
            </a:r>
          </a:p>
          <a:p>
            <a:pPr marL="455987" indent="-455987" algn="just">
              <a:spcBef>
                <a:spcPts val="133"/>
              </a:spcBef>
              <a:buClr>
                <a:schemeClr val="dk1"/>
              </a:buClr>
              <a:buSzPct val="98900"/>
              <a:buFont typeface="Arial"/>
              <a:buChar char="•"/>
            </a:pPr>
            <a:r>
              <a:rPr lang="hu-HU" sz="2400" dirty="0" err="1">
                <a:solidFill>
                  <a:schemeClr val="dk1"/>
                </a:solidFill>
                <a:latin typeface="+mj-lt"/>
                <a:ea typeface="Calibri"/>
                <a:cs typeface="Calibri"/>
                <a:sym typeface="Calibri"/>
              </a:rPr>
              <a:t>Interconnectivity</a:t>
            </a:r>
            <a:r>
              <a:rPr lang="hu-HU" sz="2400" dirty="0">
                <a:solidFill>
                  <a:schemeClr val="dk1"/>
                </a:solidFill>
                <a:latin typeface="+mj-lt"/>
                <a:ea typeface="Calibri"/>
                <a:cs typeface="Calibri"/>
                <a:sym typeface="Calibri"/>
              </a:rPr>
              <a:t>: the "collective" behaviour of connected machines</a:t>
            </a:r>
          </a:p>
        </p:txBody>
      </p:sp>
    </p:spTree>
    <p:extLst>
      <p:ext uri="{BB962C8B-B14F-4D97-AF65-F5344CB8AC3E}">
        <p14:creationId xmlns:p14="http://schemas.microsoft.com/office/powerpoint/2010/main" val="3907077618"/>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18010" y="1193073"/>
            <a:ext cx="11086013" cy="3959951"/>
          </a:xfrm>
        </p:spPr>
        <p:txBody>
          <a:bodyPr/>
          <a:lstStyle/>
          <a:p>
            <a:r>
              <a:rPr lang="en-US" sz="2400" dirty="0">
                <a:latin typeface="+mj-lt"/>
                <a:ea typeface="Roboto" panose="02000000000000000000" pitchFamily="2" charset="0"/>
                <a:cs typeface="Roboto" panose="02000000000000000000" pitchFamily="2" charset="0"/>
              </a:rPr>
              <a:t>The focus is expected to be on compliance</a:t>
            </a:r>
            <a:endParaRPr lang="hu-HU" sz="2400" dirty="0">
              <a:latin typeface="+mj-lt"/>
              <a:ea typeface="Roboto" panose="02000000000000000000" pitchFamily="2" charset="0"/>
              <a:cs typeface="Roboto" panose="02000000000000000000" pitchFamily="2" charset="0"/>
            </a:endParaRPr>
          </a:p>
          <a:p>
            <a:pPr lvl="1"/>
            <a:r>
              <a:rPr lang="en-US" dirty="0">
                <a:latin typeface="+mj-lt"/>
                <a:ea typeface="Roboto" panose="02000000000000000000" pitchFamily="2" charset="0"/>
                <a:cs typeface="Roboto" panose="02000000000000000000" pitchFamily="2" charset="0"/>
              </a:rPr>
              <a:t>both in terms of data and software</a:t>
            </a:r>
            <a:endParaRPr lang="hu-HU" dirty="0">
              <a:latin typeface="+mj-lt"/>
              <a:ea typeface="Roboto" panose="02000000000000000000" pitchFamily="2" charset="0"/>
              <a:cs typeface="Roboto" panose="02000000000000000000" pitchFamily="2" charset="0"/>
            </a:endParaRPr>
          </a:p>
          <a:p>
            <a:r>
              <a:rPr lang="en-US" sz="2400" dirty="0">
                <a:latin typeface="+mj-lt"/>
                <a:ea typeface="Roboto" panose="02000000000000000000" pitchFamily="2" charset="0"/>
                <a:cs typeface="Roboto" panose="02000000000000000000" pitchFamily="2" charset="0"/>
              </a:rPr>
              <a:t>Compliance is a complex issue</a:t>
            </a:r>
            <a:endParaRPr lang="hu-HU" sz="2400" dirty="0">
              <a:latin typeface="+mj-lt"/>
              <a:ea typeface="Roboto" panose="02000000000000000000" pitchFamily="2" charset="0"/>
              <a:cs typeface="Roboto" panose="02000000000000000000" pitchFamily="2" charset="0"/>
            </a:endParaRPr>
          </a:p>
          <a:p>
            <a:pPr lvl="1"/>
            <a:r>
              <a:rPr lang="en-US" dirty="0">
                <a:latin typeface="+mj-lt"/>
                <a:ea typeface="Roboto" panose="02000000000000000000" pitchFamily="2" charset="0"/>
                <a:cs typeface="Roboto" panose="02000000000000000000" pitchFamily="2" charset="0"/>
              </a:rPr>
              <a:t>compliance with fundamental rights</a:t>
            </a:r>
            <a:r>
              <a:rPr lang="hu-HU" dirty="0">
                <a:latin typeface="+mj-lt"/>
                <a:ea typeface="Roboto" panose="02000000000000000000" pitchFamily="2" charset="0"/>
                <a:cs typeface="Roboto" panose="02000000000000000000" pitchFamily="2" charset="0"/>
              </a:rPr>
              <a:t> </a:t>
            </a:r>
          </a:p>
          <a:p>
            <a:pPr lvl="2"/>
            <a:r>
              <a:rPr lang="en-US" sz="2400" dirty="0">
                <a:latin typeface="+mj-lt"/>
                <a:ea typeface="Roboto" panose="02000000000000000000" pitchFamily="2" charset="0"/>
                <a:cs typeface="Roboto" panose="02000000000000000000" pitchFamily="2" charset="0"/>
              </a:rPr>
              <a:t>human dignity, equal treatment, right to privacy</a:t>
            </a:r>
            <a:endParaRPr lang="hu-HU" sz="2400" dirty="0">
              <a:latin typeface="+mj-lt"/>
              <a:ea typeface="Roboto" panose="02000000000000000000" pitchFamily="2" charset="0"/>
              <a:cs typeface="Roboto" panose="02000000000000000000" pitchFamily="2" charset="0"/>
            </a:endParaRPr>
          </a:p>
          <a:p>
            <a:pPr lvl="1"/>
            <a:r>
              <a:rPr lang="en-US" dirty="0">
                <a:latin typeface="+mj-lt"/>
                <a:ea typeface="Roboto" panose="02000000000000000000" pitchFamily="2" charset="0"/>
                <a:cs typeface="Roboto" panose="02000000000000000000" pitchFamily="2" charset="0"/>
              </a:rPr>
              <a:t>legality of data use and data validation, limitation of data monopolies</a:t>
            </a:r>
            <a:endParaRPr lang="hu-HU" dirty="0">
              <a:latin typeface="+mj-lt"/>
              <a:ea typeface="Roboto" panose="02000000000000000000" pitchFamily="2" charset="0"/>
              <a:cs typeface="Roboto" panose="02000000000000000000" pitchFamily="2" charset="0"/>
            </a:endParaRPr>
          </a:p>
          <a:p>
            <a:pPr lvl="2"/>
            <a:r>
              <a:rPr lang="en-US" sz="2400" dirty="0">
                <a:latin typeface="+mj-lt"/>
                <a:ea typeface="Roboto" panose="02000000000000000000" pitchFamily="2" charset="0"/>
                <a:cs typeface="Roboto" panose="02000000000000000000" pitchFamily="2" charset="0"/>
              </a:rPr>
              <a:t>Including e.g. issues related to automated decision making (SCHUFA case, OQ v Land Hesse (Case C-634/21) </a:t>
            </a:r>
            <a:endParaRPr lang="hu-HU" sz="2400" dirty="0">
              <a:latin typeface="+mj-lt"/>
              <a:ea typeface="Roboto" panose="02000000000000000000" pitchFamily="2" charset="0"/>
              <a:cs typeface="Roboto" panose="02000000000000000000" pitchFamily="2" charset="0"/>
            </a:endParaRPr>
          </a:p>
          <a:p>
            <a:pPr lvl="2"/>
            <a:r>
              <a:rPr lang="en-US" sz="2400" dirty="0">
                <a:latin typeface="+mj-lt"/>
                <a:ea typeface="Roboto" panose="02000000000000000000" pitchFamily="2" charset="0"/>
                <a:cs typeface="Roboto" panose="02000000000000000000" pitchFamily="2" charset="0"/>
              </a:rPr>
              <a:t>interpretation of GDPR 22 (1) - "credit scoring" as automated decision making)</a:t>
            </a:r>
            <a:endParaRPr lang="hu-HU" sz="2400" dirty="0">
              <a:latin typeface="+mj-lt"/>
              <a:ea typeface="Roboto" panose="02000000000000000000" pitchFamily="2" charset="0"/>
              <a:cs typeface="Roboto" panose="02000000000000000000" pitchFamily="2" charset="0"/>
            </a:endParaRPr>
          </a:p>
          <a:p>
            <a:pPr lvl="2"/>
            <a:r>
              <a:rPr lang="hu-HU" sz="2400" dirty="0" err="1">
                <a:latin typeface="+mj-lt"/>
                <a:ea typeface="Roboto" panose="02000000000000000000" pitchFamily="2" charset="0"/>
                <a:cs typeface="Roboto" panose="02000000000000000000" pitchFamily="2" charset="0"/>
              </a:rPr>
              <a:t>compliance</a:t>
            </a:r>
            <a:r>
              <a:rPr lang="hu-HU" sz="2400" dirty="0">
                <a:latin typeface="+mj-lt"/>
                <a:ea typeface="Roboto" panose="02000000000000000000" pitchFamily="2" charset="0"/>
                <a:cs typeface="Roboto" panose="02000000000000000000" pitchFamily="2" charset="0"/>
              </a:rPr>
              <a:t> </a:t>
            </a:r>
            <a:r>
              <a:rPr lang="hu-HU" sz="2400" dirty="0" err="1">
                <a:latin typeface="+mj-lt"/>
                <a:ea typeface="Roboto" panose="02000000000000000000" pitchFamily="2" charset="0"/>
                <a:cs typeface="Roboto" panose="02000000000000000000" pitchFamily="2" charset="0"/>
              </a:rPr>
              <a:t>with</a:t>
            </a:r>
            <a:r>
              <a:rPr lang="hu-HU" sz="2400" dirty="0">
                <a:latin typeface="+mj-lt"/>
                <a:ea typeface="Roboto" panose="02000000000000000000" pitchFamily="2" charset="0"/>
                <a:cs typeface="Roboto" panose="02000000000000000000" pitchFamily="2" charset="0"/>
              </a:rPr>
              <a:t> </a:t>
            </a:r>
            <a:r>
              <a:rPr lang="hu-HU" sz="2400" dirty="0" err="1">
                <a:latin typeface="+mj-lt"/>
                <a:ea typeface="Roboto" panose="02000000000000000000" pitchFamily="2" charset="0"/>
                <a:cs typeface="Roboto" panose="02000000000000000000" pitchFamily="2" charset="0"/>
              </a:rPr>
              <a:t>risk</a:t>
            </a:r>
            <a:r>
              <a:rPr lang="hu-HU" sz="2400" dirty="0">
                <a:latin typeface="+mj-lt"/>
                <a:ea typeface="Roboto" panose="02000000000000000000" pitchFamily="2" charset="0"/>
                <a:cs typeface="Roboto" panose="02000000000000000000" pitchFamily="2" charset="0"/>
              </a:rPr>
              <a:t> </a:t>
            </a:r>
            <a:r>
              <a:rPr lang="hu-HU" sz="2400" dirty="0" err="1">
                <a:latin typeface="+mj-lt"/>
                <a:ea typeface="Roboto" panose="02000000000000000000" pitchFamily="2" charset="0"/>
                <a:cs typeface="Roboto" panose="02000000000000000000" pitchFamily="2" charset="0"/>
              </a:rPr>
              <a:t>allocation</a:t>
            </a:r>
            <a:r>
              <a:rPr lang="hu-HU" sz="2400" dirty="0">
                <a:latin typeface="+mj-lt"/>
                <a:ea typeface="Roboto" panose="02000000000000000000" pitchFamily="2" charset="0"/>
                <a:cs typeface="Roboto" panose="02000000000000000000" pitchFamily="2" charset="0"/>
              </a:rPr>
              <a:t> (</a:t>
            </a:r>
            <a:r>
              <a:rPr lang="hu-HU" sz="2400" dirty="0" err="1">
                <a:latin typeface="+mj-lt"/>
                <a:ea typeface="Roboto" panose="02000000000000000000" pitchFamily="2" charset="0"/>
                <a:cs typeface="Roboto" panose="02000000000000000000" pitchFamily="2" charset="0"/>
              </a:rPr>
              <a:t>safety</a:t>
            </a:r>
            <a:r>
              <a:rPr lang="hu-HU" sz="2400" dirty="0">
                <a:latin typeface="+mj-lt"/>
                <a:ea typeface="Roboto" panose="02000000000000000000" pitchFamily="2" charset="0"/>
                <a:cs typeface="Roboto" panose="02000000000000000000" pitchFamily="2" charset="0"/>
              </a:rPr>
              <a:t> and </a:t>
            </a:r>
            <a:r>
              <a:rPr lang="hu-HU" sz="2400" dirty="0" err="1">
                <a:latin typeface="+mj-lt"/>
                <a:ea typeface="Roboto" panose="02000000000000000000" pitchFamily="2" charset="0"/>
                <a:cs typeface="Roboto" panose="02000000000000000000" pitchFamily="2" charset="0"/>
              </a:rPr>
              <a:t>security</a:t>
            </a:r>
            <a:r>
              <a:rPr lang="hu-HU" sz="2400" dirty="0">
                <a:latin typeface="+mj-lt"/>
                <a:ea typeface="Roboto" panose="02000000000000000000" pitchFamily="2" charset="0"/>
                <a:cs typeface="Roboto" panose="02000000000000000000" pitchFamily="2" charset="0"/>
              </a:rPr>
              <a:t>)</a:t>
            </a:r>
          </a:p>
          <a:p>
            <a:r>
              <a:rPr lang="hu-HU" sz="2400" dirty="0">
                <a:latin typeface="+mj-lt"/>
                <a:ea typeface="Roboto" panose="02000000000000000000" pitchFamily="2" charset="0"/>
                <a:cs typeface="Roboto" panose="02000000000000000000" pitchFamily="2" charset="0"/>
              </a:rPr>
              <a:t>Key </a:t>
            </a:r>
            <a:r>
              <a:rPr lang="hu-HU" sz="2400" dirty="0" err="1">
                <a:latin typeface="+mj-lt"/>
                <a:ea typeface="Roboto" panose="02000000000000000000" pitchFamily="2" charset="0"/>
                <a:cs typeface="Roboto" panose="02000000000000000000" pitchFamily="2" charset="0"/>
              </a:rPr>
              <a:t>factor</a:t>
            </a:r>
            <a:r>
              <a:rPr lang="hu-HU" sz="2400" dirty="0">
                <a:latin typeface="+mj-lt"/>
                <a:ea typeface="Roboto" panose="02000000000000000000" pitchFamily="2" charset="0"/>
                <a:cs typeface="Roboto" panose="02000000000000000000" pitchFamily="2" charset="0"/>
              </a:rPr>
              <a:t>: </a:t>
            </a:r>
            <a:r>
              <a:rPr lang="hu-HU" sz="2400" dirty="0" err="1">
                <a:latin typeface="+mj-lt"/>
                <a:ea typeface="Roboto" panose="02000000000000000000" pitchFamily="2" charset="0"/>
                <a:cs typeface="Roboto" panose="02000000000000000000" pitchFamily="2" charset="0"/>
              </a:rPr>
              <a:t>cooperation</a:t>
            </a:r>
            <a:r>
              <a:rPr lang="hu-HU" sz="2400" dirty="0">
                <a:latin typeface="+mj-lt"/>
                <a:ea typeface="Roboto" panose="02000000000000000000" pitchFamily="2" charset="0"/>
                <a:cs typeface="Roboto" panose="02000000000000000000" pitchFamily="2" charset="0"/>
              </a:rPr>
              <a:t> </a:t>
            </a:r>
            <a:r>
              <a:rPr lang="hu-HU" sz="2400" dirty="0" err="1">
                <a:latin typeface="+mj-lt"/>
                <a:ea typeface="Roboto" panose="02000000000000000000" pitchFamily="2" charset="0"/>
                <a:cs typeface="Roboto" panose="02000000000000000000" pitchFamily="2" charset="0"/>
              </a:rPr>
              <a:t>between</a:t>
            </a:r>
            <a:r>
              <a:rPr lang="hu-HU" sz="2400" dirty="0">
                <a:latin typeface="+mj-lt"/>
                <a:ea typeface="Roboto" panose="02000000000000000000" pitchFamily="2" charset="0"/>
                <a:cs typeface="Roboto" panose="02000000000000000000" pitchFamily="2" charset="0"/>
              </a:rPr>
              <a:t> </a:t>
            </a:r>
            <a:r>
              <a:rPr lang="hu-HU" sz="2400" dirty="0" err="1">
                <a:latin typeface="+mj-lt"/>
                <a:ea typeface="Roboto" panose="02000000000000000000" pitchFamily="2" charset="0"/>
                <a:cs typeface="Roboto" panose="02000000000000000000" pitchFamily="2" charset="0"/>
              </a:rPr>
              <a:t>legal</a:t>
            </a:r>
            <a:r>
              <a:rPr lang="hu-HU" sz="2400" dirty="0">
                <a:latin typeface="+mj-lt"/>
                <a:ea typeface="Roboto" panose="02000000000000000000" pitchFamily="2" charset="0"/>
                <a:cs typeface="Roboto" panose="02000000000000000000" pitchFamily="2" charset="0"/>
              </a:rPr>
              <a:t> </a:t>
            </a:r>
            <a:r>
              <a:rPr lang="hu-HU" sz="2400" dirty="0" err="1">
                <a:latin typeface="+mj-lt"/>
                <a:ea typeface="Roboto" panose="02000000000000000000" pitchFamily="2" charset="0"/>
                <a:cs typeface="Roboto" panose="02000000000000000000" pitchFamily="2" charset="0"/>
              </a:rPr>
              <a:t>assistance</a:t>
            </a:r>
            <a:r>
              <a:rPr lang="hu-HU" sz="2400" dirty="0">
                <a:latin typeface="+mj-lt"/>
                <a:ea typeface="Roboto" panose="02000000000000000000" pitchFamily="2" charset="0"/>
                <a:cs typeface="Roboto" panose="02000000000000000000" pitchFamily="2" charset="0"/>
              </a:rPr>
              <a:t> and </a:t>
            </a:r>
            <a:r>
              <a:rPr lang="hu-HU" sz="2400" dirty="0" err="1">
                <a:latin typeface="+mj-lt"/>
                <a:ea typeface="Roboto" panose="02000000000000000000" pitchFamily="2" charset="0"/>
                <a:cs typeface="Roboto" panose="02000000000000000000" pitchFamily="2" charset="0"/>
              </a:rPr>
              <a:t>engineers</a:t>
            </a:r>
            <a:r>
              <a:rPr lang="hu-HU" sz="2400" dirty="0">
                <a:latin typeface="+mj-lt"/>
                <a:ea typeface="Roboto" panose="02000000000000000000" pitchFamily="2" charset="0"/>
                <a:cs typeface="Roboto" panose="02000000000000000000" pitchFamily="2" charset="0"/>
              </a:rPr>
              <a:t> (software </a:t>
            </a:r>
            <a:r>
              <a:rPr lang="hu-HU" sz="2400" dirty="0" err="1">
                <a:latin typeface="+mj-lt"/>
                <a:ea typeface="Roboto" panose="02000000000000000000" pitchFamily="2" charset="0"/>
                <a:cs typeface="Roboto" panose="02000000000000000000" pitchFamily="2" charset="0"/>
              </a:rPr>
              <a:t>developers</a:t>
            </a:r>
            <a:r>
              <a:rPr lang="hu-HU" sz="2400" dirty="0">
                <a:latin typeface="+mj-lt"/>
                <a:ea typeface="Roboto" panose="02000000000000000000" pitchFamily="2" charset="0"/>
                <a:cs typeface="Roboto" panose="02000000000000000000" pitchFamily="2" charset="0"/>
              </a:rPr>
              <a:t>)</a:t>
            </a:r>
          </a:p>
          <a:p>
            <a:pPr lvl="1"/>
            <a:endParaRPr lang="hu-HU" dirty="0">
              <a:latin typeface="+mj-lt"/>
            </a:endParaRPr>
          </a:p>
        </p:txBody>
      </p:sp>
      <p:sp>
        <p:nvSpPr>
          <p:cNvPr id="2" name="Cím 1"/>
          <p:cNvSpPr>
            <a:spLocks noGrp="1"/>
          </p:cNvSpPr>
          <p:nvPr>
            <p:ph type="title"/>
          </p:nvPr>
        </p:nvSpPr>
        <p:spPr/>
        <p:txBody>
          <a:bodyPr/>
          <a:lstStyle/>
          <a:p>
            <a:r>
              <a:rPr lang="hu-HU" dirty="0" err="1">
                <a:ea typeface="Roboto" panose="02000000000000000000" pitchFamily="2" charset="0"/>
                <a:cs typeface="Roboto" panose="02000000000000000000" pitchFamily="2" charset="0"/>
              </a:rPr>
              <a:t>Compliance</a:t>
            </a:r>
            <a:endParaRPr lang="hu-HU" dirty="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6591617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572493" y="1219201"/>
            <a:ext cx="6713552" cy="5036602"/>
          </a:xfrm>
        </p:spPr>
        <p:txBody>
          <a:bodyPr vert="horz" lIns="91440" tIns="45720" rIns="91440" bIns="45720" rtlCol="0" anchor="t">
            <a:normAutofit/>
          </a:bodyPr>
          <a:lstStyle/>
          <a:p>
            <a:pPr algn="just"/>
            <a:r>
              <a:rPr lang="en-US" sz="2600" dirty="0" err="1">
                <a:latin typeface="+mn-lt"/>
              </a:rPr>
              <a:t>Two starting points for data and information protection</a:t>
            </a:r>
            <a:endParaRPr lang="en-US" sz="2600" dirty="0">
              <a:latin typeface="+mn-lt"/>
            </a:endParaRPr>
          </a:p>
          <a:p>
            <a:pPr lvl="1" algn="just"/>
            <a:r>
              <a:rPr lang="en-US" sz="2600" dirty="0" err="1">
                <a:latin typeface="+mn-lt"/>
              </a:rPr>
              <a:t>personal data</a:t>
            </a:r>
            <a:r>
              <a:rPr lang="en-US" sz="2600" dirty="0">
                <a:latin typeface="+mn-lt"/>
              </a:rPr>
              <a:t>: privacy</a:t>
            </a:r>
          </a:p>
          <a:p>
            <a:pPr lvl="1" algn="just"/>
            <a:r>
              <a:rPr lang="en-US" sz="2600" dirty="0" err="1">
                <a:latin typeface="+mn-lt"/>
              </a:rPr>
              <a:t>commercially useful data</a:t>
            </a:r>
            <a:r>
              <a:rPr lang="en-US" sz="2600" dirty="0">
                <a:latin typeface="+mn-lt"/>
              </a:rPr>
              <a:t>: </a:t>
            </a:r>
            <a:r>
              <a:rPr lang="en-US" sz="2600" dirty="0" err="1">
                <a:latin typeface="+mn-lt"/>
              </a:rPr>
              <a:t>private secrets/trade </a:t>
            </a:r>
            <a:r>
              <a:rPr lang="en-US" sz="2600" dirty="0">
                <a:latin typeface="+mn-lt"/>
              </a:rPr>
              <a:t>secrets/know-how</a:t>
            </a:r>
          </a:p>
          <a:p>
            <a:pPr algn="just"/>
            <a:r>
              <a:rPr lang="en-US" sz="2600" dirty="0" err="1">
                <a:latin typeface="+mn-lt"/>
              </a:rPr>
              <a:t>Public thinking focus </a:t>
            </a:r>
            <a:r>
              <a:rPr lang="en-US" sz="2600" dirty="0">
                <a:latin typeface="+mn-lt"/>
              </a:rPr>
              <a:t>on </a:t>
            </a:r>
            <a:r>
              <a:rPr lang="en-US" sz="2600" dirty="0" err="1">
                <a:latin typeface="+mn-lt"/>
              </a:rPr>
              <a:t>personal data protection</a:t>
            </a:r>
            <a:r>
              <a:rPr lang="en-US" sz="2600" dirty="0">
                <a:latin typeface="+mn-lt"/>
              </a:rPr>
              <a:t>, BUT</a:t>
            </a:r>
          </a:p>
          <a:p>
            <a:pPr algn="just"/>
            <a:r>
              <a:rPr lang="en-US" sz="2600" dirty="0" err="1">
                <a:latin typeface="+mn-lt"/>
              </a:rPr>
              <a:t>Increasing focus on the business and public use of data</a:t>
            </a:r>
            <a:r>
              <a:rPr lang="en-US" sz="2600" dirty="0">
                <a:latin typeface="+mn-lt"/>
              </a:rPr>
              <a:t>: </a:t>
            </a:r>
            <a:r>
              <a:rPr lang="en-US" sz="2600" dirty="0" err="1">
                <a:latin typeface="+mn-lt"/>
              </a:rPr>
              <a:t>data </a:t>
            </a:r>
            <a:r>
              <a:rPr lang="en-US" sz="2600" dirty="0">
                <a:latin typeface="+mn-lt"/>
              </a:rPr>
              <a:t>as value </a:t>
            </a:r>
          </a:p>
          <a:p>
            <a:pPr algn="just"/>
            <a:r>
              <a:rPr lang="en-US" sz="2600" dirty="0" err="1">
                <a:latin typeface="+mn-lt"/>
              </a:rPr>
              <a:t>Central issue</a:t>
            </a:r>
            <a:r>
              <a:rPr lang="en-US" sz="2600" dirty="0">
                <a:latin typeface="+mn-lt"/>
              </a:rPr>
              <a:t>: </a:t>
            </a:r>
            <a:r>
              <a:rPr lang="en-US" sz="2600" dirty="0" err="1">
                <a:latin typeface="+mn-lt"/>
              </a:rPr>
              <a:t>the allocation of consent to the use of data </a:t>
            </a:r>
            <a:r>
              <a:rPr lang="en-US" sz="2600" dirty="0">
                <a:latin typeface="+mn-lt"/>
              </a:rPr>
              <a:t>as a </a:t>
            </a:r>
            <a:r>
              <a:rPr lang="en-US" sz="2600" dirty="0" err="1">
                <a:latin typeface="+mn-lt"/>
              </a:rPr>
              <a:t>right</a:t>
            </a:r>
            <a:endParaRPr lang="en-US" sz="2600" dirty="0">
              <a:latin typeface="+mn-lt"/>
            </a:endParaRPr>
          </a:p>
        </p:txBody>
      </p:sp>
      <p:sp>
        <p:nvSpPr>
          <p:cNvPr id="2" name="Cím 1"/>
          <p:cNvSpPr>
            <a:spLocks noGrp="1"/>
          </p:cNvSpPr>
          <p:nvPr>
            <p:ph type="title"/>
          </p:nvPr>
        </p:nvSpPr>
        <p:spPr>
          <a:xfrm>
            <a:off x="572493" y="238540"/>
            <a:ext cx="11018520" cy="643204"/>
          </a:xfrm>
        </p:spPr>
        <p:txBody>
          <a:bodyPr vert="horz" lIns="91440" tIns="45720" rIns="91440" bIns="45720" rtlCol="0" anchor="b">
            <a:normAutofit/>
          </a:bodyPr>
          <a:lstStyle/>
          <a:p>
            <a:r>
              <a:rPr lang="en-US" sz="3600" dirty="0"/>
              <a:t>The </a:t>
            </a:r>
            <a:r>
              <a:rPr lang="en-US" sz="3600" dirty="0" err="1"/>
              <a:t>double </a:t>
            </a:r>
            <a:r>
              <a:rPr lang="en-US" sz="3600" dirty="0"/>
              <a:t>face of </a:t>
            </a:r>
            <a:r>
              <a:rPr lang="en-US" sz="3600" dirty="0" err="1"/>
              <a:t>data</a:t>
            </a:r>
          </a:p>
        </p:txBody>
      </p:sp>
      <p:pic>
        <p:nvPicPr>
          <p:cNvPr id="7" name="Kép 6">
            <a:extLst>
              <a:ext uri="{FF2B5EF4-FFF2-40B4-BE49-F238E27FC236}">
                <a16:creationId xmlns:a16="http://schemas.microsoft.com/office/drawing/2014/main" id="{810CF86C-EDD7-E974-4C5B-2505A6D34928}"/>
              </a:ext>
            </a:extLst>
          </p:cNvPr>
          <p:cNvPicPr>
            <a:picLocks noChangeAspect="1"/>
          </p:cNvPicPr>
          <p:nvPr/>
        </p:nvPicPr>
        <p:blipFill rotWithShape="1">
          <a:blip r:embed="rId2"/>
          <a:srcRect l="4244" r="828"/>
          <a:stretch/>
        </p:blipFill>
        <p:spPr>
          <a:xfrm>
            <a:off x="8250936" y="1069848"/>
            <a:ext cx="3941064" cy="4096512"/>
          </a:xfrm>
          <a:prstGeom prst="rect">
            <a:avLst/>
          </a:prstGeom>
        </p:spPr>
      </p:pic>
    </p:spTree>
    <p:extLst>
      <p:ext uri="{BB962C8B-B14F-4D97-AF65-F5344CB8AC3E}">
        <p14:creationId xmlns:p14="http://schemas.microsoft.com/office/powerpoint/2010/main" val="40025729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6="http://schemas.microsoft.com/office/drawing/2014/main"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B8AD9BCD-4F2F-1669-071D-3045F198DEED}"/>
              </a:ext>
            </a:extLst>
          </p:cNvPr>
          <p:cNvSpPr>
            <a:spLocks noGrp="1"/>
          </p:cNvSpPr>
          <p:nvPr>
            <p:ph idx="1"/>
          </p:nvPr>
        </p:nvSpPr>
        <p:spPr>
          <a:xfrm>
            <a:off x="158496" y="1133856"/>
            <a:ext cx="11411712" cy="4019169"/>
          </a:xfrm>
        </p:spPr>
        <p:txBody>
          <a:bodyPr>
            <a:noAutofit/>
          </a:bodyPr>
          <a:lstStyle/>
          <a:p>
            <a:pPr algn="just"/>
            <a:r>
              <a:rPr lang="hu-HU" sz="2400" dirty="0" err="1">
                <a:latin typeface="+mn-lt"/>
              </a:rPr>
              <a:t>Regulation</a:t>
            </a:r>
            <a:r>
              <a:rPr lang="hu-HU" sz="2400" dirty="0">
                <a:latin typeface="+mn-lt"/>
              </a:rPr>
              <a:t> of </a:t>
            </a:r>
            <a:r>
              <a:rPr lang="hu-HU" sz="2400" dirty="0" err="1">
                <a:latin typeface="+mn-lt"/>
              </a:rPr>
              <a:t>the</a:t>
            </a:r>
            <a:r>
              <a:rPr lang="hu-HU" sz="2400" dirty="0">
                <a:latin typeface="+mn-lt"/>
              </a:rPr>
              <a:t> European </a:t>
            </a:r>
            <a:r>
              <a:rPr lang="hu-HU" sz="2400" dirty="0" err="1">
                <a:latin typeface="+mn-lt"/>
              </a:rPr>
              <a:t>Parliament</a:t>
            </a:r>
            <a:r>
              <a:rPr lang="hu-HU" sz="2400" dirty="0">
                <a:latin typeface="+mn-lt"/>
              </a:rPr>
              <a:t> and of </a:t>
            </a:r>
            <a:r>
              <a:rPr lang="hu-HU" sz="2400" dirty="0" err="1">
                <a:latin typeface="+mn-lt"/>
              </a:rPr>
              <a:t>the</a:t>
            </a:r>
            <a:r>
              <a:rPr lang="hu-HU" sz="2400" dirty="0">
                <a:latin typeface="+mn-lt"/>
              </a:rPr>
              <a:t> </a:t>
            </a:r>
            <a:r>
              <a:rPr lang="hu-HU" sz="2400" dirty="0" err="1">
                <a:latin typeface="+mn-lt"/>
              </a:rPr>
              <a:t>Council</a:t>
            </a:r>
            <a:r>
              <a:rPr lang="hu-HU" sz="2400" dirty="0">
                <a:latin typeface="+mn-lt"/>
              </a:rPr>
              <a:t> </a:t>
            </a:r>
            <a:r>
              <a:rPr lang="hu-HU" sz="2400" dirty="0" err="1">
                <a:latin typeface="+mn-lt"/>
              </a:rPr>
              <a:t>on</a:t>
            </a:r>
            <a:r>
              <a:rPr lang="hu-HU" sz="2400" dirty="0">
                <a:latin typeface="+mn-lt"/>
              </a:rPr>
              <a:t> </a:t>
            </a:r>
            <a:r>
              <a:rPr lang="hu-HU" sz="2400" dirty="0" err="1">
                <a:latin typeface="+mn-lt"/>
              </a:rPr>
              <a:t>harmonised</a:t>
            </a:r>
            <a:r>
              <a:rPr lang="hu-HU" sz="2400" dirty="0">
                <a:latin typeface="+mn-lt"/>
              </a:rPr>
              <a:t> </a:t>
            </a:r>
            <a:r>
              <a:rPr lang="hu-HU" sz="2400" dirty="0" err="1">
                <a:latin typeface="+mn-lt"/>
              </a:rPr>
              <a:t>rules</a:t>
            </a:r>
            <a:r>
              <a:rPr lang="hu-HU" sz="2400" dirty="0">
                <a:latin typeface="+mn-lt"/>
              </a:rPr>
              <a:t> </a:t>
            </a:r>
            <a:r>
              <a:rPr lang="hu-HU" sz="2400" dirty="0" err="1">
                <a:latin typeface="+mn-lt"/>
              </a:rPr>
              <a:t>on</a:t>
            </a:r>
            <a:r>
              <a:rPr lang="hu-HU" sz="2400" dirty="0">
                <a:latin typeface="+mn-lt"/>
              </a:rPr>
              <a:t> fair </a:t>
            </a:r>
            <a:r>
              <a:rPr lang="hu-HU" sz="2400" dirty="0" err="1">
                <a:latin typeface="+mn-lt"/>
              </a:rPr>
              <a:t>access</a:t>
            </a:r>
            <a:r>
              <a:rPr lang="hu-HU" sz="2400" dirty="0">
                <a:latin typeface="+mn-lt"/>
              </a:rPr>
              <a:t> </a:t>
            </a:r>
            <a:r>
              <a:rPr lang="hu-HU" sz="2400" dirty="0" err="1">
                <a:latin typeface="+mn-lt"/>
              </a:rPr>
              <a:t>to</a:t>
            </a:r>
            <a:r>
              <a:rPr lang="hu-HU" sz="2400" dirty="0">
                <a:latin typeface="+mn-lt"/>
              </a:rPr>
              <a:t> and </a:t>
            </a:r>
            <a:r>
              <a:rPr lang="hu-HU" sz="2400" dirty="0" err="1">
                <a:latin typeface="+mn-lt"/>
              </a:rPr>
              <a:t>use</a:t>
            </a:r>
            <a:r>
              <a:rPr lang="hu-HU" sz="2400" dirty="0">
                <a:latin typeface="+mn-lt"/>
              </a:rPr>
              <a:t> of </a:t>
            </a:r>
            <a:r>
              <a:rPr lang="hu-HU" sz="2400" dirty="0" err="1">
                <a:latin typeface="+mn-lt"/>
              </a:rPr>
              <a:t>data</a:t>
            </a:r>
            <a:r>
              <a:rPr lang="hu-HU" sz="2400" dirty="0">
                <a:latin typeface="+mn-lt"/>
              </a:rPr>
              <a:t> (Data </a:t>
            </a:r>
            <a:r>
              <a:rPr lang="hu-HU" sz="2400" dirty="0" err="1">
                <a:latin typeface="+mn-lt"/>
              </a:rPr>
              <a:t>Act</a:t>
            </a:r>
            <a:r>
              <a:rPr lang="hu-HU" sz="2400" dirty="0">
                <a:latin typeface="+mn-lt"/>
              </a:rPr>
              <a:t>)</a:t>
            </a:r>
          </a:p>
          <a:p>
            <a:pPr algn="just"/>
            <a:r>
              <a:rPr lang="hu-HU" sz="2400" dirty="0">
                <a:effectLst/>
                <a:latin typeface="+mn-lt"/>
                <a:ea typeface="Calibri" panose="020F0502020204030204" pitchFamily="34" charset="0"/>
              </a:rPr>
              <a:t>Focus on: allocating the rights to use the data generated by the proliferation of non-personal industrial data and products related to the Internet of Things</a:t>
            </a:r>
            <a:endParaRPr lang="hu-HU" sz="2400" dirty="0">
              <a:latin typeface="+mn-lt"/>
            </a:endParaRPr>
          </a:p>
          <a:p>
            <a:pPr lvl="1" algn="just"/>
            <a:r>
              <a:rPr lang="hu-HU" dirty="0">
                <a:effectLst/>
                <a:latin typeface="+mn-lt"/>
                <a:ea typeface="Calibri" panose="020F0502020204030204" pitchFamily="34" charset="0"/>
              </a:rPr>
              <a:t>B2B, B2G, G2B and G2G </a:t>
            </a:r>
            <a:r>
              <a:rPr lang="hu-HU" dirty="0">
                <a:effectLst/>
                <a:latin typeface="+mn-lt"/>
              </a:rPr>
              <a:t>relational data flows</a:t>
            </a:r>
          </a:p>
          <a:p>
            <a:pPr lvl="2" algn="just"/>
            <a:r>
              <a:rPr lang="hu-HU" sz="2400" dirty="0">
                <a:effectLst/>
                <a:latin typeface="+mn-lt"/>
                <a:ea typeface="Calibri" panose="020F0502020204030204" pitchFamily="34" charset="0"/>
              </a:rPr>
              <a:t>facilitating data access and use</a:t>
            </a:r>
          </a:p>
          <a:p>
            <a:pPr lvl="2" algn="just"/>
            <a:r>
              <a:rPr lang="hu-HU" sz="2400" dirty="0">
                <a:effectLst/>
                <a:latin typeface="+mn-lt"/>
              </a:rPr>
              <a:t>facilitate</a:t>
            </a:r>
            <a:r>
              <a:rPr lang="hu-HU" sz="2400" dirty="0">
                <a:effectLst/>
                <a:latin typeface="+mn-lt"/>
                <a:ea typeface="Calibri" panose="020F0502020204030204" pitchFamily="34" charset="0"/>
              </a:rPr>
              <a:t> switching between cloud and edge services  </a:t>
            </a:r>
            <a:endParaRPr lang="hu-HU" sz="2400" dirty="0">
              <a:latin typeface="+mn-lt"/>
            </a:endParaRPr>
          </a:p>
          <a:p>
            <a:pPr lvl="2" algn="just"/>
            <a:r>
              <a:rPr lang="hu-HU" sz="2400" dirty="0">
                <a:effectLst/>
                <a:latin typeface="+mn-lt"/>
                <a:ea typeface="Calibri" panose="020F0502020204030204" pitchFamily="34" charset="0"/>
              </a:rPr>
              <a:t>provision for the </a:t>
            </a:r>
            <a:r>
              <a:rPr lang="hu-HU" sz="2400" dirty="0">
                <a:effectLst/>
                <a:latin typeface="+mn-lt"/>
              </a:rPr>
              <a:t>development</a:t>
            </a:r>
            <a:r>
              <a:rPr lang="hu-HU" sz="2400" dirty="0">
                <a:effectLst/>
                <a:latin typeface="+mn-lt"/>
                <a:ea typeface="Calibri" panose="020F0502020204030204" pitchFamily="34" charset="0"/>
              </a:rPr>
              <a:t> of </a:t>
            </a:r>
            <a:r>
              <a:rPr lang="hu-HU" sz="2400" dirty="0" err="1">
                <a:effectLst/>
                <a:latin typeface="+mn-lt"/>
                <a:ea typeface="Calibri" panose="020F0502020204030204" pitchFamily="34" charset="0"/>
              </a:rPr>
              <a:t>interoperability </a:t>
            </a:r>
            <a:r>
              <a:rPr lang="hu-HU" sz="2400" dirty="0">
                <a:effectLst/>
                <a:latin typeface="+mn-lt"/>
                <a:ea typeface="Calibri" panose="020F0502020204030204" pitchFamily="34" charset="0"/>
              </a:rPr>
              <a:t>standards for data </a:t>
            </a:r>
            <a:r>
              <a:rPr lang="hu-HU" sz="2400" dirty="0" err="1">
                <a:effectLst/>
                <a:latin typeface="+mn-lt"/>
                <a:ea typeface="Calibri" panose="020F0502020204030204" pitchFamily="34" charset="0"/>
              </a:rPr>
              <a:t>to be reused </a:t>
            </a:r>
            <a:r>
              <a:rPr lang="hu-HU" sz="2400" dirty="0">
                <a:effectLst/>
                <a:latin typeface="+mn-lt"/>
                <a:ea typeface="Calibri" panose="020F0502020204030204" pitchFamily="34" charset="0"/>
              </a:rPr>
              <a:t>across sectors </a:t>
            </a:r>
          </a:p>
          <a:p>
            <a:pPr lvl="2" algn="just"/>
            <a:r>
              <a:rPr lang="hu-HU" sz="2400" dirty="0">
                <a:latin typeface="+mn-lt"/>
              </a:rPr>
              <a:t>compensating for the disadvantaged market position of </a:t>
            </a:r>
            <a:r>
              <a:rPr lang="hu-HU" sz="2400" dirty="0" err="1">
                <a:latin typeface="+mn-lt"/>
              </a:rPr>
              <a:t>small</a:t>
            </a:r>
            <a:r>
              <a:rPr lang="hu-HU" sz="2400" dirty="0">
                <a:latin typeface="+mn-lt"/>
              </a:rPr>
              <a:t> and medium-sized enterprises </a:t>
            </a:r>
          </a:p>
        </p:txBody>
      </p:sp>
      <p:sp>
        <p:nvSpPr>
          <p:cNvPr id="3" name="Cím 2">
            <a:extLst>
              <a:ext uri="{FF2B5EF4-FFF2-40B4-BE49-F238E27FC236}">
                <a16:creationId xmlns:a16="http://schemas.microsoft.com/office/drawing/2014/main" id="{1936DA15-B05A-D929-D079-997C73E946A5}"/>
              </a:ext>
            </a:extLst>
          </p:cNvPr>
          <p:cNvSpPr>
            <a:spLocks noGrp="1"/>
          </p:cNvSpPr>
          <p:nvPr>
            <p:ph type="title"/>
          </p:nvPr>
        </p:nvSpPr>
        <p:spPr/>
        <p:txBody>
          <a:bodyPr>
            <a:noAutofit/>
          </a:bodyPr>
          <a:lstStyle/>
          <a:p>
            <a:r>
              <a:rPr lang="hu-HU" sz="3600" dirty="0"/>
              <a:t>Data </a:t>
            </a:r>
            <a:r>
              <a:rPr lang="hu-HU" sz="3600" dirty="0" err="1"/>
              <a:t>Act</a:t>
            </a:r>
            <a:r>
              <a:rPr lang="hu-HU" sz="3600" dirty="0"/>
              <a:t> </a:t>
            </a:r>
          </a:p>
        </p:txBody>
      </p:sp>
    </p:spTree>
    <p:extLst>
      <p:ext uri="{BB962C8B-B14F-4D97-AF65-F5344CB8AC3E}">
        <p14:creationId xmlns:p14="http://schemas.microsoft.com/office/powerpoint/2010/main" val="30278918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6="http://schemas.microsoft.com/office/drawing/2014/main"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C0DF2BA0-09CD-04D4-5133-022A0BD73506}"/>
              </a:ext>
            </a:extLst>
          </p:cNvPr>
          <p:cNvSpPr>
            <a:spLocks noGrp="1"/>
          </p:cNvSpPr>
          <p:nvPr>
            <p:ph idx="1"/>
          </p:nvPr>
        </p:nvSpPr>
        <p:spPr>
          <a:xfrm>
            <a:off x="670560" y="1519200"/>
            <a:ext cx="9909840" cy="3633825"/>
          </a:xfrm>
        </p:spPr>
        <p:txBody>
          <a:bodyPr>
            <a:normAutofit/>
          </a:bodyPr>
          <a:lstStyle/>
          <a:p>
            <a:r>
              <a:rPr lang="hu-HU" sz="2400" dirty="0">
                <a:latin typeface="+mj-lt"/>
                <a:cs typeface="Calibri" panose="020F0502020204030204" pitchFamily="34" charset="0"/>
              </a:rPr>
              <a:t>More data will be available and the Regulation will regulate who can use what data in each economic sector and for what purposes.</a:t>
            </a:r>
          </a:p>
          <a:p>
            <a:r>
              <a:rPr lang="hu-HU" sz="2400" dirty="0">
                <a:latin typeface="+mj-lt"/>
                <a:cs typeface="Calibri" panose="020F0502020204030204" pitchFamily="34" charset="0"/>
              </a:rPr>
              <a:t>The Commission expects the new rules to generate an extra €270 billion in GDP by 2028</a:t>
            </a:r>
          </a:p>
          <a:p>
            <a:pPr lvl="1"/>
            <a:r>
              <a:rPr lang="hu-HU" dirty="0">
                <a:latin typeface="+mj-lt"/>
                <a:cs typeface="Calibri" panose="020F0502020204030204" pitchFamily="34" charset="0"/>
              </a:rPr>
              <a:t>it is estimated that only 20% of the data recorded is used, the rest is lost</a:t>
            </a:r>
          </a:p>
          <a:p>
            <a:pPr lvl="1"/>
            <a:r>
              <a:rPr lang="hu-HU" dirty="0">
                <a:latin typeface="+mj-lt"/>
                <a:cs typeface="Calibri" panose="020F0502020204030204" pitchFamily="34" charset="0"/>
              </a:rPr>
              <a:t>limits the ability to exploit monopoly positions </a:t>
            </a:r>
          </a:p>
          <a:p>
            <a:endParaRPr lang="hu-HU" dirty="0"/>
          </a:p>
        </p:txBody>
      </p:sp>
      <p:sp>
        <p:nvSpPr>
          <p:cNvPr id="3" name="Cím 2">
            <a:extLst>
              <a:ext uri="{FF2B5EF4-FFF2-40B4-BE49-F238E27FC236}">
                <a16:creationId xmlns:a16="http://schemas.microsoft.com/office/drawing/2014/main" id="{911A9D7F-CC7E-0C8A-71AC-05049CD2830B}"/>
              </a:ext>
            </a:extLst>
          </p:cNvPr>
          <p:cNvSpPr>
            <a:spLocks noGrp="1"/>
          </p:cNvSpPr>
          <p:nvPr>
            <p:ph type="title"/>
          </p:nvPr>
        </p:nvSpPr>
        <p:spPr/>
        <p:txBody>
          <a:bodyPr/>
          <a:lstStyle/>
          <a:p>
            <a:r>
              <a:rPr lang="hu-HU" dirty="0"/>
              <a:t>The expectations</a:t>
            </a:r>
          </a:p>
        </p:txBody>
      </p:sp>
    </p:spTree>
    <p:extLst>
      <p:ext uri="{BB962C8B-B14F-4D97-AF65-F5344CB8AC3E}">
        <p14:creationId xmlns:p14="http://schemas.microsoft.com/office/powerpoint/2010/main" val="66038348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6="http://schemas.microsoft.com/office/drawing/2014/main"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16B76852-4BDF-5CD8-2456-5450D9D18344}"/>
              </a:ext>
            </a:extLst>
          </p:cNvPr>
          <p:cNvSpPr>
            <a:spLocks noGrp="1"/>
          </p:cNvSpPr>
          <p:nvPr>
            <p:ph idx="1"/>
          </p:nvPr>
        </p:nvSpPr>
        <p:spPr>
          <a:xfrm>
            <a:off x="316992" y="1097280"/>
            <a:ext cx="11338560" cy="4055745"/>
          </a:xfrm>
        </p:spPr>
        <p:txBody>
          <a:bodyPr>
            <a:noAutofit/>
          </a:bodyPr>
          <a:lstStyle/>
          <a:p>
            <a:pPr algn="just"/>
            <a:r>
              <a:rPr lang="hu-HU" sz="2400" dirty="0">
                <a:effectLst/>
                <a:latin typeface="+mn-lt"/>
                <a:ea typeface="Calibri" panose="020F0502020204030204" pitchFamily="34" charset="0"/>
              </a:rPr>
              <a:t>make data generated through the use of products or related services available to the user of that product or service </a:t>
            </a:r>
          </a:p>
          <a:p>
            <a:pPr algn="just"/>
            <a:r>
              <a:rPr lang="hu-HU" sz="2400" dirty="0">
                <a:effectLst/>
                <a:latin typeface="+mn-lt"/>
                <a:ea typeface="Calibri" panose="020F0502020204030204" pitchFamily="34" charset="0"/>
              </a:rPr>
              <a:t>the provision of data by data owners to data recipients, and </a:t>
            </a:r>
          </a:p>
          <a:p>
            <a:pPr algn="just"/>
            <a:r>
              <a:rPr lang="hu-HU" sz="2400" dirty="0">
                <a:effectLst/>
                <a:latin typeface="+mn-lt"/>
                <a:ea typeface="Calibri" panose="020F0502020204030204" pitchFamily="34" charset="0"/>
              </a:rPr>
              <a:t>the provision of data by data owners to </a:t>
            </a:r>
            <a:r>
              <a:rPr lang="hu-HU" sz="2400" dirty="0" err="1">
                <a:effectLst/>
                <a:latin typeface="+mn-lt"/>
                <a:ea typeface="Calibri" panose="020F0502020204030204" pitchFamily="34" charset="0"/>
              </a:rPr>
              <a:t>public sector </a:t>
            </a:r>
            <a:r>
              <a:rPr lang="hu-HU" sz="2400" dirty="0">
                <a:effectLst/>
                <a:latin typeface="+mn-lt"/>
                <a:ea typeface="Calibri" panose="020F0502020204030204" pitchFamily="34" charset="0"/>
              </a:rPr>
              <a:t>bodies or Union institutions, agencies or bodies on the basis of an exceptional need in </a:t>
            </a:r>
            <a:r>
              <a:rPr lang="hu-HU" sz="2400" dirty="0">
                <a:effectLst/>
                <a:latin typeface="+mn-lt"/>
              </a:rPr>
              <a:t>order to</a:t>
            </a:r>
            <a:r>
              <a:rPr lang="hu-HU" sz="2400" dirty="0">
                <a:effectLst/>
                <a:latin typeface="+mn-lt"/>
                <a:ea typeface="Calibri" panose="020F0502020204030204" pitchFamily="34" charset="0"/>
              </a:rPr>
              <a:t> carry out their tasks in the public interest </a:t>
            </a:r>
          </a:p>
          <a:p>
            <a:pPr algn="just"/>
            <a:r>
              <a:rPr lang="hu-HU" sz="2400" dirty="0">
                <a:effectLst/>
                <a:latin typeface="+mn-lt"/>
                <a:ea typeface="Calibri" panose="020F0502020204030204" pitchFamily="34" charset="0"/>
              </a:rPr>
              <a:t>"data" means any digital representation of acts, facts or information, or compilations of such acts, facts or information, including </a:t>
            </a:r>
            <a:r>
              <a:rPr lang="hu-HU" sz="2400" dirty="0">
                <a:effectLst/>
                <a:latin typeface="+mn-lt"/>
              </a:rPr>
              <a:t>in</a:t>
            </a:r>
            <a:r>
              <a:rPr lang="hu-HU" sz="2400" dirty="0">
                <a:effectLst/>
                <a:latin typeface="+mn-lt"/>
                <a:ea typeface="Calibri" panose="020F0502020204030204" pitchFamily="34" charset="0"/>
              </a:rPr>
              <a:t> the form of sound, images or audiovisual recordings </a:t>
            </a:r>
            <a:endParaRPr lang="hu-HU" sz="2400" dirty="0">
              <a:latin typeface="+mn-lt"/>
            </a:endParaRPr>
          </a:p>
        </p:txBody>
      </p:sp>
      <p:sp>
        <p:nvSpPr>
          <p:cNvPr id="3" name="Cím 2">
            <a:extLst>
              <a:ext uri="{FF2B5EF4-FFF2-40B4-BE49-F238E27FC236}">
                <a16:creationId xmlns:a16="http://schemas.microsoft.com/office/drawing/2014/main" id="{24ADE77D-176F-D7A2-C254-67E038EF6F85}"/>
              </a:ext>
            </a:extLst>
          </p:cNvPr>
          <p:cNvSpPr>
            <a:spLocks noGrp="1"/>
          </p:cNvSpPr>
          <p:nvPr>
            <p:ph type="title"/>
          </p:nvPr>
        </p:nvSpPr>
        <p:spPr/>
        <p:txBody>
          <a:bodyPr/>
          <a:lstStyle/>
          <a:p>
            <a:r>
              <a:rPr lang="hu-HU" dirty="0" err="1"/>
              <a:t>Scope</a:t>
            </a:r>
            <a:r>
              <a:rPr lang="hu-HU" dirty="0"/>
              <a:t> of the Data </a:t>
            </a:r>
            <a:r>
              <a:rPr lang="hu-HU" dirty="0" err="1"/>
              <a:t>Act</a:t>
            </a:r>
            <a:endParaRPr lang="hu-HU" dirty="0"/>
          </a:p>
        </p:txBody>
      </p:sp>
    </p:spTree>
    <p:extLst>
      <p:ext uri="{BB962C8B-B14F-4D97-AF65-F5344CB8AC3E}">
        <p14:creationId xmlns:p14="http://schemas.microsoft.com/office/powerpoint/2010/main" val="173604564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6="http://schemas.microsoft.com/office/drawing/2014/main"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CCC3F769-64E2-A895-BB66-15D5B1D0A796}"/>
              </a:ext>
            </a:extLst>
          </p:cNvPr>
          <p:cNvSpPr>
            <a:spLocks noGrp="1"/>
          </p:cNvSpPr>
          <p:nvPr>
            <p:ph idx="1"/>
          </p:nvPr>
        </p:nvSpPr>
        <p:spPr>
          <a:xfrm>
            <a:off x="170688" y="1519200"/>
            <a:ext cx="10409712" cy="3633825"/>
          </a:xfrm>
        </p:spPr>
        <p:txBody>
          <a:bodyPr>
            <a:normAutofit lnSpcReduction="10000"/>
          </a:bodyPr>
          <a:lstStyle/>
          <a:p>
            <a:pPr algn="just"/>
            <a:r>
              <a:rPr lang="hu-HU" dirty="0">
                <a:latin typeface="+mj-lt"/>
                <a:cs typeface="Calibri" panose="020F0502020204030204" pitchFamily="34" charset="0"/>
              </a:rPr>
              <a:t>AI-driven devices typically </a:t>
            </a:r>
            <a:r>
              <a:rPr lang="hu-HU" dirty="0">
                <a:solidFill>
                  <a:srgbClr val="000000"/>
                </a:solidFill>
                <a:effectLst/>
                <a:latin typeface="+mj-lt"/>
                <a:cs typeface="Calibri" panose="020F0502020204030204" pitchFamily="34" charset="0"/>
              </a:rPr>
              <a:t>give </a:t>
            </a:r>
            <a:r>
              <a:rPr lang="hu-HU" dirty="0">
                <a:latin typeface="+mj-lt"/>
                <a:cs typeface="Calibri" panose="020F0502020204030204" pitchFamily="34" charset="0"/>
              </a:rPr>
              <a:t>the manufacturer </a:t>
            </a:r>
            <a:r>
              <a:rPr lang="hu-HU" dirty="0">
                <a:solidFill>
                  <a:srgbClr val="000000"/>
                </a:solidFill>
                <a:effectLst/>
                <a:latin typeface="+mj-lt"/>
                <a:cs typeface="Calibri" panose="020F0502020204030204" pitchFamily="34" charset="0"/>
              </a:rPr>
              <a:t>exclusive access to the data generated by the device (data monopoly)</a:t>
            </a:r>
          </a:p>
          <a:p>
            <a:pPr algn="just"/>
            <a:r>
              <a:rPr lang="hu-HU" dirty="0">
                <a:solidFill>
                  <a:srgbClr val="000000"/>
                </a:solidFill>
                <a:effectLst/>
                <a:latin typeface="+mj-lt"/>
                <a:cs typeface="Calibri" panose="020F0502020204030204" pitchFamily="34" charset="0"/>
              </a:rPr>
              <a:t>Data Monopoly: enables the sale of exclusive </a:t>
            </a:r>
            <a:r>
              <a:rPr lang="hu-HU" dirty="0" err="1">
                <a:solidFill>
                  <a:srgbClr val="000000"/>
                </a:solidFill>
                <a:effectLst/>
                <a:latin typeface="+mj-lt"/>
                <a:cs typeface="Calibri" panose="020F0502020204030204" pitchFamily="34" charset="0"/>
              </a:rPr>
              <a:t>data-driven </a:t>
            </a:r>
            <a:r>
              <a:rPr lang="hu-HU" dirty="0">
                <a:solidFill>
                  <a:srgbClr val="000000"/>
                </a:solidFill>
                <a:effectLst/>
                <a:latin typeface="+mj-lt"/>
                <a:cs typeface="Calibri" panose="020F0502020204030204" pitchFamily="34" charset="0"/>
              </a:rPr>
              <a:t>services to users</a:t>
            </a:r>
          </a:p>
          <a:p>
            <a:pPr algn="just"/>
            <a:r>
              <a:rPr lang="hu-HU" dirty="0">
                <a:solidFill>
                  <a:srgbClr val="000000"/>
                </a:solidFill>
                <a:latin typeface="+mj-lt"/>
                <a:cs typeface="Calibri" panose="020F0502020204030204" pitchFamily="34" charset="0"/>
              </a:rPr>
              <a:t>The company </a:t>
            </a:r>
            <a:r>
              <a:rPr lang="hu-HU" dirty="0">
                <a:solidFill>
                  <a:srgbClr val="000000"/>
                </a:solidFill>
                <a:effectLst/>
                <a:latin typeface="+mj-lt"/>
                <a:cs typeface="Calibri" panose="020F0502020204030204" pitchFamily="34" charset="0"/>
              </a:rPr>
              <a:t>does not have access to industrial and commercial data generated in the course of its activities (including non-personal data relevant to its activities) and cannot use them for other purposes or access competing data-based services </a:t>
            </a:r>
          </a:p>
          <a:p>
            <a:pPr algn="just"/>
            <a:r>
              <a:rPr lang="hu-HU" dirty="0">
                <a:solidFill>
                  <a:srgbClr val="000000"/>
                </a:solidFill>
                <a:effectLst/>
                <a:latin typeface="+mj-lt"/>
                <a:cs typeface="Calibri" panose="020F0502020204030204" pitchFamily="34" charset="0"/>
              </a:rPr>
              <a:t>This distorts competition in data-based services markets</a:t>
            </a:r>
          </a:p>
          <a:p>
            <a:endParaRPr lang="hu-HU" dirty="0"/>
          </a:p>
          <a:p>
            <a:endParaRPr lang="hu-HU" dirty="0"/>
          </a:p>
          <a:p>
            <a:endParaRPr lang="hu-HU" dirty="0"/>
          </a:p>
        </p:txBody>
      </p:sp>
      <p:sp>
        <p:nvSpPr>
          <p:cNvPr id="3" name="Cím 2">
            <a:extLst>
              <a:ext uri="{FF2B5EF4-FFF2-40B4-BE49-F238E27FC236}">
                <a16:creationId xmlns:a16="http://schemas.microsoft.com/office/drawing/2014/main" id="{8415093D-71B3-561B-011F-DF46CB77B225}"/>
              </a:ext>
            </a:extLst>
          </p:cNvPr>
          <p:cNvSpPr>
            <a:spLocks noGrp="1"/>
          </p:cNvSpPr>
          <p:nvPr>
            <p:ph type="title"/>
          </p:nvPr>
        </p:nvSpPr>
        <p:spPr/>
        <p:txBody>
          <a:bodyPr/>
          <a:lstStyle/>
          <a:p>
            <a:r>
              <a:rPr lang="hu-HU" dirty="0"/>
              <a:t>Typical situation</a:t>
            </a:r>
          </a:p>
        </p:txBody>
      </p:sp>
    </p:spTree>
    <p:extLst>
      <p:ext uri="{BB962C8B-B14F-4D97-AF65-F5344CB8AC3E}">
        <p14:creationId xmlns:p14="http://schemas.microsoft.com/office/powerpoint/2010/main" val="17976858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6="http://schemas.microsoft.com/office/drawing/2014/main"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E7ED2B3A-2831-F12E-D6EA-489452F3FB5E}"/>
              </a:ext>
            </a:extLst>
          </p:cNvPr>
          <p:cNvSpPr>
            <a:spLocks noGrp="1"/>
          </p:cNvSpPr>
          <p:nvPr>
            <p:ph sz="half" idx="1"/>
          </p:nvPr>
        </p:nvSpPr>
        <p:spPr>
          <a:xfrm>
            <a:off x="278674" y="1143000"/>
            <a:ext cx="5852126" cy="4404360"/>
          </a:xfrm>
        </p:spPr>
        <p:txBody>
          <a:bodyPr/>
          <a:lstStyle/>
          <a:p>
            <a:pPr algn="just">
              <a:buFont typeface="Arial" panose="020B0604020202020204" pitchFamily="34" charset="0"/>
              <a:buChar char="•"/>
            </a:pPr>
            <a:r>
              <a:rPr lang="en-US" sz="2400" b="0" i="0" dirty="0">
                <a:solidFill>
                  <a:srgbClr val="111111"/>
                </a:solidFill>
                <a:effectLst/>
                <a:latin typeface="+mj-lt"/>
              </a:rPr>
              <a:t>Anything that is in the world when you’re born is normal and ordinary and is just a natural part of the way the world works</a:t>
            </a:r>
          </a:p>
          <a:p>
            <a:pPr algn="just">
              <a:buFont typeface="Arial" panose="020B0604020202020204" pitchFamily="34" charset="0"/>
              <a:buChar char="•"/>
            </a:pPr>
            <a:r>
              <a:rPr lang="en-US" sz="2400" b="0" i="0" dirty="0">
                <a:solidFill>
                  <a:srgbClr val="111111"/>
                </a:solidFill>
                <a:effectLst/>
                <a:latin typeface="+mj-lt"/>
              </a:rPr>
              <a:t>Anything that’s invented between when you’re fifteen and thirty-five is new and exciting and revolutionary and you can probably get a career in it</a:t>
            </a:r>
          </a:p>
          <a:p>
            <a:pPr algn="just">
              <a:buFont typeface="Arial" panose="020B0604020202020204" pitchFamily="34" charset="0"/>
              <a:buChar char="•"/>
            </a:pPr>
            <a:r>
              <a:rPr lang="en-US" sz="2400" b="0" i="0" dirty="0">
                <a:solidFill>
                  <a:srgbClr val="111111"/>
                </a:solidFill>
                <a:effectLst/>
                <a:latin typeface="+mj-lt"/>
              </a:rPr>
              <a:t>Anything invented after you’re thirty-five is against the natural order of things</a:t>
            </a:r>
          </a:p>
          <a:p>
            <a:endParaRPr lang="hu-HU" dirty="0"/>
          </a:p>
        </p:txBody>
      </p:sp>
      <p:sp>
        <p:nvSpPr>
          <p:cNvPr id="4" name="Cím 3">
            <a:extLst>
              <a:ext uri="{FF2B5EF4-FFF2-40B4-BE49-F238E27FC236}">
                <a16:creationId xmlns:a16="http://schemas.microsoft.com/office/drawing/2014/main" id="{37F3FACB-BB11-1D30-BF89-19923652E1A2}"/>
              </a:ext>
            </a:extLst>
          </p:cNvPr>
          <p:cNvSpPr>
            <a:spLocks noGrp="1"/>
          </p:cNvSpPr>
          <p:nvPr>
            <p:ph type="title"/>
          </p:nvPr>
        </p:nvSpPr>
        <p:spPr/>
        <p:txBody>
          <a:bodyPr/>
          <a:lstStyle/>
          <a:p>
            <a:r>
              <a:rPr lang="hu-HU" dirty="0">
                <a:ea typeface="Roboto" panose="02000000000000000000" pitchFamily="2" charset="0"/>
                <a:cs typeface="Roboto" panose="02000000000000000000" pitchFamily="2" charset="0"/>
              </a:rPr>
              <a:t>Douglas Adams: </a:t>
            </a:r>
            <a:r>
              <a:rPr lang="hu-HU" dirty="0" err="1">
                <a:ea typeface="Roboto" panose="02000000000000000000" pitchFamily="2" charset="0"/>
                <a:cs typeface="Roboto" panose="02000000000000000000" pitchFamily="2" charset="0"/>
              </a:rPr>
              <a:t>our</a:t>
            </a:r>
            <a:r>
              <a:rPr lang="hu-HU" dirty="0">
                <a:ea typeface="Roboto" panose="02000000000000000000" pitchFamily="2" charset="0"/>
                <a:cs typeface="Roboto" panose="02000000000000000000" pitchFamily="2" charset="0"/>
              </a:rPr>
              <a:t> </a:t>
            </a:r>
            <a:r>
              <a:rPr lang="hu-HU" dirty="0" err="1">
                <a:ea typeface="Roboto" panose="02000000000000000000" pitchFamily="2" charset="0"/>
                <a:cs typeface="Roboto" panose="02000000000000000000" pitchFamily="2" charset="0"/>
              </a:rPr>
              <a:t>view</a:t>
            </a:r>
            <a:r>
              <a:rPr lang="hu-HU" dirty="0">
                <a:ea typeface="Roboto" panose="02000000000000000000" pitchFamily="2" charset="0"/>
                <a:cs typeface="Roboto" panose="02000000000000000000" pitchFamily="2" charset="0"/>
              </a:rPr>
              <a:t> </a:t>
            </a:r>
            <a:r>
              <a:rPr lang="hu-HU" dirty="0" err="1">
                <a:ea typeface="Roboto" panose="02000000000000000000" pitchFamily="2" charset="0"/>
                <a:cs typeface="Roboto" panose="02000000000000000000" pitchFamily="2" charset="0"/>
              </a:rPr>
              <a:t>on</a:t>
            </a:r>
            <a:r>
              <a:rPr lang="hu-HU" dirty="0">
                <a:ea typeface="Roboto" panose="02000000000000000000" pitchFamily="2" charset="0"/>
                <a:cs typeface="Roboto" panose="02000000000000000000" pitchFamily="2" charset="0"/>
              </a:rPr>
              <a:t> </a:t>
            </a:r>
            <a:r>
              <a:rPr lang="hu-HU" dirty="0" err="1">
                <a:ea typeface="Roboto" panose="02000000000000000000" pitchFamily="2" charset="0"/>
                <a:cs typeface="Roboto" panose="02000000000000000000" pitchFamily="2" charset="0"/>
              </a:rPr>
              <a:t>technology</a:t>
            </a:r>
            <a:r>
              <a:rPr lang="hu-HU" dirty="0">
                <a:ea typeface="Roboto" panose="02000000000000000000" pitchFamily="2" charset="0"/>
                <a:cs typeface="Roboto" panose="02000000000000000000" pitchFamily="2" charset="0"/>
              </a:rPr>
              <a:t> </a:t>
            </a:r>
          </a:p>
        </p:txBody>
      </p:sp>
      <p:pic>
        <p:nvPicPr>
          <p:cNvPr id="1026" name="Picture 2" descr="Áttekintés kép">
            <a:extLst>
              <a:ext uri="{FF2B5EF4-FFF2-40B4-BE49-F238E27FC236}">
                <a16:creationId xmlns:a16="http://schemas.microsoft.com/office/drawing/2014/main" id="{33CB70D9-F19A-2E2A-B744-8BD297150C1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9141549" y="203559"/>
            <a:ext cx="3050451" cy="4227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9050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3D29A8FA-4932-C055-3D47-9E6C08C19FBE}"/>
              </a:ext>
            </a:extLst>
          </p:cNvPr>
          <p:cNvSpPr>
            <a:spLocks noGrp="1"/>
          </p:cNvSpPr>
          <p:nvPr>
            <p:ph idx="1"/>
          </p:nvPr>
        </p:nvSpPr>
        <p:spPr/>
        <p:txBody>
          <a:bodyPr>
            <a:normAutofit/>
          </a:bodyPr>
          <a:lstStyle/>
          <a:p>
            <a:pPr algn="just"/>
            <a:r>
              <a:rPr lang="hu-HU" sz="2400" dirty="0">
                <a:solidFill>
                  <a:srgbClr val="000000"/>
                </a:solidFill>
                <a:effectLst/>
                <a:latin typeface="+mj-lt"/>
                <a:cs typeface="Calibri" panose="020F0502020204030204" pitchFamily="34" charset="0"/>
              </a:rPr>
              <a:t>The legislation ensures that, for example, a farmer can access the agricultural data collected by his tractor and share it with other machines or agronomic service providers used with the tractor </a:t>
            </a:r>
          </a:p>
          <a:p>
            <a:pPr algn="just"/>
            <a:r>
              <a:rPr lang="hu-HU" sz="2400" dirty="0">
                <a:solidFill>
                  <a:srgbClr val="000000"/>
                </a:solidFill>
                <a:effectLst/>
                <a:latin typeface="+mj-lt"/>
                <a:cs typeface="Calibri" panose="020F0502020204030204" pitchFamily="34" charset="0"/>
              </a:rPr>
              <a:t>This may allow you to get better farming advice or </a:t>
            </a:r>
            <a:r>
              <a:rPr lang="hu-HU" sz="2400" dirty="0" err="1">
                <a:solidFill>
                  <a:srgbClr val="000000"/>
                </a:solidFill>
                <a:effectLst/>
                <a:latin typeface="+mj-lt"/>
                <a:cs typeface="Calibri" panose="020F0502020204030204" pitchFamily="34" charset="0"/>
              </a:rPr>
              <a:t>fine-tune the </a:t>
            </a:r>
            <a:r>
              <a:rPr lang="hu-HU" sz="2400" dirty="0">
                <a:solidFill>
                  <a:srgbClr val="000000"/>
                </a:solidFill>
                <a:effectLst/>
                <a:latin typeface="+mj-lt"/>
                <a:cs typeface="Calibri" panose="020F0502020204030204" pitchFamily="34" charset="0"/>
              </a:rPr>
              <a:t>use of seeders and sprayers </a:t>
            </a:r>
          </a:p>
          <a:p>
            <a:pPr lvl="1" algn="just"/>
            <a:r>
              <a:rPr lang="hu-HU" dirty="0">
                <a:solidFill>
                  <a:srgbClr val="000000"/>
                </a:solidFill>
                <a:effectLst/>
                <a:latin typeface="+mj-lt"/>
                <a:cs typeface="Calibri" panose="020F0502020204030204" pitchFamily="34" charset="0"/>
              </a:rPr>
              <a:t>currently, agricultural machinery manufacturers can prevent access to and transmission of data and force farmers to use their own related agronomic services</a:t>
            </a:r>
          </a:p>
          <a:p>
            <a:endParaRPr lang="hu-HU" dirty="0"/>
          </a:p>
        </p:txBody>
      </p:sp>
      <p:sp>
        <p:nvSpPr>
          <p:cNvPr id="3" name="Cím 2">
            <a:extLst>
              <a:ext uri="{FF2B5EF4-FFF2-40B4-BE49-F238E27FC236}">
                <a16:creationId xmlns:a16="http://schemas.microsoft.com/office/drawing/2014/main" id="{2E09FFC9-E130-53C2-AFF7-517AC6F9C34B}"/>
              </a:ext>
            </a:extLst>
          </p:cNvPr>
          <p:cNvSpPr>
            <a:spLocks noGrp="1"/>
          </p:cNvSpPr>
          <p:nvPr>
            <p:ph type="title"/>
          </p:nvPr>
        </p:nvSpPr>
        <p:spPr/>
        <p:txBody>
          <a:bodyPr/>
          <a:lstStyle/>
          <a:p>
            <a:r>
              <a:rPr lang="hu-HU" dirty="0"/>
              <a:t>Example</a:t>
            </a:r>
          </a:p>
        </p:txBody>
      </p:sp>
    </p:spTree>
    <p:extLst>
      <p:ext uri="{BB962C8B-B14F-4D97-AF65-F5344CB8AC3E}">
        <p14:creationId xmlns:p14="http://schemas.microsoft.com/office/powerpoint/2010/main" val="19051278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6="http://schemas.microsoft.com/office/drawing/2014/main"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7CFCF6DA-7F09-A2A2-90D1-7B36FF3D6DD6}"/>
              </a:ext>
            </a:extLst>
          </p:cNvPr>
          <p:cNvSpPr>
            <a:spLocks noGrp="1"/>
          </p:cNvSpPr>
          <p:nvPr>
            <p:ph idx="1"/>
          </p:nvPr>
        </p:nvSpPr>
        <p:spPr>
          <a:xfrm>
            <a:off x="670560" y="1519200"/>
            <a:ext cx="10875264" cy="3633825"/>
          </a:xfrm>
        </p:spPr>
        <p:txBody>
          <a:bodyPr>
            <a:normAutofit fontScale="92500" lnSpcReduction="10000"/>
          </a:bodyPr>
          <a:lstStyle/>
          <a:p>
            <a:pPr algn="just"/>
            <a:r>
              <a:rPr lang="hu-HU" sz="2600" dirty="0">
                <a:solidFill>
                  <a:srgbClr val="000000"/>
                </a:solidFill>
                <a:effectLst/>
                <a:latin typeface="+mj-lt"/>
                <a:cs typeface="Calibri" panose="020F0502020204030204" pitchFamily="34" charset="0"/>
              </a:rPr>
              <a:t>The Data </a:t>
            </a:r>
            <a:r>
              <a:rPr lang="hu-HU" sz="2600" dirty="0" err="1">
                <a:solidFill>
                  <a:srgbClr val="000000"/>
                </a:solidFill>
                <a:effectLst/>
                <a:latin typeface="+mj-lt"/>
                <a:cs typeface="Calibri" panose="020F0502020204030204" pitchFamily="34" charset="0"/>
              </a:rPr>
              <a:t>Act</a:t>
            </a:r>
            <a:r>
              <a:rPr lang="hu-HU" sz="2600" dirty="0">
                <a:solidFill>
                  <a:srgbClr val="000000"/>
                </a:solidFill>
                <a:effectLst/>
                <a:latin typeface="+mj-lt"/>
                <a:cs typeface="Calibri" panose="020F0502020204030204" pitchFamily="34" charset="0"/>
              </a:rPr>
              <a:t> </a:t>
            </a:r>
            <a:r>
              <a:rPr lang="hu-HU" sz="2600" dirty="0" err="1">
                <a:solidFill>
                  <a:srgbClr val="000000"/>
                </a:solidFill>
                <a:effectLst/>
                <a:latin typeface="+mj-lt"/>
                <a:cs typeface="Calibri" panose="020F0502020204030204" pitchFamily="34" charset="0"/>
              </a:rPr>
              <a:t>limits</a:t>
            </a:r>
            <a:r>
              <a:rPr lang="hu-HU" sz="2600" dirty="0">
                <a:solidFill>
                  <a:srgbClr val="000000"/>
                </a:solidFill>
                <a:effectLst/>
                <a:latin typeface="+mj-lt"/>
                <a:cs typeface="Calibri" panose="020F0502020204030204" pitchFamily="34" charset="0"/>
              </a:rPr>
              <a:t> its scope to data generated by physical devices </a:t>
            </a:r>
          </a:p>
          <a:p>
            <a:pPr algn="just"/>
            <a:r>
              <a:rPr lang="hu-HU" sz="2600" dirty="0">
                <a:solidFill>
                  <a:srgbClr val="000000"/>
                </a:solidFill>
                <a:effectLst/>
                <a:latin typeface="+mj-lt"/>
                <a:cs typeface="Calibri" panose="020F0502020204030204" pitchFamily="34" charset="0"/>
              </a:rPr>
              <a:t>The basis for distinguishing between "product" and "non-product" data is not clear </a:t>
            </a:r>
          </a:p>
          <a:p>
            <a:pPr algn="just"/>
            <a:r>
              <a:rPr lang="hu-HU" sz="2600" dirty="0">
                <a:solidFill>
                  <a:srgbClr val="000000"/>
                </a:solidFill>
                <a:effectLst/>
                <a:latin typeface="+mj-lt"/>
                <a:cs typeface="Calibri" panose="020F0502020204030204" pitchFamily="34" charset="0"/>
              </a:rPr>
              <a:t>A product is something that acquires, generates or collects data about its environment and is able to transmit this data via a publicly available electronic communication service (</a:t>
            </a:r>
            <a:r>
              <a:rPr lang="hu-HU" sz="2600" dirty="0" err="1">
                <a:solidFill>
                  <a:srgbClr val="000000"/>
                </a:solidFill>
                <a:effectLst/>
                <a:latin typeface="+mj-lt"/>
                <a:cs typeface="Calibri" panose="020F0502020204030204" pitchFamily="34" charset="0"/>
              </a:rPr>
              <a:t>IoT</a:t>
            </a:r>
            <a:r>
              <a:rPr lang="hu-HU" sz="2600" dirty="0">
                <a:solidFill>
                  <a:srgbClr val="000000"/>
                </a:solidFill>
                <a:effectLst/>
                <a:latin typeface="+mj-lt"/>
                <a:cs typeface="Calibri" panose="020F0502020204030204" pitchFamily="34" charset="0"/>
              </a:rPr>
              <a:t>). </a:t>
            </a:r>
          </a:p>
          <a:p>
            <a:pPr algn="just"/>
            <a:r>
              <a:rPr lang="hu-HU" sz="2600" dirty="0">
                <a:solidFill>
                  <a:srgbClr val="000000"/>
                </a:solidFill>
                <a:effectLst/>
                <a:latin typeface="+mj-lt"/>
                <a:cs typeface="Calibri" panose="020F0502020204030204" pitchFamily="34" charset="0"/>
              </a:rPr>
              <a:t>Certain products designed primarily for the display or playback of content or for the recording and transmission of content are not covered by this Regulation</a:t>
            </a:r>
          </a:p>
          <a:p>
            <a:pPr lvl="1" algn="just"/>
            <a:r>
              <a:rPr lang="hu-HU" sz="2600" dirty="0">
                <a:solidFill>
                  <a:srgbClr val="000000"/>
                </a:solidFill>
                <a:effectLst/>
                <a:latin typeface="+mj-lt"/>
                <a:cs typeface="Calibri" panose="020F0502020204030204" pitchFamily="34" charset="0"/>
              </a:rPr>
              <a:t>personal computers, servers, tablets and smartphones, cameras, webcams, voice recording systems and text readers</a:t>
            </a:r>
          </a:p>
          <a:p>
            <a:pPr lvl="1" algn="just"/>
            <a:r>
              <a:rPr lang="hu-HU" sz="2600" dirty="0">
                <a:solidFill>
                  <a:srgbClr val="000000"/>
                </a:solidFill>
                <a:latin typeface="+mj-lt"/>
                <a:cs typeface="Calibri" panose="020F0502020204030204" pitchFamily="34" charset="0"/>
              </a:rPr>
              <a:t>Delimitation: "machines" </a:t>
            </a:r>
            <a:r>
              <a:rPr lang="hu-HU" sz="2600" dirty="0" err="1">
                <a:solidFill>
                  <a:srgbClr val="000000"/>
                </a:solidFill>
                <a:latin typeface="+mj-lt"/>
                <a:cs typeface="Calibri" panose="020F0502020204030204" pitchFamily="34" charset="0"/>
              </a:rPr>
              <a:t>vs </a:t>
            </a:r>
            <a:r>
              <a:rPr lang="hu-HU" sz="2600" dirty="0">
                <a:solidFill>
                  <a:srgbClr val="000000"/>
                </a:solidFill>
                <a:latin typeface="+mj-lt"/>
                <a:cs typeface="Calibri" panose="020F0502020204030204" pitchFamily="34" charset="0"/>
              </a:rPr>
              <a:t>computing devices</a:t>
            </a:r>
            <a:endParaRPr lang="hu-HU" sz="2600" dirty="0">
              <a:solidFill>
                <a:srgbClr val="000000"/>
              </a:solidFill>
              <a:effectLst/>
              <a:latin typeface="+mj-lt"/>
              <a:cs typeface="Calibri" panose="020F0502020204030204" pitchFamily="34" charset="0"/>
            </a:endParaRPr>
          </a:p>
          <a:p>
            <a:endParaRPr lang="hu-HU" dirty="0"/>
          </a:p>
          <a:p>
            <a:pPr algn="just"/>
            <a:endParaRPr lang="hu-HU" sz="2600" dirty="0">
              <a:solidFill>
                <a:srgbClr val="000000"/>
              </a:solidFill>
              <a:effectLst/>
              <a:latin typeface="Calibri" panose="020F0502020204030204" pitchFamily="34" charset="0"/>
              <a:cs typeface="Calibri" panose="020F0502020204030204" pitchFamily="34" charset="0"/>
            </a:endParaRPr>
          </a:p>
          <a:p>
            <a:pPr algn="just"/>
            <a:endParaRPr lang="hu-HU" dirty="0"/>
          </a:p>
        </p:txBody>
      </p:sp>
      <p:sp>
        <p:nvSpPr>
          <p:cNvPr id="3" name="Cím 2">
            <a:extLst>
              <a:ext uri="{FF2B5EF4-FFF2-40B4-BE49-F238E27FC236}">
                <a16:creationId xmlns:a16="http://schemas.microsoft.com/office/drawing/2014/main" id="{5B6F1208-49B9-B50B-2D32-7F9A9B2C7EB9}"/>
              </a:ext>
            </a:extLst>
          </p:cNvPr>
          <p:cNvSpPr>
            <a:spLocks noGrp="1"/>
          </p:cNvSpPr>
          <p:nvPr>
            <p:ph type="title"/>
          </p:nvPr>
        </p:nvSpPr>
        <p:spPr/>
        <p:txBody>
          <a:bodyPr/>
          <a:lstStyle/>
          <a:p>
            <a:r>
              <a:rPr lang="hu-HU" dirty="0"/>
              <a:t>The product</a:t>
            </a:r>
          </a:p>
        </p:txBody>
      </p:sp>
    </p:spTree>
    <p:extLst>
      <p:ext uri="{BB962C8B-B14F-4D97-AF65-F5344CB8AC3E}">
        <p14:creationId xmlns:p14="http://schemas.microsoft.com/office/powerpoint/2010/main" val="73319461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a16="http://schemas.microsoft.com/office/drawing/2014/main"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428273" y="1519200"/>
            <a:ext cx="9126000" cy="3633825"/>
          </a:xfrm>
        </p:spPr>
        <p:txBody>
          <a:bodyPr/>
          <a:lstStyle/>
          <a:p>
            <a:pPr algn="just"/>
            <a:r>
              <a:rPr lang="hu-HU" altLang="hu-HU" sz="2600" dirty="0" err="1">
                <a:latin typeface="+mj-lt"/>
                <a:ea typeface="Roboto" panose="02000000000000000000" pitchFamily="2" charset="0"/>
                <a:cs typeface="Roboto" panose="02000000000000000000" pitchFamily="2" charset="0"/>
              </a:rPr>
              <a:t>What</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are</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the</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challenges</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requiring</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legal</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answers</a:t>
            </a:r>
            <a:r>
              <a:rPr lang="hu-HU" altLang="hu-HU" sz="2600" dirty="0">
                <a:latin typeface="+mj-lt"/>
                <a:ea typeface="Roboto" panose="02000000000000000000" pitchFamily="2" charset="0"/>
                <a:cs typeface="Roboto" panose="02000000000000000000" pitchFamily="2" charset="0"/>
              </a:rPr>
              <a:t> and </a:t>
            </a:r>
            <a:r>
              <a:rPr lang="hu-HU" altLang="hu-HU" sz="2600" dirty="0" err="1">
                <a:latin typeface="+mj-lt"/>
                <a:ea typeface="Roboto" panose="02000000000000000000" pitchFamily="2" charset="0"/>
                <a:cs typeface="Roboto" panose="02000000000000000000" pitchFamily="2" charset="0"/>
              </a:rPr>
              <a:t>what</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are</a:t>
            </a:r>
            <a:r>
              <a:rPr lang="hu-HU" altLang="hu-HU" sz="2600" dirty="0">
                <a:latin typeface="+mj-lt"/>
                <a:ea typeface="Roboto" panose="02000000000000000000" pitchFamily="2" charset="0"/>
                <a:cs typeface="Roboto" panose="02000000000000000000" pitchFamily="2" charset="0"/>
              </a:rPr>
              <a:t> old </a:t>
            </a:r>
            <a:r>
              <a:rPr lang="hu-HU" altLang="hu-HU" sz="2600" dirty="0" err="1">
                <a:latin typeface="+mj-lt"/>
                <a:ea typeface="Roboto" panose="02000000000000000000" pitchFamily="2" charset="0"/>
                <a:cs typeface="Roboto" panose="02000000000000000000" pitchFamily="2" charset="0"/>
              </a:rPr>
              <a:t>problems</a:t>
            </a:r>
            <a:r>
              <a:rPr lang="hu-HU" altLang="hu-HU" sz="2600" dirty="0">
                <a:latin typeface="+mj-lt"/>
                <a:ea typeface="Roboto" panose="02000000000000000000" pitchFamily="2" charset="0"/>
                <a:cs typeface="Roboto" panose="02000000000000000000" pitchFamily="2" charset="0"/>
              </a:rPr>
              <a:t> in </a:t>
            </a:r>
            <a:r>
              <a:rPr lang="hu-HU" altLang="hu-HU" sz="2600" dirty="0" err="1">
                <a:latin typeface="+mj-lt"/>
                <a:ea typeface="Roboto" panose="02000000000000000000" pitchFamily="2" charset="0"/>
                <a:cs typeface="Roboto" panose="02000000000000000000" pitchFamily="2" charset="0"/>
              </a:rPr>
              <a:t>new</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clothes</a:t>
            </a:r>
            <a:r>
              <a:rPr lang="hu-HU" altLang="hu-HU" sz="2600" dirty="0">
                <a:latin typeface="+mj-lt"/>
                <a:ea typeface="Roboto" panose="02000000000000000000" pitchFamily="2" charset="0"/>
                <a:cs typeface="Roboto" panose="02000000000000000000" pitchFamily="2" charset="0"/>
              </a:rPr>
              <a:t>? </a:t>
            </a:r>
          </a:p>
          <a:p>
            <a:pPr algn="just"/>
            <a:r>
              <a:rPr lang="hu-HU" altLang="hu-HU" sz="2600" dirty="0" err="1">
                <a:latin typeface="+mj-lt"/>
                <a:ea typeface="Roboto" panose="02000000000000000000" pitchFamily="2" charset="0"/>
                <a:cs typeface="Roboto" panose="02000000000000000000" pitchFamily="2" charset="0"/>
              </a:rPr>
              <a:t>On</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what</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level</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the</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law</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should</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react</a:t>
            </a:r>
            <a:r>
              <a:rPr lang="hu-HU" altLang="hu-HU" sz="2600" dirty="0">
                <a:latin typeface="+mj-lt"/>
                <a:ea typeface="Roboto" panose="02000000000000000000" pitchFamily="2" charset="0"/>
                <a:cs typeface="Roboto" panose="02000000000000000000" pitchFamily="2" charset="0"/>
              </a:rPr>
              <a:t>? </a:t>
            </a:r>
          </a:p>
          <a:p>
            <a:pPr lvl="1" algn="just"/>
            <a:r>
              <a:rPr lang="hu-HU" altLang="hu-HU" sz="2600" dirty="0" err="1">
                <a:latin typeface="+mj-lt"/>
                <a:ea typeface="Roboto" panose="02000000000000000000" pitchFamily="2" charset="0"/>
                <a:cs typeface="Roboto" panose="02000000000000000000" pitchFamily="2" charset="0"/>
              </a:rPr>
              <a:t>national</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vs</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international</a:t>
            </a:r>
            <a:endParaRPr lang="hu-HU" altLang="hu-HU" sz="2600" dirty="0">
              <a:latin typeface="+mj-lt"/>
              <a:ea typeface="Roboto" panose="02000000000000000000" pitchFamily="2" charset="0"/>
              <a:cs typeface="Roboto" panose="02000000000000000000" pitchFamily="2" charset="0"/>
            </a:endParaRPr>
          </a:p>
          <a:p>
            <a:pPr algn="just"/>
            <a:r>
              <a:rPr lang="hu-HU" altLang="hu-HU" sz="2600" dirty="0" err="1">
                <a:latin typeface="+mj-lt"/>
                <a:ea typeface="Roboto" panose="02000000000000000000" pitchFamily="2" charset="0"/>
                <a:cs typeface="Roboto" panose="02000000000000000000" pitchFamily="2" charset="0"/>
              </a:rPr>
              <a:t>How</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strong</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intervention</a:t>
            </a:r>
            <a:r>
              <a:rPr lang="hu-HU" altLang="hu-HU" sz="2600" dirty="0">
                <a:latin typeface="+mj-lt"/>
                <a:ea typeface="Roboto" panose="02000000000000000000" pitchFamily="2" charset="0"/>
                <a:cs typeface="Roboto" panose="02000000000000000000" pitchFamily="2" charset="0"/>
              </a:rPr>
              <a:t> of </a:t>
            </a:r>
            <a:r>
              <a:rPr lang="hu-HU" altLang="hu-HU" sz="2600" dirty="0" err="1">
                <a:latin typeface="+mj-lt"/>
                <a:ea typeface="Roboto" panose="02000000000000000000" pitchFamily="2" charset="0"/>
                <a:cs typeface="Roboto" panose="02000000000000000000" pitchFamily="2" charset="0"/>
              </a:rPr>
              <a:t>the</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state</a:t>
            </a:r>
            <a:r>
              <a:rPr lang="hu-HU" altLang="hu-HU" sz="2600" dirty="0">
                <a:latin typeface="+mj-lt"/>
                <a:ea typeface="Roboto" panose="02000000000000000000" pitchFamily="2" charset="0"/>
                <a:cs typeface="Roboto" panose="02000000000000000000" pitchFamily="2" charset="0"/>
              </a:rPr>
              <a:t> is </a:t>
            </a:r>
            <a:r>
              <a:rPr lang="hu-HU" altLang="hu-HU" sz="2600" dirty="0" err="1">
                <a:latin typeface="+mj-lt"/>
                <a:ea typeface="Roboto" panose="02000000000000000000" pitchFamily="2" charset="0"/>
                <a:cs typeface="Roboto" panose="02000000000000000000" pitchFamily="2" charset="0"/>
              </a:rPr>
              <a:t>needed</a:t>
            </a:r>
            <a:r>
              <a:rPr lang="hu-HU" altLang="hu-HU" sz="2600" dirty="0">
                <a:latin typeface="+mj-lt"/>
                <a:ea typeface="Roboto" panose="02000000000000000000" pitchFamily="2" charset="0"/>
                <a:cs typeface="Roboto" panose="02000000000000000000" pitchFamily="2" charset="0"/>
              </a:rPr>
              <a:t>?</a:t>
            </a:r>
          </a:p>
          <a:p>
            <a:pPr algn="just"/>
            <a:r>
              <a:rPr lang="hu-HU" sz="2600" dirty="0" err="1">
                <a:latin typeface="+mj-lt"/>
                <a:ea typeface="Roboto" panose="02000000000000000000" pitchFamily="2" charset="0"/>
                <a:cs typeface="Roboto" panose="02000000000000000000" pitchFamily="2" charset="0"/>
              </a:rPr>
              <a:t>Regulation</a:t>
            </a:r>
            <a:r>
              <a:rPr lang="hu-HU" sz="2600" dirty="0">
                <a:latin typeface="+mj-lt"/>
                <a:ea typeface="Roboto" panose="02000000000000000000" pitchFamily="2" charset="0"/>
                <a:cs typeface="Roboto" panose="02000000000000000000" pitchFamily="2" charset="0"/>
              </a:rPr>
              <a:t> </a:t>
            </a:r>
            <a:r>
              <a:rPr lang="hu-HU" sz="2600" dirty="0" err="1">
                <a:latin typeface="+mj-lt"/>
                <a:ea typeface="Roboto" panose="02000000000000000000" pitchFamily="2" charset="0"/>
                <a:cs typeface="Roboto" panose="02000000000000000000" pitchFamily="2" charset="0"/>
              </a:rPr>
              <a:t>vs</a:t>
            </a:r>
            <a:r>
              <a:rPr lang="hu-HU" sz="2600" dirty="0">
                <a:latin typeface="+mj-lt"/>
                <a:ea typeface="Roboto" panose="02000000000000000000" pitchFamily="2" charset="0"/>
                <a:cs typeface="Roboto" panose="02000000000000000000" pitchFamily="2" charset="0"/>
              </a:rPr>
              <a:t> </a:t>
            </a:r>
            <a:r>
              <a:rPr lang="hu-HU" sz="2600" dirty="0" err="1">
                <a:latin typeface="+mj-lt"/>
                <a:ea typeface="Roboto" panose="02000000000000000000" pitchFamily="2" charset="0"/>
                <a:cs typeface="Roboto" panose="02000000000000000000" pitchFamily="2" charset="0"/>
              </a:rPr>
              <a:t>law</a:t>
            </a:r>
            <a:endParaRPr lang="hu-HU" sz="2600" dirty="0">
              <a:latin typeface="+mj-lt"/>
              <a:ea typeface="Roboto" panose="02000000000000000000" pitchFamily="2" charset="0"/>
              <a:cs typeface="Roboto" panose="02000000000000000000" pitchFamily="2" charset="0"/>
            </a:endParaRPr>
          </a:p>
          <a:p>
            <a:pPr lvl="1" algn="just"/>
            <a:r>
              <a:rPr lang="hu-HU" sz="2600" dirty="0" err="1">
                <a:latin typeface="+mj-lt"/>
                <a:ea typeface="Roboto" panose="02000000000000000000" pitchFamily="2" charset="0"/>
                <a:cs typeface="Roboto" panose="02000000000000000000" pitchFamily="2" charset="0"/>
              </a:rPr>
              <a:t>public</a:t>
            </a:r>
            <a:r>
              <a:rPr lang="hu-HU" sz="2600" dirty="0">
                <a:latin typeface="+mj-lt"/>
                <a:ea typeface="Roboto" panose="02000000000000000000" pitchFamily="2" charset="0"/>
                <a:cs typeface="Roboto" panose="02000000000000000000" pitchFamily="2" charset="0"/>
              </a:rPr>
              <a:t> </a:t>
            </a:r>
            <a:r>
              <a:rPr lang="hu-HU" sz="2600" dirty="0" err="1">
                <a:latin typeface="+mj-lt"/>
                <a:ea typeface="Roboto" panose="02000000000000000000" pitchFamily="2" charset="0"/>
                <a:cs typeface="Roboto" panose="02000000000000000000" pitchFamily="2" charset="0"/>
              </a:rPr>
              <a:t>law</a:t>
            </a:r>
            <a:r>
              <a:rPr lang="hu-HU" sz="2600" dirty="0">
                <a:latin typeface="+mj-lt"/>
                <a:ea typeface="Roboto" panose="02000000000000000000" pitchFamily="2" charset="0"/>
                <a:cs typeface="Roboto" panose="02000000000000000000" pitchFamily="2" charset="0"/>
              </a:rPr>
              <a:t> </a:t>
            </a:r>
            <a:r>
              <a:rPr lang="hu-HU" sz="2600" dirty="0" err="1">
                <a:latin typeface="+mj-lt"/>
                <a:ea typeface="Roboto" panose="02000000000000000000" pitchFamily="2" charset="0"/>
                <a:cs typeface="Roboto" panose="02000000000000000000" pitchFamily="2" charset="0"/>
              </a:rPr>
              <a:t>vs</a:t>
            </a:r>
            <a:r>
              <a:rPr lang="hu-HU" sz="2600" dirty="0">
                <a:latin typeface="+mj-lt"/>
                <a:ea typeface="Roboto" panose="02000000000000000000" pitchFamily="2" charset="0"/>
                <a:cs typeface="Roboto" panose="02000000000000000000" pitchFamily="2" charset="0"/>
              </a:rPr>
              <a:t> </a:t>
            </a:r>
            <a:r>
              <a:rPr lang="hu-HU" sz="2600" dirty="0" err="1">
                <a:latin typeface="+mj-lt"/>
                <a:ea typeface="Roboto" panose="02000000000000000000" pitchFamily="2" charset="0"/>
                <a:cs typeface="Roboto" panose="02000000000000000000" pitchFamily="2" charset="0"/>
              </a:rPr>
              <a:t>private</a:t>
            </a:r>
            <a:r>
              <a:rPr lang="hu-HU" sz="2600" dirty="0">
                <a:latin typeface="+mj-lt"/>
                <a:ea typeface="Roboto" panose="02000000000000000000" pitchFamily="2" charset="0"/>
                <a:cs typeface="Roboto" panose="02000000000000000000" pitchFamily="2" charset="0"/>
              </a:rPr>
              <a:t> </a:t>
            </a:r>
            <a:r>
              <a:rPr lang="hu-HU" sz="2600" dirty="0" err="1">
                <a:latin typeface="+mj-lt"/>
                <a:ea typeface="Roboto" panose="02000000000000000000" pitchFamily="2" charset="0"/>
                <a:cs typeface="Roboto" panose="02000000000000000000" pitchFamily="2" charset="0"/>
              </a:rPr>
              <a:t>law</a:t>
            </a:r>
            <a:r>
              <a:rPr lang="hu-HU" sz="2600" dirty="0">
                <a:latin typeface="+mj-lt"/>
                <a:ea typeface="Roboto" panose="02000000000000000000" pitchFamily="2" charset="0"/>
                <a:cs typeface="Roboto" panose="02000000000000000000" pitchFamily="2" charset="0"/>
              </a:rPr>
              <a:t> </a:t>
            </a:r>
            <a:r>
              <a:rPr lang="hu-HU" sz="2600" dirty="0" err="1">
                <a:latin typeface="+mj-lt"/>
                <a:ea typeface="Roboto" panose="02000000000000000000" pitchFamily="2" charset="0"/>
                <a:cs typeface="Roboto" panose="02000000000000000000" pitchFamily="2" charset="0"/>
              </a:rPr>
              <a:t>enforcement</a:t>
            </a:r>
            <a:r>
              <a:rPr lang="hu-HU" sz="2600" dirty="0">
                <a:latin typeface="+mj-lt"/>
                <a:ea typeface="Roboto" panose="02000000000000000000" pitchFamily="2" charset="0"/>
                <a:cs typeface="Roboto" panose="02000000000000000000" pitchFamily="2" charset="0"/>
              </a:rPr>
              <a:t> </a:t>
            </a:r>
            <a:endParaRPr lang="hu-HU" sz="2600" dirty="0">
              <a:latin typeface="+mj-lt"/>
            </a:endParaRPr>
          </a:p>
        </p:txBody>
      </p:sp>
      <p:sp>
        <p:nvSpPr>
          <p:cNvPr id="2" name="Cím 1"/>
          <p:cNvSpPr>
            <a:spLocks noGrp="1"/>
          </p:cNvSpPr>
          <p:nvPr>
            <p:ph type="title"/>
          </p:nvPr>
        </p:nvSpPr>
        <p:spPr/>
        <p:txBody>
          <a:bodyPr/>
          <a:lstStyle/>
          <a:p>
            <a:r>
              <a:rPr lang="hu-HU" dirty="0" err="1">
                <a:ea typeface="Roboto" panose="02000000000000000000" pitchFamily="2" charset="0"/>
                <a:cs typeface="Roboto" panose="02000000000000000000" pitchFamily="2" charset="0"/>
              </a:rPr>
              <a:t>Some</a:t>
            </a:r>
            <a:r>
              <a:rPr lang="hu-HU" dirty="0">
                <a:ea typeface="Roboto" panose="02000000000000000000" pitchFamily="2" charset="0"/>
                <a:cs typeface="Roboto" panose="02000000000000000000" pitchFamily="2" charset="0"/>
              </a:rPr>
              <a:t> </a:t>
            </a:r>
            <a:r>
              <a:rPr lang="hu-HU" dirty="0" err="1">
                <a:ea typeface="Roboto" panose="02000000000000000000" pitchFamily="2" charset="0"/>
                <a:cs typeface="Roboto" panose="02000000000000000000" pitchFamily="2" charset="0"/>
              </a:rPr>
              <a:t>fundamental</a:t>
            </a:r>
            <a:r>
              <a:rPr lang="hu-HU" dirty="0">
                <a:ea typeface="Roboto" panose="02000000000000000000" pitchFamily="2" charset="0"/>
                <a:cs typeface="Roboto" panose="02000000000000000000" pitchFamily="2" charset="0"/>
              </a:rPr>
              <a:t> </a:t>
            </a:r>
            <a:r>
              <a:rPr lang="hu-HU" dirty="0" err="1">
                <a:ea typeface="Roboto" panose="02000000000000000000" pitchFamily="2" charset="0"/>
                <a:cs typeface="Roboto" panose="02000000000000000000" pitchFamily="2" charset="0"/>
              </a:rPr>
              <a:t>questions</a:t>
            </a:r>
            <a:endParaRPr lang="hu-HU" dirty="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9664559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428273" y="1519200"/>
            <a:ext cx="9126000" cy="3633825"/>
          </a:xfrm>
        </p:spPr>
        <p:txBody>
          <a:bodyPr/>
          <a:lstStyle/>
          <a:p>
            <a:pPr algn="just"/>
            <a:r>
              <a:rPr lang="en-AU" altLang="hu-HU" sz="2600" dirty="0">
                <a:latin typeface="+mj-lt"/>
                <a:ea typeface="Roboto" panose="02000000000000000000" pitchFamily="2" charset="0"/>
                <a:cs typeface="Roboto" panose="02000000000000000000" pitchFamily="2" charset="0"/>
              </a:rPr>
              <a:t>(more or less) clear no</a:t>
            </a:r>
            <a:r>
              <a:rPr lang="hu-HU" altLang="hu-HU" sz="2600" dirty="0">
                <a:latin typeface="+mj-lt"/>
                <a:ea typeface="Roboto" panose="02000000000000000000" pitchFamily="2" charset="0"/>
                <a:cs typeface="Roboto" panose="02000000000000000000" pitchFamily="2" charset="0"/>
              </a:rPr>
              <a:t>r</a:t>
            </a:r>
            <a:r>
              <a:rPr lang="en-AU" altLang="hu-HU" sz="2600" dirty="0" err="1">
                <a:latin typeface="+mj-lt"/>
                <a:ea typeface="Roboto" panose="02000000000000000000" pitchFamily="2" charset="0"/>
                <a:cs typeface="Roboto" panose="02000000000000000000" pitchFamily="2" charset="0"/>
              </a:rPr>
              <a:t>ms</a:t>
            </a:r>
            <a:r>
              <a:rPr lang="en-AU" altLang="hu-HU" sz="2600" dirty="0">
                <a:latin typeface="+mj-lt"/>
                <a:ea typeface="Roboto" panose="02000000000000000000" pitchFamily="2" charset="0"/>
                <a:cs typeface="Roboto" panose="02000000000000000000" pitchFamily="2" charset="0"/>
              </a:rPr>
              <a:t> p</a:t>
            </a:r>
            <a:r>
              <a:rPr lang="hu-HU" altLang="hu-HU" sz="2600" dirty="0">
                <a:latin typeface="+mj-lt"/>
                <a:ea typeface="Roboto" panose="02000000000000000000" pitchFamily="2" charset="0"/>
                <a:cs typeface="Roboto" panose="02000000000000000000" pitchFamily="2" charset="0"/>
              </a:rPr>
              <a:t>r</a:t>
            </a:r>
            <a:r>
              <a:rPr lang="en-AU" altLang="hu-HU" sz="2600" dirty="0" err="1">
                <a:latin typeface="+mj-lt"/>
                <a:ea typeface="Roboto" panose="02000000000000000000" pitchFamily="2" charset="0"/>
                <a:cs typeface="Roboto" panose="02000000000000000000" pitchFamily="2" charset="0"/>
              </a:rPr>
              <a:t>ovided</a:t>
            </a:r>
            <a:r>
              <a:rPr lang="en-AU" altLang="hu-HU" sz="2600" dirty="0">
                <a:latin typeface="+mj-lt"/>
                <a:ea typeface="Roboto" panose="02000000000000000000" pitchFamily="2" charset="0"/>
                <a:cs typeface="Roboto" panose="02000000000000000000" pitchFamily="2" charset="0"/>
              </a:rPr>
              <a:t> by the legislator</a:t>
            </a:r>
          </a:p>
          <a:p>
            <a:pPr algn="just"/>
            <a:r>
              <a:rPr lang="en-AU" altLang="hu-HU" sz="2600" i="1" dirty="0">
                <a:latin typeface="+mj-lt"/>
                <a:ea typeface="Roboto" panose="02000000000000000000" pitchFamily="2" charset="0"/>
                <a:cs typeface="Roboto" panose="02000000000000000000" pitchFamily="2" charset="0"/>
              </a:rPr>
              <a:t>ex ante</a:t>
            </a:r>
            <a:r>
              <a:rPr lang="en-AU" altLang="hu-HU" sz="2600" dirty="0">
                <a:latin typeface="+mj-lt"/>
                <a:ea typeface="Roboto" panose="02000000000000000000" pitchFamily="2" charset="0"/>
                <a:cs typeface="Roboto" panose="02000000000000000000" pitchFamily="2" charset="0"/>
              </a:rPr>
              <a:t> reaction: rules exist before the ad</a:t>
            </a:r>
            <a:r>
              <a:rPr lang="hu-HU" altLang="hu-HU" sz="2600" dirty="0">
                <a:latin typeface="+mj-lt"/>
                <a:ea typeface="Roboto" panose="02000000000000000000" pitchFamily="2" charset="0"/>
                <a:cs typeface="Roboto" panose="02000000000000000000" pitchFamily="2" charset="0"/>
              </a:rPr>
              <a:t>d</a:t>
            </a:r>
            <a:r>
              <a:rPr lang="en-AU" altLang="hu-HU" sz="2600" dirty="0" err="1">
                <a:latin typeface="+mj-lt"/>
                <a:ea typeface="Roboto" panose="02000000000000000000" pitchFamily="2" charset="0"/>
                <a:cs typeface="Roboto" panose="02000000000000000000" pitchFamily="2" charset="0"/>
              </a:rPr>
              <a:t>ressed</a:t>
            </a:r>
            <a:r>
              <a:rPr lang="en-AU" altLang="hu-HU" sz="2600" dirty="0">
                <a:latin typeface="+mj-lt"/>
                <a:ea typeface="Roboto" panose="02000000000000000000" pitchFamily="2" charset="0"/>
                <a:cs typeface="Roboto" panose="02000000000000000000" pitchFamily="2" charset="0"/>
              </a:rPr>
              <a:t> conduct is performed</a:t>
            </a:r>
          </a:p>
          <a:p>
            <a:pPr lvl="1" algn="just"/>
            <a:r>
              <a:rPr lang="hu-HU" altLang="hu-HU" sz="2600" dirty="0" err="1">
                <a:latin typeface="+mj-lt"/>
                <a:ea typeface="Roboto" panose="02000000000000000000" pitchFamily="2" charset="0"/>
                <a:cs typeface="Roboto" panose="02000000000000000000" pitchFamily="2" charset="0"/>
              </a:rPr>
              <a:t>implements</a:t>
            </a:r>
            <a:r>
              <a:rPr lang="hu-HU" altLang="hu-HU" sz="2600" dirty="0">
                <a:latin typeface="+mj-lt"/>
                <a:ea typeface="Roboto" panose="02000000000000000000" pitchFamily="2" charset="0"/>
                <a:cs typeface="Roboto" panose="02000000000000000000" pitchFamily="2" charset="0"/>
              </a:rPr>
              <a:t> an </a:t>
            </a:r>
            <a:r>
              <a:rPr lang="hu-HU" altLang="hu-HU" sz="2600" dirty="0" err="1">
                <a:latin typeface="+mj-lt"/>
                <a:ea typeface="Roboto" panose="02000000000000000000" pitchFamily="2" charset="0"/>
                <a:cs typeface="Roboto" panose="02000000000000000000" pitchFamily="2" charset="0"/>
              </a:rPr>
              <a:t>up-to-bottom</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approach</a:t>
            </a:r>
            <a:endParaRPr lang="hu-HU" altLang="hu-HU" sz="2600" dirty="0">
              <a:latin typeface="+mj-lt"/>
              <a:ea typeface="Roboto" panose="02000000000000000000" pitchFamily="2" charset="0"/>
              <a:cs typeface="Roboto" panose="02000000000000000000" pitchFamily="2" charset="0"/>
            </a:endParaRPr>
          </a:p>
          <a:p>
            <a:pPr lvl="1" algn="just"/>
            <a:r>
              <a:rPr lang="en-AU" altLang="hu-HU" sz="2600" dirty="0">
                <a:latin typeface="+mj-lt"/>
                <a:ea typeface="Roboto" panose="02000000000000000000" pitchFamily="2" charset="0"/>
                <a:cs typeface="Roboto" panose="02000000000000000000" pitchFamily="2" charset="0"/>
              </a:rPr>
              <a:t>legislator predicts future problems and tries to answer them before they occur</a:t>
            </a:r>
          </a:p>
          <a:p>
            <a:pPr algn="just"/>
            <a:r>
              <a:rPr lang="en-AU" altLang="hu-HU" sz="2600" dirty="0">
                <a:latin typeface="+mj-lt"/>
                <a:ea typeface="Roboto" panose="02000000000000000000" pitchFamily="2" charset="0"/>
                <a:cs typeface="Roboto" panose="02000000000000000000" pitchFamily="2" charset="0"/>
              </a:rPr>
              <a:t>there is no future-proof regulation</a:t>
            </a:r>
          </a:p>
          <a:p>
            <a:pPr lvl="1" algn="just"/>
            <a:r>
              <a:rPr lang="en-AU" altLang="hu-HU" sz="2600" dirty="0">
                <a:latin typeface="+mj-lt"/>
                <a:ea typeface="Roboto" panose="02000000000000000000" pitchFamily="2" charset="0"/>
                <a:cs typeface="Roboto" panose="02000000000000000000" pitchFamily="2" charset="0"/>
              </a:rPr>
              <a:t>regulation is to be adjusted to </a:t>
            </a:r>
            <a:r>
              <a:rPr lang="hu-HU" altLang="hu-HU" sz="2600" dirty="0" err="1">
                <a:latin typeface="+mj-lt"/>
                <a:ea typeface="Roboto" panose="02000000000000000000" pitchFamily="2" charset="0"/>
                <a:cs typeface="Roboto" panose="02000000000000000000" pitchFamily="2" charset="0"/>
              </a:rPr>
              <a:t>social</a:t>
            </a:r>
            <a:r>
              <a:rPr lang="hu-HU" altLang="hu-HU" sz="2600" dirty="0">
                <a:latin typeface="+mj-lt"/>
                <a:ea typeface="Roboto" panose="02000000000000000000" pitchFamily="2" charset="0"/>
                <a:cs typeface="Roboto" panose="02000000000000000000" pitchFamily="2" charset="0"/>
              </a:rPr>
              <a:t> </a:t>
            </a:r>
            <a:r>
              <a:rPr lang="en-AU" altLang="hu-HU" sz="2600" dirty="0">
                <a:latin typeface="+mj-lt"/>
                <a:ea typeface="Roboto" panose="02000000000000000000" pitchFamily="2" charset="0"/>
                <a:cs typeface="Roboto" panose="02000000000000000000" pitchFamily="2" charset="0"/>
              </a:rPr>
              <a:t>changes</a:t>
            </a:r>
            <a:endParaRPr lang="hu-HU" altLang="hu-HU" sz="2600" dirty="0">
              <a:latin typeface="+mj-lt"/>
              <a:ea typeface="Roboto" panose="02000000000000000000" pitchFamily="2" charset="0"/>
              <a:cs typeface="Roboto" panose="02000000000000000000" pitchFamily="2" charset="0"/>
            </a:endParaRPr>
          </a:p>
          <a:p>
            <a:pPr algn="just"/>
            <a:r>
              <a:rPr lang="hu-HU" altLang="hu-HU" sz="2600" dirty="0" err="1">
                <a:latin typeface="+mj-lt"/>
                <a:ea typeface="Roboto" panose="02000000000000000000" pitchFamily="2" charset="0"/>
                <a:cs typeface="Roboto" panose="02000000000000000000" pitchFamily="2" charset="0"/>
              </a:rPr>
              <a:t>legislator</a:t>
            </a:r>
            <a:r>
              <a:rPr lang="hu-HU" altLang="hu-HU" sz="2600" dirty="0">
                <a:latin typeface="+mj-lt"/>
                <a:ea typeface="Roboto" panose="02000000000000000000" pitchFamily="2" charset="0"/>
                <a:cs typeface="Roboto" panose="02000000000000000000" pitchFamily="2" charset="0"/>
              </a:rPr>
              <a:t> is </a:t>
            </a:r>
            <a:r>
              <a:rPr lang="hu-HU" altLang="hu-HU" sz="2600" dirty="0" err="1">
                <a:latin typeface="+mj-lt"/>
                <a:ea typeface="Roboto" panose="02000000000000000000" pitchFamily="2" charset="0"/>
                <a:cs typeface="Roboto" panose="02000000000000000000" pitchFamily="2" charset="0"/>
              </a:rPr>
              <a:t>the</a:t>
            </a:r>
            <a:r>
              <a:rPr lang="hu-HU" altLang="hu-HU" sz="2600" dirty="0">
                <a:latin typeface="+mj-lt"/>
                <a:ea typeface="Roboto" panose="02000000000000000000" pitchFamily="2" charset="0"/>
                <a:cs typeface="Roboto" panose="02000000000000000000" pitchFamily="2" charset="0"/>
              </a:rPr>
              <a:t> policy </a:t>
            </a:r>
            <a:r>
              <a:rPr lang="hu-HU" altLang="hu-HU" sz="2600" dirty="0" err="1">
                <a:latin typeface="+mj-lt"/>
                <a:ea typeface="Roboto" panose="02000000000000000000" pitchFamily="2" charset="0"/>
                <a:cs typeface="Roboto" panose="02000000000000000000" pitchFamily="2" charset="0"/>
              </a:rPr>
              <a:t>maker</a:t>
            </a:r>
            <a:endParaRPr lang="hu-HU" altLang="hu-HU" sz="2600" dirty="0">
              <a:latin typeface="+mj-lt"/>
              <a:ea typeface="Roboto" panose="02000000000000000000" pitchFamily="2" charset="0"/>
              <a:cs typeface="Roboto" panose="02000000000000000000" pitchFamily="2" charset="0"/>
            </a:endParaRPr>
          </a:p>
          <a:p>
            <a:pPr lvl="1" algn="just"/>
            <a:endParaRPr lang="hu-HU" altLang="hu-HU" sz="2600" dirty="0">
              <a:latin typeface="+mj-lt"/>
              <a:ea typeface="Roboto" panose="02000000000000000000" pitchFamily="2" charset="0"/>
              <a:cs typeface="Roboto" panose="02000000000000000000" pitchFamily="2" charset="0"/>
            </a:endParaRPr>
          </a:p>
        </p:txBody>
      </p:sp>
      <p:sp>
        <p:nvSpPr>
          <p:cNvPr id="2" name="Cím 1"/>
          <p:cNvSpPr>
            <a:spLocks noGrp="1"/>
          </p:cNvSpPr>
          <p:nvPr>
            <p:ph type="title"/>
          </p:nvPr>
        </p:nvSpPr>
        <p:spPr/>
        <p:txBody>
          <a:bodyPr/>
          <a:lstStyle/>
          <a:p>
            <a:r>
              <a:rPr lang="hu-HU" dirty="0" err="1">
                <a:ea typeface="Roboto" panose="02000000000000000000" pitchFamily="2" charset="0"/>
                <a:cs typeface="Roboto" panose="02000000000000000000" pitchFamily="2" charset="0"/>
              </a:rPr>
              <a:t>Regulation</a:t>
            </a:r>
            <a:endParaRPr lang="hu-HU" dirty="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476799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428273" y="1519200"/>
            <a:ext cx="9126000" cy="3633825"/>
          </a:xfrm>
        </p:spPr>
        <p:txBody>
          <a:bodyPr/>
          <a:lstStyle/>
          <a:p>
            <a:pPr algn="just"/>
            <a:r>
              <a:rPr lang="hu-HU" altLang="hu-HU" sz="2600" dirty="0" err="1">
                <a:latin typeface="+mj-lt"/>
                <a:ea typeface="Roboto" panose="02000000000000000000" pitchFamily="2" charset="0"/>
                <a:cs typeface="Roboto" panose="02000000000000000000" pitchFamily="2" charset="0"/>
              </a:rPr>
              <a:t>broad</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rules</a:t>
            </a:r>
            <a:r>
              <a:rPr lang="hu-HU" altLang="hu-HU" sz="2600" dirty="0">
                <a:latin typeface="+mj-lt"/>
                <a:ea typeface="Roboto" panose="02000000000000000000" pitchFamily="2" charset="0"/>
                <a:cs typeface="Roboto" panose="02000000000000000000" pitchFamily="2" charset="0"/>
              </a:rPr>
              <a:t> and </a:t>
            </a:r>
            <a:r>
              <a:rPr lang="hu-HU" altLang="hu-HU" sz="2600" dirty="0" err="1">
                <a:latin typeface="+mj-lt"/>
                <a:ea typeface="Roboto" panose="02000000000000000000" pitchFamily="2" charset="0"/>
                <a:cs typeface="Roboto" panose="02000000000000000000" pitchFamily="2" charset="0"/>
              </a:rPr>
              <a:t>standards</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are</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provided</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by</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the</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legislator</a:t>
            </a:r>
            <a:endParaRPr lang="en-AU" altLang="hu-HU" sz="2600" dirty="0">
              <a:latin typeface="+mj-lt"/>
              <a:ea typeface="Roboto" panose="02000000000000000000" pitchFamily="2" charset="0"/>
              <a:cs typeface="Roboto" panose="02000000000000000000" pitchFamily="2" charset="0"/>
            </a:endParaRPr>
          </a:p>
          <a:p>
            <a:pPr algn="just"/>
            <a:r>
              <a:rPr lang="en-AU" altLang="hu-HU" sz="2600" i="1" dirty="0">
                <a:latin typeface="+mj-lt"/>
                <a:ea typeface="Roboto" panose="02000000000000000000" pitchFamily="2" charset="0"/>
                <a:cs typeface="Roboto" panose="02000000000000000000" pitchFamily="2" charset="0"/>
              </a:rPr>
              <a:t>ex </a:t>
            </a:r>
            <a:r>
              <a:rPr lang="hu-HU" altLang="hu-HU" sz="2600" i="1" dirty="0">
                <a:latin typeface="+mj-lt"/>
                <a:ea typeface="Roboto" panose="02000000000000000000" pitchFamily="2" charset="0"/>
                <a:cs typeface="Roboto" panose="02000000000000000000" pitchFamily="2" charset="0"/>
              </a:rPr>
              <a:t>post</a:t>
            </a:r>
            <a:r>
              <a:rPr lang="en-AU" altLang="hu-HU" sz="2600" dirty="0">
                <a:latin typeface="+mj-lt"/>
                <a:ea typeface="Roboto" panose="02000000000000000000" pitchFamily="2" charset="0"/>
                <a:cs typeface="Roboto" panose="02000000000000000000" pitchFamily="2" charset="0"/>
              </a:rPr>
              <a:t> reaction: </a:t>
            </a:r>
            <a:r>
              <a:rPr lang="hu-HU" altLang="hu-HU" sz="2600" dirty="0" err="1">
                <a:latin typeface="+mj-lt"/>
                <a:ea typeface="Roboto" panose="02000000000000000000" pitchFamily="2" charset="0"/>
                <a:cs typeface="Roboto" panose="02000000000000000000" pitchFamily="2" charset="0"/>
              </a:rPr>
              <a:t>compliance</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with</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the</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standards</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assessed</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after</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the</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conduct</a:t>
            </a:r>
            <a:endParaRPr lang="en-AU" altLang="hu-HU" sz="2600" dirty="0">
              <a:latin typeface="+mj-lt"/>
              <a:ea typeface="Roboto" panose="02000000000000000000" pitchFamily="2" charset="0"/>
              <a:cs typeface="Roboto" panose="02000000000000000000" pitchFamily="2" charset="0"/>
            </a:endParaRPr>
          </a:p>
          <a:p>
            <a:pPr lvl="1" algn="just"/>
            <a:r>
              <a:rPr lang="hu-HU" altLang="hu-HU" sz="2600" dirty="0" err="1">
                <a:latin typeface="+mj-lt"/>
                <a:ea typeface="Roboto" panose="02000000000000000000" pitchFamily="2" charset="0"/>
                <a:cs typeface="Roboto" panose="02000000000000000000" pitchFamily="2" charset="0"/>
              </a:rPr>
              <a:t>implements</a:t>
            </a:r>
            <a:r>
              <a:rPr lang="hu-HU" altLang="hu-HU" sz="2600" dirty="0">
                <a:latin typeface="+mj-lt"/>
                <a:ea typeface="Roboto" panose="02000000000000000000" pitchFamily="2" charset="0"/>
                <a:cs typeface="Roboto" panose="02000000000000000000" pitchFamily="2" charset="0"/>
              </a:rPr>
              <a:t> a </a:t>
            </a:r>
            <a:r>
              <a:rPr lang="hu-HU" altLang="hu-HU" sz="2600" dirty="0" err="1">
                <a:latin typeface="+mj-lt"/>
                <a:ea typeface="Roboto" panose="02000000000000000000" pitchFamily="2" charset="0"/>
                <a:cs typeface="Roboto" panose="02000000000000000000" pitchFamily="2" charset="0"/>
              </a:rPr>
              <a:t>bottom-up</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approach</a:t>
            </a:r>
            <a:endParaRPr lang="hu-HU" altLang="hu-HU" sz="2600" dirty="0">
              <a:latin typeface="+mj-lt"/>
              <a:ea typeface="Roboto" panose="02000000000000000000" pitchFamily="2" charset="0"/>
              <a:cs typeface="Roboto" panose="02000000000000000000" pitchFamily="2" charset="0"/>
            </a:endParaRPr>
          </a:p>
          <a:p>
            <a:pPr lvl="1" algn="just"/>
            <a:r>
              <a:rPr lang="hu-HU" altLang="hu-HU" sz="2600" dirty="0" err="1">
                <a:latin typeface="+mj-lt"/>
                <a:ea typeface="Roboto" panose="02000000000000000000" pitchFamily="2" charset="0"/>
                <a:cs typeface="Roboto" panose="02000000000000000000" pitchFamily="2" charset="0"/>
              </a:rPr>
              <a:t>courts</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reflect</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existing</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social</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conflicts</a:t>
            </a:r>
            <a:endParaRPr lang="en-AU" altLang="hu-HU" sz="2600" dirty="0">
              <a:latin typeface="+mj-lt"/>
              <a:ea typeface="Roboto" panose="02000000000000000000" pitchFamily="2" charset="0"/>
              <a:cs typeface="Roboto" panose="02000000000000000000" pitchFamily="2" charset="0"/>
            </a:endParaRPr>
          </a:p>
          <a:p>
            <a:pPr algn="just"/>
            <a:r>
              <a:rPr lang="hu-HU" altLang="hu-HU" sz="2600" dirty="0">
                <a:latin typeface="+mj-lt"/>
                <a:ea typeface="Roboto" panose="02000000000000000000" pitchFamily="2" charset="0"/>
                <a:cs typeface="Roboto" panose="02000000000000000000" pitchFamily="2" charset="0"/>
              </a:rPr>
              <a:t>no </a:t>
            </a:r>
            <a:r>
              <a:rPr lang="hu-HU" altLang="hu-HU" sz="2600" dirty="0" err="1">
                <a:latin typeface="+mj-lt"/>
                <a:ea typeface="Roboto" panose="02000000000000000000" pitchFamily="2" charset="0"/>
                <a:cs typeface="Roboto" panose="02000000000000000000" pitchFamily="2" charset="0"/>
              </a:rPr>
              <a:t>need</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for</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predicting</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the</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future</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but</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concretizing</a:t>
            </a:r>
            <a:r>
              <a:rPr lang="hu-HU" altLang="hu-HU" sz="2600" dirty="0">
                <a:latin typeface="+mj-lt"/>
                <a:ea typeface="Roboto" panose="02000000000000000000" pitchFamily="2" charset="0"/>
                <a:cs typeface="Roboto" panose="02000000000000000000" pitchFamily="2" charset="0"/>
              </a:rPr>
              <a:t> </a:t>
            </a:r>
            <a:r>
              <a:rPr lang="hu-HU" altLang="hu-HU" sz="2600" dirty="0" err="1">
                <a:latin typeface="+mj-lt"/>
                <a:ea typeface="Roboto" panose="02000000000000000000" pitchFamily="2" charset="0"/>
                <a:cs typeface="Roboto" panose="02000000000000000000" pitchFamily="2" charset="0"/>
              </a:rPr>
              <a:t>standards</a:t>
            </a:r>
            <a:endParaRPr lang="en-AU" altLang="hu-HU" sz="2600" dirty="0">
              <a:latin typeface="+mj-lt"/>
              <a:ea typeface="Roboto" panose="02000000000000000000" pitchFamily="2" charset="0"/>
              <a:cs typeface="Roboto" panose="02000000000000000000" pitchFamily="2" charset="0"/>
            </a:endParaRPr>
          </a:p>
          <a:p>
            <a:pPr algn="just"/>
            <a:r>
              <a:rPr lang="hu-HU" altLang="hu-HU" sz="2600" dirty="0" err="1">
                <a:latin typeface="+mj-lt"/>
                <a:ea typeface="Roboto" panose="02000000000000000000" pitchFamily="2" charset="0"/>
                <a:cs typeface="Roboto" panose="02000000000000000000" pitchFamily="2" charset="0"/>
              </a:rPr>
              <a:t>court</a:t>
            </a:r>
            <a:r>
              <a:rPr lang="hu-HU" altLang="hu-HU" sz="2600" dirty="0">
                <a:latin typeface="+mj-lt"/>
                <a:ea typeface="Roboto" panose="02000000000000000000" pitchFamily="2" charset="0"/>
                <a:cs typeface="Roboto" panose="02000000000000000000" pitchFamily="2" charset="0"/>
              </a:rPr>
              <a:t> is </a:t>
            </a:r>
            <a:r>
              <a:rPr lang="hu-HU" altLang="hu-HU" sz="2600" dirty="0" err="1">
                <a:latin typeface="+mj-lt"/>
                <a:ea typeface="Roboto" panose="02000000000000000000" pitchFamily="2" charset="0"/>
                <a:cs typeface="Roboto" panose="02000000000000000000" pitchFamily="2" charset="0"/>
              </a:rPr>
              <a:t>the</a:t>
            </a:r>
            <a:r>
              <a:rPr lang="hu-HU" altLang="hu-HU" sz="2600" dirty="0">
                <a:latin typeface="+mj-lt"/>
                <a:ea typeface="Roboto" panose="02000000000000000000" pitchFamily="2" charset="0"/>
                <a:cs typeface="Roboto" panose="02000000000000000000" pitchFamily="2" charset="0"/>
              </a:rPr>
              <a:t> policy </a:t>
            </a:r>
            <a:r>
              <a:rPr lang="hu-HU" altLang="hu-HU" sz="2600" dirty="0" err="1">
                <a:latin typeface="+mj-lt"/>
                <a:ea typeface="Roboto" panose="02000000000000000000" pitchFamily="2" charset="0"/>
                <a:cs typeface="Roboto" panose="02000000000000000000" pitchFamily="2" charset="0"/>
              </a:rPr>
              <a:t>maker</a:t>
            </a:r>
            <a:endParaRPr lang="hu-HU" altLang="hu-HU" sz="2600" dirty="0">
              <a:latin typeface="+mj-lt"/>
              <a:ea typeface="Roboto" panose="02000000000000000000" pitchFamily="2" charset="0"/>
              <a:cs typeface="Roboto" panose="02000000000000000000" pitchFamily="2" charset="0"/>
            </a:endParaRPr>
          </a:p>
          <a:p>
            <a:pPr lvl="1" algn="just"/>
            <a:endParaRPr lang="hu-HU" altLang="hu-HU" sz="2600" dirty="0">
              <a:latin typeface="+mj-lt"/>
              <a:ea typeface="Roboto" panose="02000000000000000000" pitchFamily="2" charset="0"/>
              <a:cs typeface="Roboto" panose="02000000000000000000" pitchFamily="2" charset="0"/>
            </a:endParaRPr>
          </a:p>
        </p:txBody>
      </p:sp>
      <p:sp>
        <p:nvSpPr>
          <p:cNvPr id="2" name="Cím 1"/>
          <p:cNvSpPr>
            <a:spLocks noGrp="1"/>
          </p:cNvSpPr>
          <p:nvPr>
            <p:ph type="title"/>
          </p:nvPr>
        </p:nvSpPr>
        <p:spPr/>
        <p:txBody>
          <a:bodyPr/>
          <a:lstStyle/>
          <a:p>
            <a:r>
              <a:rPr lang="hu-HU" dirty="0">
                <a:ea typeface="Roboto" panose="02000000000000000000" pitchFamily="2" charset="0"/>
                <a:cs typeface="Roboto" panose="02000000000000000000" pitchFamily="2" charset="0"/>
              </a:rPr>
              <a:t>Law</a:t>
            </a:r>
          </a:p>
        </p:txBody>
      </p:sp>
    </p:spTree>
    <p:extLst>
      <p:ext uri="{BB962C8B-B14F-4D97-AF65-F5344CB8AC3E}">
        <p14:creationId xmlns:p14="http://schemas.microsoft.com/office/powerpoint/2010/main" val="89604069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751114" y="1186544"/>
            <a:ext cx="11223172" cy="3966482"/>
          </a:xfrm>
        </p:spPr>
        <p:txBody>
          <a:bodyPr/>
          <a:lstStyle/>
          <a:p>
            <a:pPr algn="just"/>
            <a:r>
              <a:rPr lang="hu-HU" dirty="0">
                <a:solidFill>
                  <a:schemeClr val="tx1"/>
                </a:solidFill>
                <a:latin typeface="+mj-lt"/>
                <a:ea typeface="Roboto" panose="02000000000000000000" pitchFamily="2" charset="0"/>
                <a:cs typeface="Roboto" panose="02000000000000000000" pitchFamily="2" charset="0"/>
              </a:rPr>
              <a:t>Decision </a:t>
            </a:r>
            <a:r>
              <a:rPr lang="hu-HU" dirty="0" err="1">
                <a:solidFill>
                  <a:schemeClr val="tx1"/>
                </a:solidFill>
                <a:latin typeface="+mj-lt"/>
                <a:ea typeface="Roboto" panose="02000000000000000000" pitchFamily="2" charset="0"/>
                <a:cs typeface="Roboto" panose="02000000000000000000" pitchFamily="2" charset="0"/>
              </a:rPr>
              <a:t>making</a:t>
            </a:r>
            <a:r>
              <a:rPr lang="hu-HU" dirty="0">
                <a:solidFill>
                  <a:schemeClr val="tx1"/>
                </a:solidFill>
                <a:latin typeface="+mj-lt"/>
                <a:ea typeface="Roboto" panose="02000000000000000000" pitchFamily="2" charset="0"/>
                <a:cs typeface="Roboto" panose="02000000000000000000" pitchFamily="2" charset="0"/>
              </a:rPr>
              <a:t> is </a:t>
            </a:r>
            <a:r>
              <a:rPr lang="hu-HU" dirty="0" err="1">
                <a:solidFill>
                  <a:schemeClr val="tx1"/>
                </a:solidFill>
                <a:latin typeface="+mj-lt"/>
                <a:ea typeface="Roboto" panose="02000000000000000000" pitchFamily="2" charset="0"/>
                <a:cs typeface="Roboto" panose="02000000000000000000" pitchFamily="2" charset="0"/>
              </a:rPr>
              <a:t>opaque</a:t>
            </a:r>
            <a:endParaRPr lang="hu-HU" dirty="0">
              <a:solidFill>
                <a:schemeClr val="tx1"/>
              </a:solidFill>
              <a:latin typeface="+mj-lt"/>
              <a:ea typeface="Roboto" panose="02000000000000000000" pitchFamily="2" charset="0"/>
              <a:cs typeface="Roboto" panose="02000000000000000000" pitchFamily="2" charset="0"/>
            </a:endParaRPr>
          </a:p>
          <a:p>
            <a:pPr lvl="1" algn="just"/>
            <a:r>
              <a:rPr lang="hu-HU" sz="2800" dirty="0" err="1">
                <a:solidFill>
                  <a:schemeClr val="tx1"/>
                </a:solidFill>
                <a:latin typeface="+mj-lt"/>
                <a:ea typeface="Roboto" panose="02000000000000000000" pitchFamily="2" charset="0"/>
                <a:cs typeface="Roboto" panose="02000000000000000000" pitchFamily="2" charset="0"/>
              </a:rPr>
              <a:t>huge</a:t>
            </a:r>
            <a:r>
              <a:rPr lang="hu-HU" sz="2800" dirty="0">
                <a:solidFill>
                  <a:schemeClr val="tx1"/>
                </a:solidFill>
                <a:latin typeface="+mj-lt"/>
                <a:ea typeface="Roboto" panose="02000000000000000000" pitchFamily="2" charset="0"/>
                <a:cs typeface="Roboto" panose="02000000000000000000" pitchFamily="2" charset="0"/>
              </a:rPr>
              <a:t> </a:t>
            </a:r>
            <a:r>
              <a:rPr lang="hu-HU" sz="2800" dirty="0" err="1">
                <a:solidFill>
                  <a:schemeClr val="tx1"/>
                </a:solidFill>
                <a:latin typeface="+mj-lt"/>
                <a:ea typeface="Roboto" panose="02000000000000000000" pitchFamily="2" charset="0"/>
                <a:cs typeface="Roboto" panose="02000000000000000000" pitchFamily="2" charset="0"/>
              </a:rPr>
              <a:t>amount</a:t>
            </a:r>
            <a:r>
              <a:rPr lang="hu-HU" sz="2800" dirty="0">
                <a:solidFill>
                  <a:schemeClr val="tx1"/>
                </a:solidFill>
                <a:latin typeface="+mj-lt"/>
                <a:ea typeface="Roboto" panose="02000000000000000000" pitchFamily="2" charset="0"/>
                <a:cs typeface="Roboto" panose="02000000000000000000" pitchFamily="2" charset="0"/>
              </a:rPr>
              <a:t> of </a:t>
            </a:r>
            <a:r>
              <a:rPr lang="hu-HU" sz="2800" dirty="0" err="1">
                <a:solidFill>
                  <a:schemeClr val="tx1"/>
                </a:solidFill>
                <a:latin typeface="+mj-lt"/>
                <a:ea typeface="Roboto" panose="02000000000000000000" pitchFamily="2" charset="0"/>
                <a:cs typeface="Roboto" panose="02000000000000000000" pitchFamily="2" charset="0"/>
              </a:rPr>
              <a:t>data</a:t>
            </a:r>
            <a:r>
              <a:rPr lang="hu-HU" sz="2800" dirty="0">
                <a:solidFill>
                  <a:schemeClr val="tx1"/>
                </a:solidFill>
                <a:latin typeface="+mj-lt"/>
                <a:ea typeface="Roboto" panose="02000000000000000000" pitchFamily="2" charset="0"/>
                <a:cs typeface="Roboto" panose="02000000000000000000" pitchFamily="2" charset="0"/>
              </a:rPr>
              <a:t>, </a:t>
            </a:r>
            <a:r>
              <a:rPr lang="hu-HU" sz="2800" dirty="0" err="1">
                <a:solidFill>
                  <a:schemeClr val="tx1"/>
                </a:solidFill>
                <a:latin typeface="+mj-lt"/>
                <a:ea typeface="Roboto" panose="02000000000000000000" pitchFamily="2" charset="0"/>
                <a:cs typeface="Roboto" panose="02000000000000000000" pitchFamily="2" charset="0"/>
              </a:rPr>
              <a:t>role</a:t>
            </a:r>
            <a:r>
              <a:rPr lang="hu-HU" sz="2800" dirty="0">
                <a:solidFill>
                  <a:schemeClr val="tx1"/>
                </a:solidFill>
                <a:latin typeface="+mj-lt"/>
                <a:ea typeface="Roboto" panose="02000000000000000000" pitchFamily="2" charset="0"/>
                <a:cs typeface="Roboto" panose="02000000000000000000" pitchFamily="2" charset="0"/>
              </a:rPr>
              <a:t> of </a:t>
            </a:r>
            <a:r>
              <a:rPr lang="hu-HU" sz="2800" dirty="0" err="1">
                <a:solidFill>
                  <a:schemeClr val="tx1"/>
                </a:solidFill>
                <a:latin typeface="+mj-lt"/>
                <a:ea typeface="Roboto" panose="02000000000000000000" pitchFamily="2" charset="0"/>
                <a:cs typeface="Roboto" panose="02000000000000000000" pitchFamily="2" charset="0"/>
              </a:rPr>
              <a:t>algorithm</a:t>
            </a:r>
            <a:r>
              <a:rPr lang="hu-HU" sz="2800" dirty="0">
                <a:solidFill>
                  <a:schemeClr val="tx1"/>
                </a:solidFill>
                <a:latin typeface="+mj-lt"/>
                <a:ea typeface="Roboto" panose="02000000000000000000" pitchFamily="2" charset="0"/>
                <a:cs typeface="Roboto" panose="02000000000000000000" pitchFamily="2" charset="0"/>
              </a:rPr>
              <a:t>, </a:t>
            </a:r>
            <a:r>
              <a:rPr lang="hu-HU" sz="2800" dirty="0" err="1">
                <a:solidFill>
                  <a:schemeClr val="tx1"/>
                </a:solidFill>
                <a:latin typeface="+mj-lt"/>
                <a:ea typeface="Roboto" panose="02000000000000000000" pitchFamily="2" charset="0"/>
                <a:cs typeface="Roboto" panose="02000000000000000000" pitchFamily="2" charset="0"/>
              </a:rPr>
              <a:t>autonomous</a:t>
            </a:r>
            <a:r>
              <a:rPr lang="hu-HU" sz="2800" dirty="0">
                <a:solidFill>
                  <a:schemeClr val="tx1"/>
                </a:solidFill>
                <a:latin typeface="+mj-lt"/>
                <a:ea typeface="Roboto" panose="02000000000000000000" pitchFamily="2" charset="0"/>
                <a:cs typeface="Roboto" panose="02000000000000000000" pitchFamily="2" charset="0"/>
              </a:rPr>
              <a:t> decision </a:t>
            </a:r>
            <a:r>
              <a:rPr lang="hu-HU" sz="2800" dirty="0" err="1">
                <a:solidFill>
                  <a:schemeClr val="tx1"/>
                </a:solidFill>
                <a:latin typeface="+mj-lt"/>
                <a:ea typeface="Roboto" panose="02000000000000000000" pitchFamily="2" charset="0"/>
                <a:cs typeface="Roboto" panose="02000000000000000000" pitchFamily="2" charset="0"/>
              </a:rPr>
              <a:t>making</a:t>
            </a:r>
            <a:r>
              <a:rPr lang="hu-HU" sz="2800" dirty="0">
                <a:solidFill>
                  <a:schemeClr val="tx1"/>
                </a:solidFill>
                <a:latin typeface="+mj-lt"/>
                <a:ea typeface="Roboto" panose="02000000000000000000" pitchFamily="2" charset="0"/>
                <a:cs typeface="Roboto" panose="02000000000000000000" pitchFamily="2" charset="0"/>
              </a:rPr>
              <a:t>, </a:t>
            </a:r>
          </a:p>
          <a:p>
            <a:pPr algn="just"/>
            <a:r>
              <a:rPr lang="hu-HU" dirty="0" err="1">
                <a:solidFill>
                  <a:schemeClr val="tx1"/>
                </a:solidFill>
                <a:latin typeface="+mj-lt"/>
                <a:ea typeface="Roboto" panose="02000000000000000000" pitchFamily="2" charset="0"/>
                <a:cs typeface="Roboto" panose="02000000000000000000" pitchFamily="2" charset="0"/>
              </a:rPr>
              <a:t>Difficult</a:t>
            </a:r>
            <a:r>
              <a:rPr lang="hu-HU" dirty="0">
                <a:solidFill>
                  <a:schemeClr val="tx1"/>
                </a:solidFill>
                <a:latin typeface="+mj-lt"/>
                <a:ea typeface="Roboto" panose="02000000000000000000" pitchFamily="2" charset="0"/>
                <a:cs typeface="Roboto" panose="02000000000000000000" pitchFamily="2" charset="0"/>
              </a:rPr>
              <a:t> </a:t>
            </a:r>
            <a:r>
              <a:rPr lang="hu-HU" dirty="0" err="1">
                <a:solidFill>
                  <a:schemeClr val="tx1"/>
                </a:solidFill>
                <a:latin typeface="+mj-lt"/>
                <a:ea typeface="Roboto" panose="02000000000000000000" pitchFamily="2" charset="0"/>
                <a:cs typeface="Roboto" panose="02000000000000000000" pitchFamily="2" charset="0"/>
              </a:rPr>
              <a:t>to</a:t>
            </a:r>
            <a:r>
              <a:rPr lang="hu-HU" dirty="0">
                <a:solidFill>
                  <a:schemeClr val="tx1"/>
                </a:solidFill>
                <a:latin typeface="+mj-lt"/>
                <a:ea typeface="Roboto" panose="02000000000000000000" pitchFamily="2" charset="0"/>
                <a:cs typeface="Roboto" panose="02000000000000000000" pitchFamily="2" charset="0"/>
              </a:rPr>
              <a:t> </a:t>
            </a:r>
            <a:r>
              <a:rPr lang="hu-HU" dirty="0" err="1">
                <a:solidFill>
                  <a:schemeClr val="tx1"/>
                </a:solidFill>
                <a:latin typeface="+mj-lt"/>
                <a:ea typeface="Roboto" panose="02000000000000000000" pitchFamily="2" charset="0"/>
                <a:cs typeface="Roboto" panose="02000000000000000000" pitchFamily="2" charset="0"/>
              </a:rPr>
              <a:t>identify</a:t>
            </a:r>
            <a:r>
              <a:rPr lang="hu-HU" dirty="0">
                <a:solidFill>
                  <a:schemeClr val="tx1"/>
                </a:solidFill>
                <a:latin typeface="+mj-lt"/>
                <a:ea typeface="Roboto" panose="02000000000000000000" pitchFamily="2" charset="0"/>
                <a:cs typeface="Roboto" panose="02000000000000000000" pitchFamily="2" charset="0"/>
              </a:rPr>
              <a:t> </a:t>
            </a:r>
            <a:r>
              <a:rPr lang="hu-HU" dirty="0" err="1">
                <a:solidFill>
                  <a:schemeClr val="tx1"/>
                </a:solidFill>
                <a:latin typeface="+mj-lt"/>
                <a:ea typeface="Roboto" panose="02000000000000000000" pitchFamily="2" charset="0"/>
                <a:cs typeface="Roboto" panose="02000000000000000000" pitchFamily="2" charset="0"/>
              </a:rPr>
              <a:t>causal</a:t>
            </a:r>
            <a:r>
              <a:rPr lang="hu-HU" dirty="0">
                <a:solidFill>
                  <a:schemeClr val="tx1"/>
                </a:solidFill>
                <a:latin typeface="+mj-lt"/>
                <a:ea typeface="Roboto" panose="02000000000000000000" pitchFamily="2" charset="0"/>
                <a:cs typeface="Roboto" panose="02000000000000000000" pitchFamily="2" charset="0"/>
              </a:rPr>
              <a:t> link in </a:t>
            </a:r>
            <a:r>
              <a:rPr lang="hu-HU" dirty="0" err="1">
                <a:solidFill>
                  <a:schemeClr val="tx1"/>
                </a:solidFill>
                <a:latin typeface="+mj-lt"/>
                <a:ea typeface="Roboto" panose="02000000000000000000" pitchFamily="2" charset="0"/>
                <a:cs typeface="Roboto" panose="02000000000000000000" pitchFamily="2" charset="0"/>
              </a:rPr>
              <a:t>case</a:t>
            </a:r>
            <a:r>
              <a:rPr lang="hu-HU" dirty="0">
                <a:solidFill>
                  <a:schemeClr val="tx1"/>
                </a:solidFill>
                <a:latin typeface="+mj-lt"/>
                <a:ea typeface="Roboto" panose="02000000000000000000" pitchFamily="2" charset="0"/>
                <a:cs typeface="Roboto" panose="02000000000000000000" pitchFamily="2" charset="0"/>
              </a:rPr>
              <a:t> </a:t>
            </a:r>
            <a:r>
              <a:rPr lang="hu-HU" dirty="0" err="1">
                <a:solidFill>
                  <a:schemeClr val="tx1"/>
                </a:solidFill>
                <a:latin typeface="+mj-lt"/>
                <a:ea typeface="Roboto" panose="02000000000000000000" pitchFamily="2" charset="0"/>
                <a:cs typeface="Roboto" panose="02000000000000000000" pitchFamily="2" charset="0"/>
              </a:rPr>
              <a:t>harm</a:t>
            </a:r>
            <a:r>
              <a:rPr lang="hu-HU" dirty="0">
                <a:solidFill>
                  <a:schemeClr val="tx1"/>
                </a:solidFill>
                <a:latin typeface="+mj-lt"/>
                <a:ea typeface="Roboto" panose="02000000000000000000" pitchFamily="2" charset="0"/>
                <a:cs typeface="Roboto" panose="02000000000000000000" pitchFamily="2" charset="0"/>
              </a:rPr>
              <a:t> </a:t>
            </a:r>
            <a:r>
              <a:rPr lang="hu-HU" dirty="0" err="1">
                <a:solidFill>
                  <a:schemeClr val="tx1"/>
                </a:solidFill>
                <a:latin typeface="+mj-lt"/>
                <a:ea typeface="Roboto" panose="02000000000000000000" pitchFamily="2" charset="0"/>
                <a:cs typeface="Roboto" panose="02000000000000000000" pitchFamily="2" charset="0"/>
              </a:rPr>
              <a:t>occurs</a:t>
            </a:r>
            <a:endParaRPr lang="hu-HU" dirty="0">
              <a:solidFill>
                <a:schemeClr val="tx1"/>
              </a:solidFill>
              <a:latin typeface="+mj-lt"/>
              <a:ea typeface="Roboto" panose="02000000000000000000" pitchFamily="2" charset="0"/>
              <a:cs typeface="Roboto" panose="02000000000000000000" pitchFamily="2" charset="0"/>
            </a:endParaRPr>
          </a:p>
          <a:p>
            <a:pPr algn="just"/>
            <a:r>
              <a:rPr lang="hu-HU" dirty="0" err="1">
                <a:solidFill>
                  <a:schemeClr val="tx1"/>
                </a:solidFill>
                <a:latin typeface="+mj-lt"/>
                <a:ea typeface="Roboto" panose="02000000000000000000" pitchFamily="2" charset="0"/>
                <a:cs typeface="Roboto" panose="02000000000000000000" pitchFamily="2" charset="0"/>
              </a:rPr>
              <a:t>High</a:t>
            </a:r>
            <a:r>
              <a:rPr lang="hu-HU" dirty="0">
                <a:solidFill>
                  <a:schemeClr val="tx1"/>
                </a:solidFill>
                <a:latin typeface="+mj-lt"/>
                <a:ea typeface="Roboto" panose="02000000000000000000" pitchFamily="2" charset="0"/>
                <a:cs typeface="Roboto" panose="02000000000000000000" pitchFamily="2" charset="0"/>
              </a:rPr>
              <a:t> </a:t>
            </a:r>
            <a:r>
              <a:rPr lang="hu-HU" dirty="0" err="1">
                <a:solidFill>
                  <a:schemeClr val="tx1"/>
                </a:solidFill>
                <a:latin typeface="+mj-lt"/>
                <a:ea typeface="Roboto" panose="02000000000000000000" pitchFamily="2" charset="0"/>
                <a:cs typeface="Roboto" panose="02000000000000000000" pitchFamily="2" charset="0"/>
              </a:rPr>
              <a:t>risk</a:t>
            </a:r>
            <a:r>
              <a:rPr lang="hu-HU" dirty="0">
                <a:solidFill>
                  <a:schemeClr val="tx1"/>
                </a:solidFill>
                <a:latin typeface="+mj-lt"/>
                <a:ea typeface="Roboto" panose="02000000000000000000" pitchFamily="2" charset="0"/>
                <a:cs typeface="Roboto" panose="02000000000000000000" pitchFamily="2" charset="0"/>
              </a:rPr>
              <a:t> of </a:t>
            </a:r>
            <a:r>
              <a:rPr lang="hu-HU" dirty="0" err="1">
                <a:solidFill>
                  <a:schemeClr val="tx1"/>
                </a:solidFill>
                <a:latin typeface="+mj-lt"/>
                <a:ea typeface="Roboto" panose="02000000000000000000" pitchFamily="2" charset="0"/>
                <a:cs typeface="Roboto" panose="02000000000000000000" pitchFamily="2" charset="0"/>
              </a:rPr>
              <a:t>discrimination</a:t>
            </a:r>
            <a:r>
              <a:rPr lang="hu-HU" dirty="0">
                <a:solidFill>
                  <a:schemeClr val="tx1"/>
                </a:solidFill>
                <a:latin typeface="+mj-lt"/>
                <a:ea typeface="Roboto" panose="02000000000000000000" pitchFamily="2" charset="0"/>
                <a:cs typeface="Roboto" panose="02000000000000000000" pitchFamily="2" charset="0"/>
              </a:rPr>
              <a:t> </a:t>
            </a:r>
          </a:p>
          <a:p>
            <a:pPr algn="just"/>
            <a:r>
              <a:rPr lang="hu-HU" dirty="0" err="1">
                <a:solidFill>
                  <a:schemeClr val="tx1"/>
                </a:solidFill>
                <a:latin typeface="+mj-lt"/>
                <a:ea typeface="Roboto" panose="02000000000000000000" pitchFamily="2" charset="0"/>
                <a:cs typeface="Roboto" panose="02000000000000000000" pitchFamily="2" charset="0"/>
              </a:rPr>
              <a:t>High</a:t>
            </a:r>
            <a:r>
              <a:rPr lang="hu-HU" dirty="0">
                <a:solidFill>
                  <a:schemeClr val="tx1"/>
                </a:solidFill>
                <a:latin typeface="+mj-lt"/>
                <a:ea typeface="Roboto" panose="02000000000000000000" pitchFamily="2" charset="0"/>
                <a:cs typeface="Roboto" panose="02000000000000000000" pitchFamily="2" charset="0"/>
              </a:rPr>
              <a:t> </a:t>
            </a:r>
            <a:r>
              <a:rPr lang="hu-HU" dirty="0" err="1">
                <a:solidFill>
                  <a:schemeClr val="tx1"/>
                </a:solidFill>
                <a:latin typeface="+mj-lt"/>
                <a:ea typeface="Roboto" panose="02000000000000000000" pitchFamily="2" charset="0"/>
                <a:cs typeface="Roboto" panose="02000000000000000000" pitchFamily="2" charset="0"/>
              </a:rPr>
              <a:t>risk</a:t>
            </a:r>
            <a:r>
              <a:rPr lang="hu-HU" dirty="0">
                <a:solidFill>
                  <a:schemeClr val="tx1"/>
                </a:solidFill>
                <a:latin typeface="+mj-lt"/>
                <a:ea typeface="Roboto" panose="02000000000000000000" pitchFamily="2" charset="0"/>
                <a:cs typeface="Roboto" panose="02000000000000000000" pitchFamily="2" charset="0"/>
              </a:rPr>
              <a:t> of </a:t>
            </a:r>
            <a:r>
              <a:rPr lang="hu-HU" dirty="0" err="1">
                <a:solidFill>
                  <a:schemeClr val="tx1"/>
                </a:solidFill>
                <a:latin typeface="+mj-lt"/>
                <a:ea typeface="Roboto" panose="02000000000000000000" pitchFamily="2" charset="0"/>
                <a:cs typeface="Roboto" panose="02000000000000000000" pitchFamily="2" charset="0"/>
              </a:rPr>
              <a:t>interference</a:t>
            </a:r>
            <a:r>
              <a:rPr lang="hu-HU" dirty="0">
                <a:solidFill>
                  <a:schemeClr val="tx1"/>
                </a:solidFill>
                <a:latin typeface="+mj-lt"/>
                <a:ea typeface="Roboto" panose="02000000000000000000" pitchFamily="2" charset="0"/>
                <a:cs typeface="Roboto" panose="02000000000000000000" pitchFamily="2" charset="0"/>
              </a:rPr>
              <a:t> </a:t>
            </a:r>
            <a:r>
              <a:rPr lang="hu-HU" dirty="0" err="1">
                <a:solidFill>
                  <a:schemeClr val="tx1"/>
                </a:solidFill>
                <a:latin typeface="+mj-lt"/>
                <a:ea typeface="Roboto" panose="02000000000000000000" pitchFamily="2" charset="0"/>
                <a:cs typeface="Roboto" panose="02000000000000000000" pitchFamily="2" charset="0"/>
              </a:rPr>
              <a:t>with</a:t>
            </a:r>
            <a:r>
              <a:rPr lang="hu-HU" dirty="0">
                <a:solidFill>
                  <a:schemeClr val="tx1"/>
                </a:solidFill>
                <a:latin typeface="+mj-lt"/>
                <a:ea typeface="Roboto" panose="02000000000000000000" pitchFamily="2" charset="0"/>
                <a:cs typeface="Roboto" panose="02000000000000000000" pitchFamily="2" charset="0"/>
              </a:rPr>
              <a:t> </a:t>
            </a:r>
            <a:r>
              <a:rPr lang="hu-HU" dirty="0" err="1">
                <a:solidFill>
                  <a:schemeClr val="tx1"/>
                </a:solidFill>
                <a:latin typeface="+mj-lt"/>
                <a:ea typeface="Roboto" panose="02000000000000000000" pitchFamily="2" charset="0"/>
                <a:cs typeface="Roboto" panose="02000000000000000000" pitchFamily="2" charset="0"/>
              </a:rPr>
              <a:t>privacy</a:t>
            </a:r>
            <a:endParaRPr lang="hu-HU" dirty="0">
              <a:solidFill>
                <a:schemeClr val="tx1"/>
              </a:solidFill>
              <a:latin typeface="+mj-lt"/>
              <a:ea typeface="Roboto" panose="02000000000000000000" pitchFamily="2" charset="0"/>
              <a:cs typeface="Roboto" panose="02000000000000000000" pitchFamily="2" charset="0"/>
            </a:endParaRPr>
          </a:p>
          <a:p>
            <a:pPr algn="just"/>
            <a:r>
              <a:rPr lang="hu-HU" dirty="0" err="1">
                <a:solidFill>
                  <a:schemeClr val="tx1"/>
                </a:solidFill>
                <a:latin typeface="+mj-lt"/>
                <a:ea typeface="Roboto" panose="02000000000000000000" pitchFamily="2" charset="0"/>
                <a:cs typeface="Roboto" panose="02000000000000000000" pitchFamily="2" charset="0"/>
              </a:rPr>
              <a:t>Weakening</a:t>
            </a:r>
            <a:r>
              <a:rPr lang="hu-HU" dirty="0">
                <a:solidFill>
                  <a:schemeClr val="tx1"/>
                </a:solidFill>
                <a:latin typeface="+mj-lt"/>
                <a:ea typeface="Roboto" panose="02000000000000000000" pitchFamily="2" charset="0"/>
                <a:cs typeface="Roboto" panose="02000000000000000000" pitchFamily="2" charset="0"/>
              </a:rPr>
              <a:t> </a:t>
            </a:r>
            <a:r>
              <a:rPr lang="hu-HU" dirty="0" err="1">
                <a:solidFill>
                  <a:schemeClr val="tx1"/>
                </a:solidFill>
                <a:latin typeface="+mj-lt"/>
                <a:ea typeface="Roboto" panose="02000000000000000000" pitchFamily="2" charset="0"/>
                <a:cs typeface="Roboto" panose="02000000000000000000" pitchFamily="2" charset="0"/>
              </a:rPr>
              <a:t>trust</a:t>
            </a:r>
            <a:endParaRPr lang="hu-HU" dirty="0">
              <a:solidFill>
                <a:schemeClr val="tx1"/>
              </a:solidFill>
              <a:latin typeface="+mj-lt"/>
              <a:ea typeface="Roboto" panose="02000000000000000000" pitchFamily="2" charset="0"/>
              <a:cs typeface="Roboto" panose="02000000000000000000" pitchFamily="2" charset="0"/>
            </a:endParaRPr>
          </a:p>
          <a:p>
            <a:pPr algn="just"/>
            <a:r>
              <a:rPr lang="hu-HU" dirty="0" err="1">
                <a:solidFill>
                  <a:schemeClr val="tx1"/>
                </a:solidFill>
                <a:latin typeface="+mj-lt"/>
                <a:ea typeface="Roboto" panose="02000000000000000000" pitchFamily="2" charset="0"/>
                <a:cs typeface="Roboto" panose="02000000000000000000" pitchFamily="2" charset="0"/>
              </a:rPr>
              <a:t>Consequences</a:t>
            </a:r>
            <a:r>
              <a:rPr lang="hu-HU" dirty="0">
                <a:solidFill>
                  <a:schemeClr val="tx1"/>
                </a:solidFill>
                <a:latin typeface="+mj-lt"/>
                <a:ea typeface="Roboto" panose="02000000000000000000" pitchFamily="2" charset="0"/>
                <a:cs typeface="Roboto" panose="02000000000000000000" pitchFamily="2" charset="0"/>
              </a:rPr>
              <a:t> of „</a:t>
            </a:r>
            <a:r>
              <a:rPr lang="hu-HU" dirty="0" err="1">
                <a:solidFill>
                  <a:schemeClr val="tx1"/>
                </a:solidFill>
                <a:latin typeface="+mj-lt"/>
                <a:ea typeface="Roboto" panose="02000000000000000000" pitchFamily="2" charset="0"/>
                <a:cs typeface="Roboto" panose="02000000000000000000" pitchFamily="2" charset="0"/>
              </a:rPr>
              <a:t>surveillance</a:t>
            </a:r>
            <a:r>
              <a:rPr lang="hu-HU" dirty="0">
                <a:solidFill>
                  <a:schemeClr val="tx1"/>
                </a:solidFill>
                <a:latin typeface="+mj-lt"/>
                <a:ea typeface="Roboto" panose="02000000000000000000" pitchFamily="2" charset="0"/>
                <a:cs typeface="Roboto" panose="02000000000000000000" pitchFamily="2" charset="0"/>
              </a:rPr>
              <a:t> </a:t>
            </a:r>
            <a:r>
              <a:rPr lang="hu-HU" dirty="0" err="1">
                <a:solidFill>
                  <a:schemeClr val="tx1"/>
                </a:solidFill>
                <a:latin typeface="+mj-lt"/>
                <a:ea typeface="Roboto" panose="02000000000000000000" pitchFamily="2" charset="0"/>
                <a:cs typeface="Roboto" panose="02000000000000000000" pitchFamily="2" charset="0"/>
              </a:rPr>
              <a:t>capitalism</a:t>
            </a:r>
            <a:r>
              <a:rPr lang="hu-HU" dirty="0">
                <a:solidFill>
                  <a:schemeClr val="tx1"/>
                </a:solidFill>
                <a:latin typeface="+mj-lt"/>
                <a:ea typeface="Roboto" panose="02000000000000000000" pitchFamily="2" charset="0"/>
                <a:cs typeface="Roboto" panose="02000000000000000000" pitchFamily="2" charset="0"/>
              </a:rPr>
              <a:t>”</a:t>
            </a:r>
          </a:p>
          <a:p>
            <a:pPr lvl="1" algn="just"/>
            <a:r>
              <a:rPr lang="hu-HU" sz="2800" dirty="0" err="1">
                <a:latin typeface="+mj-lt"/>
                <a:ea typeface="Roboto" panose="02000000000000000000" pitchFamily="2" charset="0"/>
                <a:cs typeface="Roboto" panose="02000000000000000000" pitchFamily="2" charset="0"/>
              </a:rPr>
              <a:t>role</a:t>
            </a:r>
            <a:r>
              <a:rPr lang="hu-HU" sz="2800" dirty="0">
                <a:latin typeface="+mj-lt"/>
                <a:ea typeface="Roboto" panose="02000000000000000000" pitchFamily="2" charset="0"/>
                <a:cs typeface="Roboto" panose="02000000000000000000" pitchFamily="2" charset="0"/>
              </a:rPr>
              <a:t> of </a:t>
            </a:r>
            <a:r>
              <a:rPr lang="hu-HU" sz="2800" dirty="0" err="1">
                <a:latin typeface="+mj-lt"/>
                <a:ea typeface="Roboto" panose="02000000000000000000" pitchFamily="2" charset="0"/>
                <a:cs typeface="Roboto" panose="02000000000000000000" pitchFamily="2" charset="0"/>
              </a:rPr>
              <a:t>private</a:t>
            </a:r>
            <a:r>
              <a:rPr lang="hu-HU" sz="2800" dirty="0">
                <a:latin typeface="+mj-lt"/>
                <a:ea typeface="Roboto" panose="02000000000000000000" pitchFamily="2" charset="0"/>
                <a:cs typeface="Roboto" panose="02000000000000000000" pitchFamily="2" charset="0"/>
              </a:rPr>
              <a:t> </a:t>
            </a:r>
            <a:r>
              <a:rPr lang="hu-HU" sz="2800" dirty="0" err="1">
                <a:latin typeface="+mj-lt"/>
                <a:ea typeface="Roboto" panose="02000000000000000000" pitchFamily="2" charset="0"/>
                <a:cs typeface="Roboto" panose="02000000000000000000" pitchFamily="2" charset="0"/>
              </a:rPr>
              <a:t>companies</a:t>
            </a:r>
            <a:r>
              <a:rPr lang="hu-HU" sz="2800" dirty="0">
                <a:latin typeface="+mj-lt"/>
                <a:ea typeface="Roboto" panose="02000000000000000000" pitchFamily="2" charset="0"/>
                <a:cs typeface="Roboto" panose="02000000000000000000" pitchFamily="2" charset="0"/>
              </a:rPr>
              <a:t> </a:t>
            </a:r>
          </a:p>
        </p:txBody>
      </p:sp>
      <p:sp>
        <p:nvSpPr>
          <p:cNvPr id="2" name="Cím 1"/>
          <p:cNvSpPr>
            <a:spLocks noGrp="1"/>
          </p:cNvSpPr>
          <p:nvPr>
            <p:ph type="title"/>
          </p:nvPr>
        </p:nvSpPr>
        <p:spPr/>
        <p:txBody>
          <a:bodyPr/>
          <a:lstStyle/>
          <a:p>
            <a:r>
              <a:rPr lang="hu-HU" sz="3400" dirty="0" err="1">
                <a:ea typeface="Roboto" panose="02000000000000000000" pitchFamily="2" charset="0"/>
                <a:cs typeface="Roboto" panose="02000000000000000000" pitchFamily="2" charset="0"/>
              </a:rPr>
              <a:t>Mass</a:t>
            </a:r>
            <a:r>
              <a:rPr lang="hu-HU" sz="3400" dirty="0">
                <a:ea typeface="Roboto" panose="02000000000000000000" pitchFamily="2" charset="0"/>
                <a:cs typeface="Roboto" panose="02000000000000000000" pitchFamily="2" charset="0"/>
              </a:rPr>
              <a:t> </a:t>
            </a:r>
            <a:r>
              <a:rPr lang="hu-HU" sz="3400" dirty="0" err="1">
                <a:ea typeface="Roboto" panose="02000000000000000000" pitchFamily="2" charset="0"/>
                <a:cs typeface="Roboto" panose="02000000000000000000" pitchFamily="2" charset="0"/>
              </a:rPr>
              <a:t>production</a:t>
            </a:r>
            <a:r>
              <a:rPr lang="hu-HU" sz="3400" dirty="0">
                <a:ea typeface="Roboto" panose="02000000000000000000" pitchFamily="2" charset="0"/>
                <a:cs typeface="Roboto" panose="02000000000000000000" pitchFamily="2" charset="0"/>
              </a:rPr>
              <a:t> </a:t>
            </a:r>
            <a:r>
              <a:rPr lang="hu-HU" sz="3400" dirty="0" err="1">
                <a:ea typeface="Roboto" panose="02000000000000000000" pitchFamily="2" charset="0"/>
                <a:cs typeface="Roboto" panose="02000000000000000000" pitchFamily="2" charset="0"/>
              </a:rPr>
              <a:t>vs</a:t>
            </a:r>
            <a:r>
              <a:rPr lang="hu-HU" sz="3400" dirty="0">
                <a:ea typeface="Roboto" panose="02000000000000000000" pitchFamily="2" charset="0"/>
                <a:cs typeface="Roboto" panose="02000000000000000000" pitchFamily="2" charset="0"/>
              </a:rPr>
              <a:t> </a:t>
            </a:r>
            <a:r>
              <a:rPr lang="hu-HU" sz="3400" dirty="0" err="1">
                <a:ea typeface="Roboto" panose="02000000000000000000" pitchFamily="2" charset="0"/>
                <a:cs typeface="Roboto" panose="02000000000000000000" pitchFamily="2" charset="0"/>
              </a:rPr>
              <a:t>efficiency</a:t>
            </a:r>
            <a:endParaRPr lang="hu-HU" sz="3400" dirty="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9567830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p>
            <a:pPr marL="0" indent="0" algn="just">
              <a:buNone/>
            </a:pPr>
            <a:r>
              <a:rPr lang="hu-HU" sz="2600" dirty="0">
                <a:solidFill>
                  <a:schemeClr val="tx1"/>
                </a:solidFill>
                <a:latin typeface="+mj-lt"/>
                <a:ea typeface="Roboto" panose="02000000000000000000" pitchFamily="2" charset="0"/>
                <a:cs typeface="Roboto" panose="02000000000000000000" pitchFamily="2" charset="0"/>
              </a:rPr>
              <a:t>The </a:t>
            </a:r>
            <a:r>
              <a:rPr lang="hu-HU" sz="2600" dirty="0" err="1">
                <a:solidFill>
                  <a:schemeClr val="tx1"/>
                </a:solidFill>
                <a:latin typeface="+mj-lt"/>
                <a:ea typeface="Roboto" panose="02000000000000000000" pitchFamily="2" charset="0"/>
                <a:cs typeface="Roboto" panose="02000000000000000000" pitchFamily="2" charset="0"/>
              </a:rPr>
              <a:t>approach</a:t>
            </a:r>
            <a:r>
              <a:rPr lang="hu-HU" sz="2600" dirty="0">
                <a:solidFill>
                  <a:schemeClr val="tx1"/>
                </a:solidFill>
                <a:latin typeface="+mj-lt"/>
                <a:ea typeface="Roboto" panose="02000000000000000000" pitchFamily="2" charset="0"/>
                <a:cs typeface="Roboto" panose="02000000000000000000" pitchFamily="2" charset="0"/>
              </a:rPr>
              <a:t> </a:t>
            </a:r>
          </a:p>
          <a:p>
            <a:pPr marL="457200" lvl="1" indent="0" algn="just">
              <a:buNone/>
            </a:pPr>
            <a:r>
              <a:rPr lang="hu-HU" sz="2600" dirty="0">
                <a:solidFill>
                  <a:schemeClr val="tx1"/>
                </a:solidFill>
                <a:latin typeface="+mj-lt"/>
                <a:ea typeface="Roboto" panose="02000000000000000000" pitchFamily="2" charset="0"/>
                <a:cs typeface="Roboto" panose="02000000000000000000" pitchFamily="2" charset="0"/>
              </a:rPr>
              <a:t>Human </a:t>
            </a:r>
            <a:r>
              <a:rPr lang="hu-HU" sz="2600" dirty="0" err="1">
                <a:solidFill>
                  <a:schemeClr val="tx1"/>
                </a:solidFill>
                <a:latin typeface="+mj-lt"/>
                <a:ea typeface="Roboto" panose="02000000000000000000" pitchFamily="2" charset="0"/>
                <a:cs typeface="Roboto" panose="02000000000000000000" pitchFamily="2" charset="0"/>
              </a:rPr>
              <a:t>factor</a:t>
            </a:r>
            <a:r>
              <a:rPr lang="hu-HU" sz="2600" dirty="0">
                <a:solidFill>
                  <a:schemeClr val="tx1"/>
                </a:solidFill>
                <a:latin typeface="+mj-lt"/>
                <a:ea typeface="Roboto" panose="02000000000000000000" pitchFamily="2" charset="0"/>
                <a:cs typeface="Roboto" panose="02000000000000000000" pitchFamily="2" charset="0"/>
              </a:rPr>
              <a:t> is </a:t>
            </a:r>
            <a:r>
              <a:rPr lang="hu-HU" sz="2600" dirty="0" err="1">
                <a:solidFill>
                  <a:schemeClr val="tx1"/>
                </a:solidFill>
                <a:latin typeface="+mj-lt"/>
                <a:ea typeface="Roboto" panose="02000000000000000000" pitchFamily="2" charset="0"/>
                <a:cs typeface="Roboto" panose="02000000000000000000" pitchFamily="2" charset="0"/>
              </a:rPr>
              <a:t>assumed</a:t>
            </a:r>
            <a:r>
              <a:rPr lang="hu-HU" sz="2600" dirty="0">
                <a:solidFill>
                  <a:schemeClr val="tx1"/>
                </a:solidFill>
                <a:latin typeface="+mj-lt"/>
                <a:ea typeface="Roboto" panose="02000000000000000000" pitchFamily="2" charset="0"/>
                <a:cs typeface="Roboto" panose="02000000000000000000" pitchFamily="2" charset="0"/>
              </a:rPr>
              <a:t>, </a:t>
            </a:r>
            <a:r>
              <a:rPr lang="hu-HU" sz="2600" dirty="0" err="1">
                <a:solidFill>
                  <a:schemeClr val="tx1"/>
                </a:solidFill>
                <a:latin typeface="+mj-lt"/>
                <a:ea typeface="Roboto" panose="02000000000000000000" pitchFamily="2" charset="0"/>
                <a:cs typeface="Roboto" panose="02000000000000000000" pitchFamily="2" charset="0"/>
              </a:rPr>
              <a:t>fundamental</a:t>
            </a:r>
            <a:r>
              <a:rPr lang="hu-HU" sz="2600" dirty="0">
                <a:solidFill>
                  <a:schemeClr val="tx1"/>
                </a:solidFill>
                <a:latin typeface="+mj-lt"/>
                <a:ea typeface="Roboto" panose="02000000000000000000" pitchFamily="2" charset="0"/>
                <a:cs typeface="Roboto" panose="02000000000000000000" pitchFamily="2" charset="0"/>
              </a:rPr>
              <a:t> </a:t>
            </a:r>
            <a:r>
              <a:rPr lang="hu-HU" sz="2600" dirty="0" err="1">
                <a:solidFill>
                  <a:schemeClr val="tx1"/>
                </a:solidFill>
                <a:latin typeface="+mj-lt"/>
                <a:ea typeface="Roboto" panose="02000000000000000000" pitchFamily="2" charset="0"/>
                <a:cs typeface="Roboto" panose="02000000000000000000" pitchFamily="2" charset="0"/>
              </a:rPr>
              <a:t>rights</a:t>
            </a:r>
            <a:r>
              <a:rPr lang="hu-HU" sz="2600" dirty="0">
                <a:solidFill>
                  <a:schemeClr val="tx1"/>
                </a:solidFill>
                <a:latin typeface="+mj-lt"/>
                <a:ea typeface="Roboto" panose="02000000000000000000" pitchFamily="2" charset="0"/>
                <a:cs typeface="Roboto" panose="02000000000000000000" pitchFamily="2" charset="0"/>
              </a:rPr>
              <a:t> (human </a:t>
            </a:r>
            <a:r>
              <a:rPr lang="hu-HU" sz="2600" dirty="0" err="1">
                <a:solidFill>
                  <a:schemeClr val="tx1"/>
                </a:solidFill>
                <a:latin typeface="+mj-lt"/>
                <a:ea typeface="Roboto" panose="02000000000000000000" pitchFamily="2" charset="0"/>
                <a:cs typeface="Roboto" panose="02000000000000000000" pitchFamily="2" charset="0"/>
              </a:rPr>
              <a:t>rights</a:t>
            </a:r>
            <a:r>
              <a:rPr lang="hu-HU" sz="2600" dirty="0">
                <a:solidFill>
                  <a:schemeClr val="tx1"/>
                </a:solidFill>
                <a:latin typeface="+mj-lt"/>
                <a:ea typeface="Roboto" panose="02000000000000000000" pitchFamily="2" charset="0"/>
                <a:cs typeface="Roboto" panose="02000000000000000000" pitchFamily="2" charset="0"/>
              </a:rPr>
              <a:t>) centered, </a:t>
            </a:r>
            <a:r>
              <a:rPr lang="hu-HU" sz="2600" dirty="0" err="1">
                <a:solidFill>
                  <a:schemeClr val="tx1"/>
                </a:solidFill>
                <a:latin typeface="+mj-lt"/>
                <a:ea typeface="Roboto" panose="02000000000000000000" pitchFamily="2" charset="0"/>
                <a:cs typeface="Roboto" panose="02000000000000000000" pitchFamily="2" charset="0"/>
              </a:rPr>
              <a:t>individual</a:t>
            </a:r>
            <a:r>
              <a:rPr lang="hu-HU" sz="2600" dirty="0">
                <a:solidFill>
                  <a:schemeClr val="tx1"/>
                </a:solidFill>
                <a:latin typeface="+mj-lt"/>
                <a:ea typeface="Roboto" panose="02000000000000000000" pitchFamily="2" charset="0"/>
                <a:cs typeface="Roboto" panose="02000000000000000000" pitchFamily="2" charset="0"/>
              </a:rPr>
              <a:t> </a:t>
            </a:r>
            <a:r>
              <a:rPr lang="hu-HU" sz="2600" dirty="0" err="1">
                <a:solidFill>
                  <a:schemeClr val="tx1"/>
                </a:solidFill>
                <a:latin typeface="+mj-lt"/>
                <a:ea typeface="Roboto" panose="02000000000000000000" pitchFamily="2" charset="0"/>
                <a:cs typeface="Roboto" panose="02000000000000000000" pitchFamily="2" charset="0"/>
              </a:rPr>
              <a:t>rights</a:t>
            </a:r>
            <a:r>
              <a:rPr lang="hu-HU" sz="2600" dirty="0">
                <a:solidFill>
                  <a:schemeClr val="tx1"/>
                </a:solidFill>
                <a:latin typeface="+mj-lt"/>
                <a:ea typeface="Roboto" panose="02000000000000000000" pitchFamily="2" charset="0"/>
                <a:cs typeface="Roboto" panose="02000000000000000000" pitchFamily="2" charset="0"/>
              </a:rPr>
              <a:t> </a:t>
            </a:r>
            <a:r>
              <a:rPr lang="hu-HU" sz="2600" dirty="0" err="1">
                <a:solidFill>
                  <a:schemeClr val="tx1"/>
                </a:solidFill>
                <a:latin typeface="+mj-lt"/>
                <a:ea typeface="Roboto" panose="02000000000000000000" pitchFamily="2" charset="0"/>
                <a:cs typeface="Roboto" panose="02000000000000000000" pitchFamily="2" charset="0"/>
              </a:rPr>
              <a:t>are</a:t>
            </a:r>
            <a:r>
              <a:rPr lang="hu-HU" sz="2600" dirty="0">
                <a:solidFill>
                  <a:schemeClr val="tx1"/>
                </a:solidFill>
                <a:latin typeface="+mj-lt"/>
                <a:ea typeface="Roboto" panose="02000000000000000000" pitchFamily="2" charset="0"/>
                <a:cs typeface="Roboto" panose="02000000000000000000" pitchFamily="2" charset="0"/>
              </a:rPr>
              <a:t> in </a:t>
            </a:r>
            <a:r>
              <a:rPr lang="hu-HU" sz="2600" dirty="0" err="1">
                <a:solidFill>
                  <a:schemeClr val="tx1"/>
                </a:solidFill>
                <a:latin typeface="+mj-lt"/>
                <a:ea typeface="Roboto" panose="02000000000000000000" pitchFamily="2" charset="0"/>
                <a:cs typeface="Roboto" panose="02000000000000000000" pitchFamily="2" charset="0"/>
              </a:rPr>
              <a:t>the</a:t>
            </a:r>
            <a:r>
              <a:rPr lang="hu-HU" sz="2600" dirty="0">
                <a:solidFill>
                  <a:schemeClr val="tx1"/>
                </a:solidFill>
                <a:latin typeface="+mj-lt"/>
                <a:ea typeface="Roboto" panose="02000000000000000000" pitchFamily="2" charset="0"/>
                <a:cs typeface="Roboto" panose="02000000000000000000" pitchFamily="2" charset="0"/>
              </a:rPr>
              <a:t> </a:t>
            </a:r>
            <a:r>
              <a:rPr lang="hu-HU" sz="2600" dirty="0" err="1">
                <a:solidFill>
                  <a:schemeClr val="tx1"/>
                </a:solidFill>
                <a:latin typeface="+mj-lt"/>
                <a:ea typeface="Roboto" panose="02000000000000000000" pitchFamily="2" charset="0"/>
                <a:cs typeface="Roboto" panose="02000000000000000000" pitchFamily="2" charset="0"/>
              </a:rPr>
              <a:t>focus</a:t>
            </a:r>
            <a:endParaRPr lang="hu-HU" sz="2600" dirty="0">
              <a:solidFill>
                <a:schemeClr val="tx1"/>
              </a:solidFill>
              <a:latin typeface="+mj-lt"/>
              <a:ea typeface="Roboto" panose="02000000000000000000" pitchFamily="2" charset="0"/>
              <a:cs typeface="Roboto" panose="02000000000000000000" pitchFamily="2" charset="0"/>
            </a:endParaRPr>
          </a:p>
          <a:p>
            <a:pPr marL="0" indent="0" algn="just">
              <a:buNone/>
            </a:pPr>
            <a:r>
              <a:rPr lang="hu-HU" sz="2600" dirty="0" err="1">
                <a:solidFill>
                  <a:schemeClr val="tx1"/>
                </a:solidFill>
                <a:latin typeface="+mj-lt"/>
                <a:ea typeface="Roboto" panose="02000000000000000000" pitchFamily="2" charset="0"/>
                <a:cs typeface="Roboto" panose="02000000000000000000" pitchFamily="2" charset="0"/>
              </a:rPr>
              <a:t>Pillars</a:t>
            </a:r>
            <a:endParaRPr lang="hu-HU" sz="2600" dirty="0">
              <a:solidFill>
                <a:schemeClr val="tx1"/>
              </a:solidFill>
              <a:latin typeface="+mj-lt"/>
              <a:ea typeface="Roboto" panose="02000000000000000000" pitchFamily="2" charset="0"/>
              <a:cs typeface="Roboto" panose="02000000000000000000" pitchFamily="2" charset="0"/>
            </a:endParaRPr>
          </a:p>
          <a:p>
            <a:pPr marL="457200" lvl="1" indent="0" algn="just">
              <a:buNone/>
            </a:pPr>
            <a:r>
              <a:rPr lang="hu-HU" sz="2600" dirty="0" err="1">
                <a:solidFill>
                  <a:schemeClr val="tx1"/>
                </a:solidFill>
                <a:latin typeface="+mj-lt"/>
                <a:ea typeface="Roboto" panose="02000000000000000000" pitchFamily="2" charset="0"/>
                <a:cs typeface="Roboto" panose="02000000000000000000" pitchFamily="2" charset="0"/>
              </a:rPr>
              <a:t>protecting</a:t>
            </a:r>
            <a:r>
              <a:rPr lang="hu-HU" sz="2600" dirty="0">
                <a:solidFill>
                  <a:schemeClr val="tx1"/>
                </a:solidFill>
                <a:latin typeface="+mj-lt"/>
                <a:ea typeface="Roboto" panose="02000000000000000000" pitchFamily="2" charset="0"/>
                <a:cs typeface="Roboto" panose="02000000000000000000" pitchFamily="2" charset="0"/>
              </a:rPr>
              <a:t> </a:t>
            </a:r>
            <a:r>
              <a:rPr lang="hu-HU" sz="2600" dirty="0" err="1">
                <a:solidFill>
                  <a:schemeClr val="tx1"/>
                </a:solidFill>
                <a:latin typeface="+mj-lt"/>
                <a:ea typeface="Roboto" panose="02000000000000000000" pitchFamily="2" charset="0"/>
                <a:cs typeface="Roboto" panose="02000000000000000000" pitchFamily="2" charset="0"/>
              </a:rPr>
              <a:t>privacy</a:t>
            </a:r>
            <a:endParaRPr lang="hu-HU" sz="2600" dirty="0">
              <a:solidFill>
                <a:schemeClr val="tx1"/>
              </a:solidFill>
              <a:latin typeface="+mj-lt"/>
              <a:ea typeface="Roboto" panose="02000000000000000000" pitchFamily="2" charset="0"/>
              <a:cs typeface="Roboto" panose="02000000000000000000" pitchFamily="2" charset="0"/>
            </a:endParaRPr>
          </a:p>
          <a:p>
            <a:pPr marL="457200" lvl="1" indent="0" algn="just">
              <a:buNone/>
            </a:pPr>
            <a:r>
              <a:rPr lang="hu-HU" sz="2600" dirty="0" err="1">
                <a:solidFill>
                  <a:schemeClr val="tx1"/>
                </a:solidFill>
                <a:latin typeface="+mj-lt"/>
                <a:ea typeface="Roboto" panose="02000000000000000000" pitchFamily="2" charset="0"/>
                <a:cs typeface="Roboto" panose="02000000000000000000" pitchFamily="2" charset="0"/>
              </a:rPr>
              <a:t>preventing</a:t>
            </a:r>
            <a:r>
              <a:rPr lang="hu-HU" sz="2600" dirty="0">
                <a:solidFill>
                  <a:schemeClr val="tx1"/>
                </a:solidFill>
                <a:latin typeface="+mj-lt"/>
                <a:ea typeface="Roboto" panose="02000000000000000000" pitchFamily="2" charset="0"/>
                <a:cs typeface="Roboto" panose="02000000000000000000" pitchFamily="2" charset="0"/>
              </a:rPr>
              <a:t> </a:t>
            </a:r>
            <a:r>
              <a:rPr lang="hu-HU" sz="2600" dirty="0" err="1">
                <a:solidFill>
                  <a:schemeClr val="tx1"/>
                </a:solidFill>
                <a:latin typeface="+mj-lt"/>
                <a:ea typeface="Roboto" panose="02000000000000000000" pitchFamily="2" charset="0"/>
                <a:cs typeface="Roboto" panose="02000000000000000000" pitchFamily="2" charset="0"/>
              </a:rPr>
              <a:t>harm</a:t>
            </a:r>
            <a:endParaRPr lang="hu-HU" sz="2600" dirty="0">
              <a:solidFill>
                <a:schemeClr val="tx1"/>
              </a:solidFill>
              <a:latin typeface="+mj-lt"/>
              <a:ea typeface="Roboto" panose="02000000000000000000" pitchFamily="2" charset="0"/>
              <a:cs typeface="Roboto" panose="02000000000000000000" pitchFamily="2" charset="0"/>
            </a:endParaRPr>
          </a:p>
          <a:p>
            <a:pPr marL="457200" lvl="1" indent="0" algn="just">
              <a:buNone/>
            </a:pPr>
            <a:r>
              <a:rPr lang="hu-HU" sz="2600" dirty="0" err="1">
                <a:solidFill>
                  <a:schemeClr val="tx1"/>
                </a:solidFill>
                <a:latin typeface="+mj-lt"/>
                <a:ea typeface="Roboto" panose="02000000000000000000" pitchFamily="2" charset="0"/>
                <a:cs typeface="Roboto" panose="02000000000000000000" pitchFamily="2" charset="0"/>
              </a:rPr>
              <a:t>fairness</a:t>
            </a:r>
            <a:r>
              <a:rPr lang="hu-HU" sz="2600" dirty="0">
                <a:solidFill>
                  <a:schemeClr val="tx1"/>
                </a:solidFill>
                <a:latin typeface="+mj-lt"/>
                <a:ea typeface="Roboto" panose="02000000000000000000" pitchFamily="2" charset="0"/>
                <a:cs typeface="Roboto" panose="02000000000000000000" pitchFamily="2" charset="0"/>
              </a:rPr>
              <a:t> and </a:t>
            </a:r>
            <a:r>
              <a:rPr lang="hu-HU" sz="2600" dirty="0" err="1">
                <a:solidFill>
                  <a:schemeClr val="tx1"/>
                </a:solidFill>
                <a:latin typeface="+mj-lt"/>
                <a:ea typeface="Roboto" panose="02000000000000000000" pitchFamily="2" charset="0"/>
                <a:cs typeface="Roboto" panose="02000000000000000000" pitchFamily="2" charset="0"/>
              </a:rPr>
              <a:t>explainability</a:t>
            </a:r>
            <a:endParaRPr lang="hu-HU" sz="2600" dirty="0">
              <a:solidFill>
                <a:schemeClr val="tx1"/>
              </a:solidFill>
              <a:latin typeface="+mj-lt"/>
              <a:ea typeface="Roboto" panose="02000000000000000000" pitchFamily="2" charset="0"/>
              <a:cs typeface="Roboto" panose="02000000000000000000" pitchFamily="2" charset="0"/>
            </a:endParaRPr>
          </a:p>
          <a:p>
            <a:pPr marL="457200" lvl="1" indent="0" algn="just">
              <a:buNone/>
            </a:pPr>
            <a:r>
              <a:rPr lang="hu-HU" sz="2600" dirty="0" err="1">
                <a:solidFill>
                  <a:schemeClr val="tx1"/>
                </a:solidFill>
                <a:latin typeface="+mj-lt"/>
                <a:ea typeface="Roboto" panose="02000000000000000000" pitchFamily="2" charset="0"/>
                <a:cs typeface="Roboto" panose="02000000000000000000" pitchFamily="2" charset="0"/>
              </a:rPr>
              <a:t>guarateeing</a:t>
            </a:r>
            <a:r>
              <a:rPr lang="hu-HU" sz="2600" dirty="0">
                <a:solidFill>
                  <a:schemeClr val="tx1"/>
                </a:solidFill>
                <a:latin typeface="+mj-lt"/>
                <a:ea typeface="Roboto" panose="02000000000000000000" pitchFamily="2" charset="0"/>
                <a:cs typeface="Roboto" panose="02000000000000000000" pitchFamily="2" charset="0"/>
              </a:rPr>
              <a:t> </a:t>
            </a:r>
            <a:r>
              <a:rPr lang="hu-HU" sz="2600" dirty="0" err="1">
                <a:solidFill>
                  <a:schemeClr val="tx1"/>
                </a:solidFill>
                <a:latin typeface="+mj-lt"/>
                <a:ea typeface="Roboto" panose="02000000000000000000" pitchFamily="2" charset="0"/>
                <a:cs typeface="Roboto" panose="02000000000000000000" pitchFamily="2" charset="0"/>
              </a:rPr>
              <a:t>validity</a:t>
            </a:r>
            <a:r>
              <a:rPr lang="hu-HU" sz="2600" dirty="0">
                <a:solidFill>
                  <a:schemeClr val="tx1"/>
                </a:solidFill>
                <a:latin typeface="+mj-lt"/>
                <a:ea typeface="Roboto" panose="02000000000000000000" pitchFamily="2" charset="0"/>
                <a:cs typeface="Roboto" panose="02000000000000000000" pitchFamily="2" charset="0"/>
              </a:rPr>
              <a:t> of </a:t>
            </a:r>
            <a:r>
              <a:rPr lang="hu-HU" sz="2600" dirty="0" err="1">
                <a:solidFill>
                  <a:schemeClr val="tx1"/>
                </a:solidFill>
                <a:latin typeface="+mj-lt"/>
                <a:ea typeface="Roboto" panose="02000000000000000000" pitchFamily="2" charset="0"/>
                <a:cs typeface="Roboto" panose="02000000000000000000" pitchFamily="2" charset="0"/>
              </a:rPr>
              <a:t>data</a:t>
            </a:r>
            <a:r>
              <a:rPr lang="hu-HU" sz="2600" dirty="0">
                <a:solidFill>
                  <a:schemeClr val="tx1"/>
                </a:solidFill>
                <a:latin typeface="+mj-lt"/>
                <a:ea typeface="Roboto" panose="02000000000000000000" pitchFamily="2" charset="0"/>
                <a:cs typeface="Roboto" panose="02000000000000000000" pitchFamily="2" charset="0"/>
              </a:rPr>
              <a:t> (</a:t>
            </a:r>
            <a:r>
              <a:rPr lang="hu-HU" sz="2600" dirty="0" err="1">
                <a:solidFill>
                  <a:schemeClr val="tx1"/>
                </a:solidFill>
                <a:latin typeface="+mj-lt"/>
                <a:ea typeface="Roboto" panose="02000000000000000000" pitchFamily="2" charset="0"/>
                <a:cs typeface="Roboto" panose="02000000000000000000" pitchFamily="2" charset="0"/>
              </a:rPr>
              <a:t>compliance</a:t>
            </a:r>
            <a:r>
              <a:rPr lang="hu-HU" sz="2600" dirty="0">
                <a:solidFill>
                  <a:schemeClr val="tx1"/>
                </a:solidFill>
                <a:latin typeface="+mj-lt"/>
                <a:ea typeface="Roboto" panose="02000000000000000000" pitchFamily="2" charset="0"/>
                <a:cs typeface="Roboto" panose="02000000000000000000" pitchFamily="2" charset="0"/>
              </a:rPr>
              <a:t>)</a:t>
            </a:r>
            <a:endParaRPr lang="hu-HU" dirty="0">
              <a:latin typeface="+mj-lt"/>
              <a:ea typeface="Roboto" panose="02000000000000000000" pitchFamily="2" charset="0"/>
              <a:cs typeface="Roboto" panose="02000000000000000000" pitchFamily="2" charset="0"/>
            </a:endParaRPr>
          </a:p>
        </p:txBody>
      </p:sp>
      <p:sp>
        <p:nvSpPr>
          <p:cNvPr id="2" name="Cím 1"/>
          <p:cNvSpPr>
            <a:spLocks noGrp="1"/>
          </p:cNvSpPr>
          <p:nvPr>
            <p:ph type="title"/>
          </p:nvPr>
        </p:nvSpPr>
        <p:spPr>
          <a:xfrm>
            <a:off x="1468800" y="420686"/>
            <a:ext cx="8784000" cy="507600"/>
          </a:xfrm>
        </p:spPr>
        <p:txBody>
          <a:bodyPr/>
          <a:lstStyle/>
          <a:p>
            <a:r>
              <a:rPr lang="hu-HU" dirty="0" err="1">
                <a:ea typeface="Roboto" panose="02000000000000000000" pitchFamily="2" charset="0"/>
                <a:cs typeface="Roboto" panose="02000000000000000000" pitchFamily="2" charset="0"/>
              </a:rPr>
              <a:t>Pillars</a:t>
            </a:r>
            <a:r>
              <a:rPr lang="hu-HU" dirty="0">
                <a:ea typeface="Roboto" panose="02000000000000000000" pitchFamily="2" charset="0"/>
                <a:cs typeface="Roboto" panose="02000000000000000000" pitchFamily="2" charset="0"/>
              </a:rPr>
              <a:t> of </a:t>
            </a:r>
            <a:r>
              <a:rPr lang="hu-HU" dirty="0" err="1">
                <a:ea typeface="Roboto" panose="02000000000000000000" pitchFamily="2" charset="0"/>
                <a:cs typeface="Roboto" panose="02000000000000000000" pitchFamily="2" charset="0"/>
              </a:rPr>
              <a:t>legal</a:t>
            </a:r>
            <a:r>
              <a:rPr lang="hu-HU" dirty="0">
                <a:ea typeface="Roboto" panose="02000000000000000000" pitchFamily="2" charset="0"/>
                <a:cs typeface="Roboto" panose="02000000000000000000" pitchFamily="2" charset="0"/>
              </a:rPr>
              <a:t> </a:t>
            </a:r>
            <a:r>
              <a:rPr lang="hu-HU" dirty="0" err="1">
                <a:ea typeface="Roboto" panose="02000000000000000000" pitchFamily="2" charset="0"/>
                <a:cs typeface="Roboto" panose="02000000000000000000" pitchFamily="2" charset="0"/>
              </a:rPr>
              <a:t>answers</a:t>
            </a:r>
            <a:r>
              <a:rPr lang="hu-HU" dirty="0">
                <a:ea typeface="Roboto" panose="02000000000000000000" pitchFamily="2" charset="0"/>
                <a:cs typeface="Roboto" panose="02000000000000000000" pitchFamily="2" charset="0"/>
              </a:rPr>
              <a:t> </a:t>
            </a:r>
          </a:p>
        </p:txBody>
      </p:sp>
    </p:spTree>
    <p:extLst>
      <p:ext uri="{BB962C8B-B14F-4D97-AF65-F5344CB8AC3E}">
        <p14:creationId xmlns:p14="http://schemas.microsoft.com/office/powerpoint/2010/main" val="133029804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522512" y="1251858"/>
            <a:ext cx="10354491" cy="3901168"/>
          </a:xfrm>
        </p:spPr>
        <p:txBody>
          <a:bodyPr/>
          <a:lstStyle/>
          <a:p>
            <a:pPr algn="just"/>
            <a:r>
              <a:rPr lang="hu-HU" sz="2400" dirty="0" err="1">
                <a:latin typeface="+mj-lt"/>
                <a:ea typeface="Roboto" panose="02000000000000000000" pitchFamily="2" charset="0"/>
                <a:cs typeface="Roboto" panose="02000000000000000000" pitchFamily="2" charset="0"/>
              </a:rPr>
              <a:t>Safety</a:t>
            </a:r>
            <a:r>
              <a:rPr lang="hu-HU" sz="2400" dirty="0">
                <a:latin typeface="+mj-lt"/>
                <a:ea typeface="Roboto" panose="02000000000000000000" pitchFamily="2" charset="0"/>
                <a:cs typeface="Roboto" panose="02000000000000000000" pitchFamily="2" charset="0"/>
              </a:rPr>
              <a:t> </a:t>
            </a:r>
            <a:r>
              <a:rPr lang="hu-HU" sz="2400" dirty="0" err="1">
                <a:latin typeface="+mj-lt"/>
                <a:ea typeface="Roboto" panose="02000000000000000000" pitchFamily="2" charset="0"/>
                <a:cs typeface="Roboto" panose="02000000000000000000" pitchFamily="2" charset="0"/>
              </a:rPr>
              <a:t>vs</a:t>
            </a:r>
            <a:r>
              <a:rPr lang="hu-HU" sz="2400" dirty="0">
                <a:latin typeface="+mj-lt"/>
                <a:ea typeface="Roboto" panose="02000000000000000000" pitchFamily="2" charset="0"/>
                <a:cs typeface="Roboto" panose="02000000000000000000" pitchFamily="2" charset="0"/>
              </a:rPr>
              <a:t> </a:t>
            </a:r>
            <a:r>
              <a:rPr lang="hu-HU" sz="2400" dirty="0" err="1">
                <a:latin typeface="+mj-lt"/>
                <a:ea typeface="Roboto" panose="02000000000000000000" pitchFamily="2" charset="0"/>
                <a:cs typeface="Roboto" panose="02000000000000000000" pitchFamily="2" charset="0"/>
              </a:rPr>
              <a:t>efficiency</a:t>
            </a:r>
            <a:endParaRPr lang="hu-HU" sz="2400" dirty="0">
              <a:latin typeface="+mj-lt"/>
              <a:ea typeface="Roboto" panose="02000000000000000000" pitchFamily="2" charset="0"/>
              <a:cs typeface="Roboto" panose="02000000000000000000" pitchFamily="2" charset="0"/>
            </a:endParaRPr>
          </a:p>
          <a:p>
            <a:pPr algn="just"/>
            <a:r>
              <a:rPr lang="hu-HU" sz="2400" dirty="0" err="1">
                <a:solidFill>
                  <a:schemeClr val="tx1"/>
                </a:solidFill>
                <a:latin typeface="+mj-lt"/>
                <a:ea typeface="Roboto" panose="02000000000000000000" pitchFamily="2" charset="0"/>
                <a:cs typeface="Roboto" panose="02000000000000000000" pitchFamily="2" charset="0"/>
              </a:rPr>
              <a:t>Increasing</a:t>
            </a:r>
            <a:r>
              <a:rPr lang="hu-HU" sz="2400" dirty="0">
                <a:solidFill>
                  <a:schemeClr val="tx1"/>
                </a:solidFill>
                <a:latin typeface="+mj-lt"/>
                <a:ea typeface="Roboto" panose="02000000000000000000" pitchFamily="2" charset="0"/>
                <a:cs typeface="Roboto" panose="02000000000000000000" pitchFamily="2" charset="0"/>
              </a:rPr>
              <a:t> </a:t>
            </a:r>
            <a:r>
              <a:rPr lang="hu-HU" sz="2400" dirty="0" err="1">
                <a:solidFill>
                  <a:schemeClr val="tx1"/>
                </a:solidFill>
                <a:latin typeface="+mj-lt"/>
                <a:ea typeface="Roboto" panose="02000000000000000000" pitchFamily="2" charset="0"/>
                <a:cs typeface="Roboto" panose="02000000000000000000" pitchFamily="2" charset="0"/>
              </a:rPr>
              <a:t>competitiveness</a:t>
            </a:r>
            <a:r>
              <a:rPr lang="hu-HU" sz="2400" dirty="0">
                <a:solidFill>
                  <a:schemeClr val="tx1"/>
                </a:solidFill>
                <a:latin typeface="+mj-lt"/>
                <a:ea typeface="Roboto" panose="02000000000000000000" pitchFamily="2" charset="0"/>
                <a:cs typeface="Roboto" panose="02000000000000000000" pitchFamily="2" charset="0"/>
              </a:rPr>
              <a:t> of </a:t>
            </a:r>
            <a:r>
              <a:rPr lang="hu-HU" sz="2400" dirty="0" err="1">
                <a:latin typeface="+mj-lt"/>
                <a:ea typeface="Roboto" panose="02000000000000000000" pitchFamily="2" charset="0"/>
                <a:cs typeface="Roboto" panose="02000000000000000000" pitchFamily="2" charset="0"/>
              </a:rPr>
              <a:t>the</a:t>
            </a:r>
            <a:r>
              <a:rPr lang="hu-HU" sz="2400" dirty="0">
                <a:latin typeface="+mj-lt"/>
                <a:ea typeface="Roboto" panose="02000000000000000000" pitchFamily="2" charset="0"/>
                <a:cs typeface="Roboto" panose="02000000000000000000" pitchFamily="2" charset="0"/>
              </a:rPr>
              <a:t> </a:t>
            </a:r>
            <a:r>
              <a:rPr lang="hu-HU" sz="2400" dirty="0" err="1">
                <a:latin typeface="+mj-lt"/>
                <a:ea typeface="Roboto" panose="02000000000000000000" pitchFamily="2" charset="0"/>
                <a:cs typeface="Roboto" panose="02000000000000000000" pitchFamily="2" charset="0"/>
              </a:rPr>
              <a:t>ecomony</a:t>
            </a:r>
            <a:r>
              <a:rPr lang="hu-HU" sz="2400" dirty="0">
                <a:latin typeface="+mj-lt"/>
                <a:ea typeface="Roboto" panose="02000000000000000000" pitchFamily="2" charset="0"/>
                <a:cs typeface="Roboto" panose="02000000000000000000" pitchFamily="2" charset="0"/>
              </a:rPr>
              <a:t> </a:t>
            </a:r>
            <a:r>
              <a:rPr lang="hu-HU" sz="2400" dirty="0" err="1">
                <a:latin typeface="+mj-lt"/>
                <a:ea typeface="Roboto" panose="02000000000000000000" pitchFamily="2" charset="0"/>
                <a:cs typeface="Roboto" panose="02000000000000000000" pitchFamily="2" charset="0"/>
              </a:rPr>
              <a:t>while</a:t>
            </a:r>
            <a:r>
              <a:rPr lang="hu-HU" sz="2400" dirty="0">
                <a:latin typeface="+mj-lt"/>
                <a:ea typeface="Roboto" panose="02000000000000000000" pitchFamily="2" charset="0"/>
                <a:cs typeface="Roboto" panose="02000000000000000000" pitchFamily="2" charset="0"/>
              </a:rPr>
              <a:t> </a:t>
            </a:r>
            <a:r>
              <a:rPr lang="hu-HU" sz="2400" dirty="0" err="1">
                <a:latin typeface="+mj-lt"/>
                <a:ea typeface="Roboto" panose="02000000000000000000" pitchFamily="2" charset="0"/>
                <a:cs typeface="Roboto" panose="02000000000000000000" pitchFamily="2" charset="0"/>
              </a:rPr>
              <a:t>maintaining</a:t>
            </a:r>
            <a:r>
              <a:rPr lang="hu-HU" sz="2400" dirty="0">
                <a:latin typeface="+mj-lt"/>
                <a:ea typeface="Roboto" panose="02000000000000000000" pitchFamily="2" charset="0"/>
                <a:cs typeface="Roboto" panose="02000000000000000000" pitchFamily="2" charset="0"/>
              </a:rPr>
              <a:t> </a:t>
            </a:r>
            <a:r>
              <a:rPr lang="hu-HU" sz="2400" dirty="0" err="1">
                <a:latin typeface="+mj-lt"/>
                <a:ea typeface="Roboto" panose="02000000000000000000" pitchFamily="2" charset="0"/>
                <a:cs typeface="Roboto" panose="02000000000000000000" pitchFamily="2" charset="0"/>
              </a:rPr>
              <a:t>guarantees</a:t>
            </a:r>
            <a:endParaRPr lang="hu-HU" sz="2400" dirty="0">
              <a:solidFill>
                <a:schemeClr val="tx1"/>
              </a:solidFill>
              <a:latin typeface="+mj-lt"/>
              <a:ea typeface="Roboto" panose="02000000000000000000" pitchFamily="2" charset="0"/>
              <a:cs typeface="Roboto" panose="02000000000000000000" pitchFamily="2" charset="0"/>
            </a:endParaRPr>
          </a:p>
          <a:p>
            <a:pPr algn="just"/>
            <a:r>
              <a:rPr lang="hu-HU" sz="2400" dirty="0" err="1">
                <a:solidFill>
                  <a:schemeClr val="tx1"/>
                </a:solidFill>
                <a:latin typeface="+mj-lt"/>
                <a:ea typeface="Roboto" panose="02000000000000000000" pitchFamily="2" charset="0"/>
                <a:cs typeface="Roboto" panose="02000000000000000000" pitchFamily="2" charset="0"/>
              </a:rPr>
              <a:t>Allocating</a:t>
            </a:r>
            <a:r>
              <a:rPr lang="hu-HU" sz="2400" dirty="0">
                <a:solidFill>
                  <a:schemeClr val="tx1"/>
                </a:solidFill>
                <a:latin typeface="+mj-lt"/>
                <a:ea typeface="Roboto" panose="02000000000000000000" pitchFamily="2" charset="0"/>
                <a:cs typeface="Roboto" panose="02000000000000000000" pitchFamily="2" charset="0"/>
              </a:rPr>
              <a:t> </a:t>
            </a:r>
            <a:r>
              <a:rPr lang="hu-HU" sz="2400" dirty="0" err="1">
                <a:solidFill>
                  <a:schemeClr val="tx1"/>
                </a:solidFill>
                <a:latin typeface="+mj-lt"/>
                <a:ea typeface="Roboto" panose="02000000000000000000" pitchFamily="2" charset="0"/>
                <a:cs typeface="Roboto" panose="02000000000000000000" pitchFamily="2" charset="0"/>
              </a:rPr>
              <a:t>the</a:t>
            </a:r>
            <a:r>
              <a:rPr lang="hu-HU" sz="2400" dirty="0">
                <a:solidFill>
                  <a:schemeClr val="tx1"/>
                </a:solidFill>
                <a:latin typeface="+mj-lt"/>
                <a:ea typeface="Roboto" panose="02000000000000000000" pitchFamily="2" charset="0"/>
                <a:cs typeface="Roboto" panose="02000000000000000000" pitchFamily="2" charset="0"/>
              </a:rPr>
              <a:t> </a:t>
            </a:r>
            <a:r>
              <a:rPr lang="hu-HU" sz="2400" dirty="0" err="1">
                <a:solidFill>
                  <a:schemeClr val="tx1"/>
                </a:solidFill>
                <a:latin typeface="+mj-lt"/>
                <a:ea typeface="Roboto" panose="02000000000000000000" pitchFamily="2" charset="0"/>
                <a:cs typeface="Roboto" panose="02000000000000000000" pitchFamily="2" charset="0"/>
              </a:rPr>
              <a:t>risks</a:t>
            </a:r>
            <a:r>
              <a:rPr lang="hu-HU" sz="2400" dirty="0">
                <a:solidFill>
                  <a:schemeClr val="tx1"/>
                </a:solidFill>
                <a:latin typeface="+mj-lt"/>
                <a:ea typeface="Roboto" panose="02000000000000000000" pitchFamily="2" charset="0"/>
                <a:cs typeface="Roboto" panose="02000000000000000000" pitchFamily="2" charset="0"/>
              </a:rPr>
              <a:t> of </a:t>
            </a:r>
            <a:r>
              <a:rPr lang="hu-HU" sz="2400" dirty="0" err="1">
                <a:solidFill>
                  <a:schemeClr val="tx1"/>
                </a:solidFill>
                <a:latin typeface="+mj-lt"/>
                <a:ea typeface="Roboto" panose="02000000000000000000" pitchFamily="2" charset="0"/>
                <a:cs typeface="Roboto" panose="02000000000000000000" pitchFamily="2" charset="0"/>
              </a:rPr>
              <a:t>innovation</a:t>
            </a:r>
            <a:endParaRPr lang="hu-HU" sz="2400" dirty="0">
              <a:solidFill>
                <a:schemeClr val="tx1"/>
              </a:solidFill>
              <a:latin typeface="+mj-lt"/>
              <a:ea typeface="Roboto" panose="02000000000000000000" pitchFamily="2" charset="0"/>
              <a:cs typeface="Roboto" panose="02000000000000000000" pitchFamily="2" charset="0"/>
            </a:endParaRPr>
          </a:p>
          <a:p>
            <a:pPr lvl="1" algn="just"/>
            <a:r>
              <a:rPr lang="hu-HU" dirty="0">
                <a:latin typeface="+mj-lt"/>
                <a:ea typeface="Roboto" panose="02000000000000000000" pitchFamily="2" charset="0"/>
                <a:cs typeface="Roboto" panose="02000000000000000000" pitchFamily="2" charset="0"/>
              </a:rPr>
              <a:t>„</a:t>
            </a:r>
            <a:r>
              <a:rPr lang="hu-HU" dirty="0" err="1">
                <a:latin typeface="+mj-lt"/>
                <a:ea typeface="Roboto" panose="02000000000000000000" pitchFamily="2" charset="0"/>
                <a:cs typeface="Roboto" panose="02000000000000000000" pitchFamily="2" charset="0"/>
              </a:rPr>
              <a:t>State</a:t>
            </a:r>
            <a:r>
              <a:rPr lang="hu-HU" dirty="0">
                <a:latin typeface="+mj-lt"/>
                <a:ea typeface="Roboto" panose="02000000000000000000" pitchFamily="2" charset="0"/>
                <a:cs typeface="Roboto" panose="02000000000000000000" pitchFamily="2" charset="0"/>
              </a:rPr>
              <a:t> of art” </a:t>
            </a:r>
            <a:r>
              <a:rPr lang="hu-HU" dirty="0" err="1">
                <a:latin typeface="+mj-lt"/>
                <a:ea typeface="Roboto" panose="02000000000000000000" pitchFamily="2" charset="0"/>
                <a:cs typeface="Roboto" panose="02000000000000000000" pitchFamily="2" charset="0"/>
              </a:rPr>
              <a:t>defense</a:t>
            </a:r>
            <a:r>
              <a:rPr lang="hu-HU" dirty="0">
                <a:latin typeface="+mj-lt"/>
                <a:ea typeface="Roboto" panose="02000000000000000000" pitchFamily="2" charset="0"/>
                <a:cs typeface="Roboto" panose="02000000000000000000" pitchFamily="2" charset="0"/>
              </a:rPr>
              <a:t>? </a:t>
            </a:r>
          </a:p>
          <a:p>
            <a:pPr lvl="2" algn="just"/>
            <a:r>
              <a:rPr lang="hu-HU" sz="2400" dirty="0">
                <a:solidFill>
                  <a:schemeClr val="tx1"/>
                </a:solidFill>
                <a:latin typeface="+mj-lt"/>
                <a:ea typeface="Roboto" panose="02000000000000000000" pitchFamily="2" charset="0"/>
                <a:cs typeface="Roboto" panose="02000000000000000000" pitchFamily="2" charset="0"/>
              </a:rPr>
              <a:t>i</a:t>
            </a:r>
            <a:r>
              <a:rPr lang="en-US" sz="2400" dirty="0" err="1">
                <a:solidFill>
                  <a:schemeClr val="tx1"/>
                </a:solidFill>
                <a:latin typeface="+mj-lt"/>
                <a:ea typeface="Roboto" panose="02000000000000000000" pitchFamily="2" charset="0"/>
                <a:cs typeface="Roboto" panose="02000000000000000000" pitchFamily="2" charset="0"/>
              </a:rPr>
              <a:t>nnovation</a:t>
            </a:r>
            <a:r>
              <a:rPr lang="en-US" sz="2400" dirty="0">
                <a:solidFill>
                  <a:schemeClr val="tx1"/>
                </a:solidFill>
                <a:latin typeface="+mj-lt"/>
                <a:ea typeface="Roboto" panose="02000000000000000000" pitchFamily="2" charset="0"/>
                <a:cs typeface="Roboto" panose="02000000000000000000" pitchFamily="2" charset="0"/>
              </a:rPr>
              <a:t> is necessary to increase competitiveness</a:t>
            </a:r>
            <a:endParaRPr lang="hu-HU" sz="2400" dirty="0">
              <a:solidFill>
                <a:schemeClr val="tx1"/>
              </a:solidFill>
              <a:latin typeface="+mj-lt"/>
              <a:ea typeface="Roboto" panose="02000000000000000000" pitchFamily="2" charset="0"/>
              <a:cs typeface="Roboto" panose="02000000000000000000" pitchFamily="2" charset="0"/>
            </a:endParaRPr>
          </a:p>
          <a:p>
            <a:pPr lvl="2" algn="just"/>
            <a:r>
              <a:rPr lang="hu-HU" sz="2400" dirty="0">
                <a:solidFill>
                  <a:schemeClr val="tx1"/>
                </a:solidFill>
                <a:latin typeface="+mj-lt"/>
                <a:ea typeface="Roboto" panose="02000000000000000000" pitchFamily="2" charset="0"/>
                <a:cs typeface="Roboto" panose="02000000000000000000" pitchFamily="2" charset="0"/>
              </a:rPr>
              <a:t>i</a:t>
            </a:r>
            <a:r>
              <a:rPr lang="en-US" sz="2400" dirty="0" err="1">
                <a:solidFill>
                  <a:schemeClr val="tx1"/>
                </a:solidFill>
                <a:latin typeface="+mj-lt"/>
                <a:ea typeface="Roboto" panose="02000000000000000000" pitchFamily="2" charset="0"/>
                <a:cs typeface="Roboto" panose="02000000000000000000" pitchFamily="2" charset="0"/>
              </a:rPr>
              <a:t>nnovation</a:t>
            </a:r>
            <a:r>
              <a:rPr lang="en-US" sz="2400" dirty="0">
                <a:solidFill>
                  <a:schemeClr val="tx1"/>
                </a:solidFill>
                <a:latin typeface="+mj-lt"/>
                <a:ea typeface="Roboto" panose="02000000000000000000" pitchFamily="2" charset="0"/>
                <a:cs typeface="Roboto" panose="02000000000000000000" pitchFamily="2" charset="0"/>
              </a:rPr>
              <a:t> </a:t>
            </a:r>
            <a:r>
              <a:rPr lang="hu-HU" sz="2400" dirty="0" err="1">
                <a:solidFill>
                  <a:schemeClr val="tx1"/>
                </a:solidFill>
                <a:latin typeface="+mj-lt"/>
                <a:ea typeface="Roboto" panose="02000000000000000000" pitchFamily="2" charset="0"/>
                <a:cs typeface="Roboto" panose="02000000000000000000" pitchFamily="2" charset="0"/>
              </a:rPr>
              <a:t>involves</a:t>
            </a:r>
            <a:r>
              <a:rPr lang="en-US" sz="2400" dirty="0">
                <a:solidFill>
                  <a:schemeClr val="tx1"/>
                </a:solidFill>
                <a:latin typeface="+mj-lt"/>
                <a:ea typeface="Roboto" panose="02000000000000000000" pitchFamily="2" charset="0"/>
                <a:cs typeface="Roboto" panose="02000000000000000000" pitchFamily="2" charset="0"/>
              </a:rPr>
              <a:t> risks </a:t>
            </a:r>
            <a:endParaRPr lang="hu-HU" sz="2400" dirty="0">
              <a:solidFill>
                <a:schemeClr val="tx1"/>
              </a:solidFill>
              <a:latin typeface="+mj-lt"/>
              <a:ea typeface="Roboto" panose="02000000000000000000" pitchFamily="2" charset="0"/>
              <a:cs typeface="Roboto" panose="02000000000000000000" pitchFamily="2" charset="0"/>
            </a:endParaRPr>
          </a:p>
          <a:p>
            <a:pPr lvl="2" algn="just"/>
            <a:r>
              <a:rPr lang="en-US" sz="2400" dirty="0">
                <a:solidFill>
                  <a:schemeClr val="tx1"/>
                </a:solidFill>
                <a:latin typeface="+mj-lt"/>
                <a:ea typeface="Roboto" panose="02000000000000000000" pitchFamily="2" charset="0"/>
                <a:cs typeface="Roboto" panose="02000000000000000000" pitchFamily="2" charset="0"/>
              </a:rPr>
              <a:t>less </a:t>
            </a:r>
            <a:r>
              <a:rPr lang="hu-HU" sz="2400" dirty="0" err="1">
                <a:solidFill>
                  <a:schemeClr val="tx1"/>
                </a:solidFill>
                <a:latin typeface="+mj-lt"/>
                <a:ea typeface="Roboto" panose="02000000000000000000" pitchFamily="2" charset="0"/>
                <a:cs typeface="Roboto" panose="02000000000000000000" pitchFamily="2" charset="0"/>
              </a:rPr>
              <a:t>strict</a:t>
            </a:r>
            <a:r>
              <a:rPr lang="en-US" sz="2400" dirty="0">
                <a:solidFill>
                  <a:schemeClr val="tx1"/>
                </a:solidFill>
                <a:latin typeface="+mj-lt"/>
                <a:ea typeface="Roboto" panose="02000000000000000000" pitchFamily="2" charset="0"/>
                <a:cs typeface="Roboto" panose="02000000000000000000" pitchFamily="2" charset="0"/>
              </a:rPr>
              <a:t> approach justified? </a:t>
            </a:r>
            <a:endParaRPr lang="hu-HU" sz="2400" dirty="0">
              <a:solidFill>
                <a:schemeClr val="tx1"/>
              </a:solidFill>
              <a:latin typeface="+mj-lt"/>
              <a:ea typeface="Roboto" panose="02000000000000000000" pitchFamily="2" charset="0"/>
              <a:cs typeface="Roboto" panose="02000000000000000000" pitchFamily="2" charset="0"/>
            </a:endParaRPr>
          </a:p>
          <a:p>
            <a:pPr algn="just"/>
            <a:r>
              <a:rPr lang="en-US" sz="2400" dirty="0">
                <a:solidFill>
                  <a:schemeClr val="tx1"/>
                </a:solidFill>
                <a:latin typeface="+mj-lt"/>
                <a:ea typeface="Roboto" panose="02000000000000000000" pitchFamily="2" charset="0"/>
                <a:cs typeface="Roboto" panose="02000000000000000000" pitchFamily="2" charset="0"/>
              </a:rPr>
              <a:t>Socially unjust consequences may arise</a:t>
            </a:r>
            <a:r>
              <a:rPr lang="hu-HU" sz="2400" dirty="0">
                <a:solidFill>
                  <a:schemeClr val="tx1"/>
                </a:solidFill>
                <a:latin typeface="+mj-lt"/>
                <a:ea typeface="Roboto" panose="02000000000000000000" pitchFamily="2" charset="0"/>
                <a:cs typeface="Roboto" panose="02000000000000000000" pitchFamily="2" charset="0"/>
              </a:rPr>
              <a:t>: </a:t>
            </a:r>
          </a:p>
          <a:p>
            <a:pPr lvl="1" algn="just"/>
            <a:r>
              <a:rPr lang="en-US" dirty="0">
                <a:solidFill>
                  <a:schemeClr val="tx1"/>
                </a:solidFill>
                <a:latin typeface="+mj-lt"/>
                <a:ea typeface="Roboto" panose="02000000000000000000" pitchFamily="2" charset="0"/>
                <a:cs typeface="Roboto" panose="02000000000000000000" pitchFamily="2" charset="0"/>
              </a:rPr>
              <a:t>the price of social benefit is paid by the victims</a:t>
            </a:r>
            <a:endParaRPr lang="hu-HU" dirty="0">
              <a:solidFill>
                <a:schemeClr val="tx1"/>
              </a:solidFill>
              <a:latin typeface="+mj-lt"/>
              <a:ea typeface="Roboto" panose="02000000000000000000" pitchFamily="2" charset="0"/>
              <a:cs typeface="Roboto" panose="02000000000000000000" pitchFamily="2" charset="0"/>
            </a:endParaRPr>
          </a:p>
          <a:p>
            <a:pPr algn="just"/>
            <a:r>
              <a:rPr lang="hu-HU" sz="2400" dirty="0" err="1">
                <a:solidFill>
                  <a:schemeClr val="tx1"/>
                </a:solidFill>
                <a:latin typeface="+mj-lt"/>
                <a:ea typeface="Roboto" panose="02000000000000000000" pitchFamily="2" charset="0"/>
                <a:cs typeface="Roboto" panose="02000000000000000000" pitchFamily="2" charset="0"/>
              </a:rPr>
              <a:t>Insurance</a:t>
            </a:r>
            <a:r>
              <a:rPr lang="hu-HU" sz="2400" dirty="0">
                <a:solidFill>
                  <a:schemeClr val="tx1"/>
                </a:solidFill>
                <a:latin typeface="+mj-lt"/>
                <a:ea typeface="Roboto" panose="02000000000000000000" pitchFamily="2" charset="0"/>
                <a:cs typeface="Roboto" panose="02000000000000000000" pitchFamily="2" charset="0"/>
              </a:rPr>
              <a:t> and s</a:t>
            </a:r>
            <a:r>
              <a:rPr lang="en-US" sz="2400" dirty="0" err="1">
                <a:solidFill>
                  <a:schemeClr val="tx1"/>
                </a:solidFill>
                <a:latin typeface="+mj-lt"/>
                <a:ea typeface="Roboto" panose="02000000000000000000" pitchFamily="2" charset="0"/>
                <a:cs typeface="Roboto" panose="02000000000000000000" pitchFamily="2" charset="0"/>
              </a:rPr>
              <a:t>ocial</a:t>
            </a:r>
            <a:r>
              <a:rPr lang="en-US" sz="2400" dirty="0">
                <a:solidFill>
                  <a:schemeClr val="tx1"/>
                </a:solidFill>
                <a:latin typeface="+mj-lt"/>
                <a:ea typeface="Roboto" panose="02000000000000000000" pitchFamily="2" charset="0"/>
                <a:cs typeface="Roboto" panose="02000000000000000000" pitchFamily="2" charset="0"/>
              </a:rPr>
              <a:t> security </a:t>
            </a:r>
            <a:r>
              <a:rPr lang="hu-HU" sz="2400" dirty="0" err="1">
                <a:solidFill>
                  <a:schemeClr val="tx1"/>
                </a:solidFill>
                <a:latin typeface="+mj-lt"/>
                <a:ea typeface="Roboto" panose="02000000000000000000" pitchFamily="2" charset="0"/>
                <a:cs typeface="Roboto" panose="02000000000000000000" pitchFamily="2" charset="0"/>
              </a:rPr>
              <a:t>system</a:t>
            </a:r>
            <a:r>
              <a:rPr lang="hu-HU" sz="2400" dirty="0">
                <a:solidFill>
                  <a:schemeClr val="tx1"/>
                </a:solidFill>
                <a:latin typeface="+mj-lt"/>
                <a:ea typeface="Roboto" panose="02000000000000000000" pitchFamily="2" charset="0"/>
                <a:cs typeface="Roboto" panose="02000000000000000000" pitchFamily="2" charset="0"/>
              </a:rPr>
              <a:t> </a:t>
            </a:r>
            <a:r>
              <a:rPr lang="en-US" sz="2400" dirty="0">
                <a:solidFill>
                  <a:schemeClr val="tx1"/>
                </a:solidFill>
                <a:latin typeface="+mj-lt"/>
                <a:ea typeface="Roboto" panose="02000000000000000000" pitchFamily="2" charset="0"/>
                <a:cs typeface="Roboto" panose="02000000000000000000" pitchFamily="2" charset="0"/>
              </a:rPr>
              <a:t>can </a:t>
            </a:r>
            <a:r>
              <a:rPr lang="hu-HU" sz="2400" dirty="0">
                <a:solidFill>
                  <a:schemeClr val="tx1"/>
                </a:solidFill>
                <a:latin typeface="+mj-lt"/>
                <a:ea typeface="Roboto" panose="02000000000000000000" pitchFamily="2" charset="0"/>
                <a:cs typeface="Roboto" panose="02000000000000000000" pitchFamily="2" charset="0"/>
              </a:rPr>
              <a:t>be a </a:t>
            </a:r>
            <a:r>
              <a:rPr lang="hu-HU" sz="2400" dirty="0" err="1">
                <a:solidFill>
                  <a:schemeClr val="tx1"/>
                </a:solidFill>
                <a:latin typeface="+mj-lt"/>
                <a:ea typeface="Roboto" panose="02000000000000000000" pitchFamily="2" charset="0"/>
                <a:cs typeface="Roboto" panose="02000000000000000000" pitchFamily="2" charset="0"/>
              </a:rPr>
              <a:t>solution</a:t>
            </a:r>
            <a:endParaRPr lang="hu-HU" sz="2400" dirty="0">
              <a:solidFill>
                <a:schemeClr val="tx1"/>
              </a:solidFill>
              <a:latin typeface="+mj-lt"/>
              <a:ea typeface="Roboto" panose="02000000000000000000" pitchFamily="2" charset="0"/>
              <a:cs typeface="Roboto" panose="02000000000000000000" pitchFamily="2" charset="0"/>
            </a:endParaRPr>
          </a:p>
          <a:p>
            <a:pPr lvl="1" algn="just"/>
            <a:endParaRPr lang="hu-HU" sz="2200" dirty="0">
              <a:solidFill>
                <a:schemeClr val="tx1"/>
              </a:solidFill>
              <a:latin typeface="Roboto" panose="02000000000000000000" pitchFamily="2" charset="0"/>
              <a:ea typeface="Roboto" panose="02000000000000000000" pitchFamily="2" charset="0"/>
              <a:cs typeface="Roboto" panose="02000000000000000000" pitchFamily="2" charset="0"/>
            </a:endParaRPr>
          </a:p>
        </p:txBody>
      </p:sp>
      <p:sp>
        <p:nvSpPr>
          <p:cNvPr id="2" name="Cím 1"/>
          <p:cNvSpPr>
            <a:spLocks noGrp="1"/>
          </p:cNvSpPr>
          <p:nvPr>
            <p:ph type="title"/>
          </p:nvPr>
        </p:nvSpPr>
        <p:spPr/>
        <p:txBody>
          <a:bodyPr/>
          <a:lstStyle/>
          <a:p>
            <a:r>
              <a:rPr lang="hu-HU" dirty="0">
                <a:ea typeface="Roboto" panose="02000000000000000000" pitchFamily="2" charset="0"/>
                <a:cs typeface="Roboto" panose="02000000000000000000" pitchFamily="2" charset="0"/>
              </a:rPr>
              <a:t>Main </a:t>
            </a:r>
            <a:r>
              <a:rPr lang="hu-HU" dirty="0" err="1">
                <a:ea typeface="Roboto" panose="02000000000000000000" pitchFamily="2" charset="0"/>
                <a:cs typeface="Roboto" panose="02000000000000000000" pitchFamily="2" charset="0"/>
              </a:rPr>
              <a:t>challenge</a:t>
            </a:r>
            <a:r>
              <a:rPr lang="hu-HU" dirty="0">
                <a:ea typeface="Roboto" panose="02000000000000000000" pitchFamily="2" charset="0"/>
                <a:cs typeface="Roboto" panose="02000000000000000000" pitchFamily="2" charset="0"/>
              </a:rPr>
              <a:t> in policy </a:t>
            </a:r>
            <a:r>
              <a:rPr lang="hu-HU" dirty="0" err="1">
                <a:ea typeface="Roboto" panose="02000000000000000000" pitchFamily="2" charset="0"/>
                <a:cs typeface="Roboto" panose="02000000000000000000" pitchFamily="2" charset="0"/>
              </a:rPr>
              <a:t>making</a:t>
            </a:r>
            <a:endParaRPr lang="hu-HU" dirty="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2699757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p>
            <a:r>
              <a:rPr lang="hu-HU" sz="3200" dirty="0" err="1">
                <a:latin typeface="+mj-lt"/>
                <a:ea typeface="Roboto" panose="02000000000000000000" pitchFamily="2" charset="0"/>
                <a:cs typeface="Roboto" panose="02000000000000000000" pitchFamily="2" charset="0"/>
              </a:rPr>
              <a:t>Regulating</a:t>
            </a:r>
            <a:r>
              <a:rPr lang="hu-HU" sz="3200" dirty="0">
                <a:latin typeface="+mj-lt"/>
                <a:ea typeface="Roboto" panose="02000000000000000000" pitchFamily="2" charset="0"/>
                <a:cs typeface="Roboto" panose="02000000000000000000" pitchFamily="2" charset="0"/>
              </a:rPr>
              <a:t> </a:t>
            </a:r>
            <a:r>
              <a:rPr lang="hu-HU" sz="3200" dirty="0" err="1">
                <a:latin typeface="+mj-lt"/>
                <a:ea typeface="Roboto" panose="02000000000000000000" pitchFamily="2" charset="0"/>
                <a:cs typeface="Roboto" panose="02000000000000000000" pitchFamily="2" charset="0"/>
              </a:rPr>
              <a:t>markets</a:t>
            </a:r>
            <a:r>
              <a:rPr lang="hu-HU" sz="3200" dirty="0">
                <a:latin typeface="+mj-lt"/>
                <a:ea typeface="Roboto" panose="02000000000000000000" pitchFamily="2" charset="0"/>
                <a:cs typeface="Roboto" panose="02000000000000000000" pitchFamily="2" charset="0"/>
              </a:rPr>
              <a:t> / e-</a:t>
            </a:r>
            <a:r>
              <a:rPr lang="hu-HU" sz="3200" dirty="0" err="1">
                <a:latin typeface="+mj-lt"/>
                <a:ea typeface="Roboto" panose="02000000000000000000" pitchFamily="2" charset="0"/>
                <a:cs typeface="Roboto" panose="02000000000000000000" pitchFamily="2" charset="0"/>
              </a:rPr>
              <a:t>commerce</a:t>
            </a:r>
            <a:endParaRPr lang="hu-HU" sz="3200" dirty="0">
              <a:latin typeface="+mj-lt"/>
              <a:ea typeface="Roboto" panose="02000000000000000000" pitchFamily="2" charset="0"/>
              <a:cs typeface="Roboto" panose="02000000000000000000" pitchFamily="2" charset="0"/>
            </a:endParaRPr>
          </a:p>
          <a:p>
            <a:r>
              <a:rPr lang="hu-HU" sz="3200" dirty="0" err="1">
                <a:latin typeface="+mj-lt"/>
                <a:ea typeface="Roboto" panose="02000000000000000000" pitchFamily="2" charset="0"/>
                <a:cs typeface="Roboto" panose="02000000000000000000" pitchFamily="2" charset="0"/>
              </a:rPr>
              <a:t>Regulating</a:t>
            </a:r>
            <a:r>
              <a:rPr lang="hu-HU" sz="3200" dirty="0">
                <a:latin typeface="+mj-lt"/>
                <a:ea typeface="Roboto" panose="02000000000000000000" pitchFamily="2" charset="0"/>
                <a:cs typeface="Roboto" panose="02000000000000000000" pitchFamily="2" charset="0"/>
              </a:rPr>
              <a:t> </a:t>
            </a:r>
            <a:r>
              <a:rPr lang="hu-HU" sz="3200" dirty="0" err="1">
                <a:latin typeface="+mj-lt"/>
                <a:ea typeface="Roboto" panose="02000000000000000000" pitchFamily="2" charset="0"/>
                <a:cs typeface="Roboto" panose="02000000000000000000" pitchFamily="2" charset="0"/>
              </a:rPr>
              <a:t>the</a:t>
            </a:r>
            <a:r>
              <a:rPr lang="hu-HU" sz="3200" dirty="0">
                <a:latin typeface="+mj-lt"/>
                <a:ea typeface="Roboto" panose="02000000000000000000" pitchFamily="2" charset="0"/>
                <a:cs typeface="Roboto" panose="02000000000000000000" pitchFamily="2" charset="0"/>
              </a:rPr>
              <a:t> </a:t>
            </a:r>
            <a:r>
              <a:rPr lang="hu-HU" sz="3200" dirty="0" err="1">
                <a:latin typeface="+mj-lt"/>
                <a:ea typeface="Roboto" panose="02000000000000000000" pitchFamily="2" charset="0"/>
                <a:cs typeface="Roboto" panose="02000000000000000000" pitchFamily="2" charset="0"/>
              </a:rPr>
              <a:t>development</a:t>
            </a:r>
            <a:r>
              <a:rPr lang="hu-HU" sz="3200" dirty="0">
                <a:latin typeface="+mj-lt"/>
                <a:ea typeface="Roboto" panose="02000000000000000000" pitchFamily="2" charset="0"/>
                <a:cs typeface="Roboto" panose="02000000000000000000" pitchFamily="2" charset="0"/>
              </a:rPr>
              <a:t> of </a:t>
            </a:r>
            <a:r>
              <a:rPr lang="hu-HU" sz="3200" dirty="0" err="1">
                <a:latin typeface="+mj-lt"/>
                <a:ea typeface="Roboto" panose="02000000000000000000" pitchFamily="2" charset="0"/>
                <a:cs typeface="Roboto" panose="02000000000000000000" pitchFamily="2" charset="0"/>
              </a:rPr>
              <a:t>Artificial</a:t>
            </a:r>
            <a:r>
              <a:rPr lang="hu-HU" sz="3200" dirty="0">
                <a:latin typeface="+mj-lt"/>
                <a:ea typeface="Roboto" panose="02000000000000000000" pitchFamily="2" charset="0"/>
                <a:cs typeface="Roboto" panose="02000000000000000000" pitchFamily="2" charset="0"/>
              </a:rPr>
              <a:t> </a:t>
            </a:r>
            <a:r>
              <a:rPr lang="hu-HU" sz="3200" dirty="0" err="1">
                <a:latin typeface="+mj-lt"/>
                <a:ea typeface="Roboto" panose="02000000000000000000" pitchFamily="2" charset="0"/>
                <a:cs typeface="Roboto" panose="02000000000000000000" pitchFamily="2" charset="0"/>
              </a:rPr>
              <a:t>Intelligence</a:t>
            </a:r>
            <a:endParaRPr lang="hu-HU" sz="3200" dirty="0">
              <a:latin typeface="+mj-lt"/>
              <a:ea typeface="Roboto" panose="02000000000000000000" pitchFamily="2" charset="0"/>
              <a:cs typeface="Roboto" panose="02000000000000000000" pitchFamily="2" charset="0"/>
            </a:endParaRPr>
          </a:p>
          <a:p>
            <a:r>
              <a:rPr lang="hu-HU" sz="3200" dirty="0">
                <a:latin typeface="+mj-lt"/>
                <a:ea typeface="Roboto" panose="02000000000000000000" pitchFamily="2" charset="0"/>
                <a:cs typeface="Roboto" panose="02000000000000000000" pitchFamily="2" charset="0"/>
              </a:rPr>
              <a:t>Data </a:t>
            </a:r>
            <a:r>
              <a:rPr lang="hu-HU" sz="3200" dirty="0" err="1">
                <a:latin typeface="+mj-lt"/>
                <a:ea typeface="Roboto" panose="02000000000000000000" pitchFamily="2" charset="0"/>
                <a:cs typeface="Roboto" panose="02000000000000000000" pitchFamily="2" charset="0"/>
              </a:rPr>
              <a:t>law</a:t>
            </a:r>
            <a:endParaRPr lang="hu-HU" sz="3200" dirty="0">
              <a:latin typeface="+mj-lt"/>
              <a:ea typeface="Roboto" panose="02000000000000000000" pitchFamily="2" charset="0"/>
              <a:cs typeface="Roboto" panose="02000000000000000000" pitchFamily="2" charset="0"/>
            </a:endParaRPr>
          </a:p>
        </p:txBody>
      </p:sp>
      <p:sp>
        <p:nvSpPr>
          <p:cNvPr id="2" name="Cím 1"/>
          <p:cNvSpPr>
            <a:spLocks noGrp="1"/>
          </p:cNvSpPr>
          <p:nvPr>
            <p:ph type="title"/>
          </p:nvPr>
        </p:nvSpPr>
        <p:spPr>
          <a:xfrm>
            <a:off x="1468800" y="420686"/>
            <a:ext cx="8784000" cy="507600"/>
          </a:xfrm>
        </p:spPr>
        <p:txBody>
          <a:bodyPr/>
          <a:lstStyle/>
          <a:p>
            <a:r>
              <a:rPr lang="hu-HU" dirty="0">
                <a:ea typeface="Roboto" panose="02000000000000000000" pitchFamily="2" charset="0"/>
                <a:cs typeface="Roboto" panose="02000000000000000000" pitchFamily="2" charset="0"/>
              </a:rPr>
              <a:t>European </a:t>
            </a:r>
            <a:r>
              <a:rPr lang="hu-HU" dirty="0" err="1">
                <a:ea typeface="Roboto" panose="02000000000000000000" pitchFamily="2" charset="0"/>
                <a:cs typeface="Roboto" panose="02000000000000000000" pitchFamily="2" charset="0"/>
              </a:rPr>
              <a:t>approach</a:t>
            </a:r>
            <a:r>
              <a:rPr lang="hu-HU" dirty="0">
                <a:ea typeface="Roboto" panose="02000000000000000000" pitchFamily="2" charset="0"/>
                <a:cs typeface="Roboto" panose="02000000000000000000" pitchFamily="2" charset="0"/>
              </a:rPr>
              <a:t>: </a:t>
            </a:r>
            <a:r>
              <a:rPr lang="hu-HU" dirty="0" err="1">
                <a:ea typeface="Roboto" panose="02000000000000000000" pitchFamily="2" charset="0"/>
                <a:cs typeface="Roboto" panose="02000000000000000000" pitchFamily="2" charset="0"/>
              </a:rPr>
              <a:t>regulation</a:t>
            </a:r>
            <a:r>
              <a:rPr lang="hu-HU" dirty="0">
                <a:ea typeface="Roboto" panose="02000000000000000000" pitchFamily="2" charset="0"/>
                <a:cs typeface="Roboto" panose="02000000000000000000" pitchFamily="2" charset="0"/>
              </a:rPr>
              <a:t> </a:t>
            </a:r>
          </a:p>
        </p:txBody>
      </p:sp>
    </p:spTree>
    <p:extLst>
      <p:ext uri="{BB962C8B-B14F-4D97-AF65-F5344CB8AC3E}">
        <p14:creationId xmlns:p14="http://schemas.microsoft.com/office/powerpoint/2010/main" val="418561195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1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gyéni 2. séma">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6167</TotalTime>
  <Words>1407</Words>
  <Application>Microsoft Office PowerPoint</Application>
  <PresentationFormat>Szélesvásznú</PresentationFormat>
  <Paragraphs>154</Paragraphs>
  <Slides>21</Slides>
  <Notes>3</Notes>
  <HiddenSlides>0</HiddenSlides>
  <MMClips>0</MMClips>
  <ScaleCrop>false</ScaleCrop>
  <HeadingPairs>
    <vt:vector size="6" baseType="variant">
      <vt:variant>
        <vt:lpstr>Használt betűtípusok</vt:lpstr>
      </vt:variant>
      <vt:variant>
        <vt:i4>4</vt:i4>
      </vt:variant>
      <vt:variant>
        <vt:lpstr>Téma</vt:lpstr>
      </vt:variant>
      <vt:variant>
        <vt:i4>2</vt:i4>
      </vt:variant>
      <vt:variant>
        <vt:lpstr>Diacímek</vt:lpstr>
      </vt:variant>
      <vt:variant>
        <vt:i4>21</vt:i4>
      </vt:variant>
    </vt:vector>
  </HeadingPairs>
  <TitlesOfParts>
    <vt:vector size="27" baseType="lpstr">
      <vt:lpstr>Arial</vt:lpstr>
      <vt:lpstr>Calibri</vt:lpstr>
      <vt:lpstr>Garamond</vt:lpstr>
      <vt:lpstr>Roboto</vt:lpstr>
      <vt:lpstr>1_Office-téma</vt:lpstr>
      <vt:lpstr>2_Office-téma</vt:lpstr>
      <vt:lpstr>Regulation of AI and Data Law in the European Union </vt:lpstr>
      <vt:lpstr>Douglas Adams: our view on technology </vt:lpstr>
      <vt:lpstr>Some fundamental questions</vt:lpstr>
      <vt:lpstr>Regulation</vt:lpstr>
      <vt:lpstr>Law</vt:lpstr>
      <vt:lpstr>Mass production vs efficiency</vt:lpstr>
      <vt:lpstr>Pillars of legal answers </vt:lpstr>
      <vt:lpstr>Main challenge in policy making</vt:lpstr>
      <vt:lpstr>European approach: regulation </vt:lpstr>
      <vt:lpstr>AI Regulation</vt:lpstr>
      <vt:lpstr>Regulating AI</vt:lpstr>
      <vt:lpstr>Ex ante protection in the focus</vt:lpstr>
      <vt:lpstr>AI Liability Directive</vt:lpstr>
      <vt:lpstr>Compliance</vt:lpstr>
      <vt:lpstr>The double face of data</vt:lpstr>
      <vt:lpstr>Data Act </vt:lpstr>
      <vt:lpstr>The expectations</vt:lpstr>
      <vt:lpstr>Scope of the Data Act</vt:lpstr>
      <vt:lpstr>Typical situation</vt:lpstr>
      <vt:lpstr>Example</vt:lpstr>
      <vt:lpstr>The product</vt:lpstr>
    </vt:vector>
  </TitlesOfParts>
  <Company>NKFIH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Führer Zsuzsanna</dc:creator>
  <cp:lastModifiedBy>Attila Menyhard</cp:lastModifiedBy>
  <cp:revision>483</cp:revision>
  <cp:lastPrinted>2016-03-01T15:05:05Z</cp:lastPrinted>
  <dcterms:created xsi:type="dcterms:W3CDTF">2015-04-13T10:08:26Z</dcterms:created>
  <dcterms:modified xsi:type="dcterms:W3CDTF">2023-07-18T09:01:33Z</dcterms:modified>
</cp:coreProperties>
</file>