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4"/>
  </p:notesMasterIdLst>
  <p:handoutMasterIdLst>
    <p:handoutMasterId r:id="rId25"/>
  </p:handoutMasterIdLst>
  <p:sldIdLst>
    <p:sldId id="403" r:id="rId3"/>
    <p:sldId id="433" r:id="rId4"/>
    <p:sldId id="408" r:id="rId5"/>
    <p:sldId id="435" r:id="rId6"/>
    <p:sldId id="436" r:id="rId7"/>
    <p:sldId id="406" r:id="rId8"/>
    <p:sldId id="414" r:id="rId9"/>
    <p:sldId id="415" r:id="rId10"/>
    <p:sldId id="424" r:id="rId11"/>
    <p:sldId id="422" r:id="rId12"/>
    <p:sldId id="437" r:id="rId13"/>
    <p:sldId id="264" r:id="rId14"/>
    <p:sldId id="265" r:id="rId15"/>
    <p:sldId id="423" r:id="rId16"/>
    <p:sldId id="407" r:id="rId17"/>
    <p:sldId id="412" r:id="rId18"/>
    <p:sldId id="416" r:id="rId19"/>
    <p:sldId id="438" r:id="rId20"/>
    <p:sldId id="417" r:id="rId21"/>
    <p:sldId id="418" r:id="rId22"/>
    <p:sldId id="419" r:id="rId23"/>
  </p:sldIdLst>
  <p:sldSz cx="12192000" cy="6858000"/>
  <p:notesSz cx="6797675" cy="99266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123" initials="123" lastIdx="4" clrIdx="0"/>
  <p:cmAuthor id="1" name="Csuzdi Szonja" initials="CSSZ" lastIdx="1" clrIdx="1"/>
  <p:cmAuthor id="2" name="Jeney Nóra" initials="JN"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B6D37A"/>
    <a:srgbClr val="72B240"/>
    <a:srgbClr val="666666"/>
    <a:srgbClr val="6864A2"/>
    <a:srgbClr val="FBFCF6"/>
    <a:srgbClr val="51A200"/>
    <a:srgbClr val="7D7D7D"/>
    <a:srgbClr val="39BA24"/>
    <a:srgbClr val="0A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94671" autoAdjust="0"/>
  </p:normalViewPr>
  <p:slideViewPr>
    <p:cSldViewPr snapToGrid="0">
      <p:cViewPr varScale="1">
        <p:scale>
          <a:sx n="59" d="100"/>
          <a:sy n="59" d="100"/>
        </p:scale>
        <p:origin x="1016" y="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918" y="-120"/>
      </p:cViewPr>
      <p:guideLst>
        <p:guide orient="horz" pos="3128"/>
        <p:guide pos="2101"/>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2F98D8-94F3-BF49-AE03-9D11EE0F51D2}" type="doc">
      <dgm:prSet loTypeId="urn:microsoft.com/office/officeart/2005/8/layout/pyramid2" loCatId="pyramid" qsTypeId="urn:microsoft.com/office/officeart/2005/8/quickstyle/simple1" qsCatId="simple" csTypeId="urn:microsoft.com/office/officeart/2005/8/colors/accent1_2" csCatId="accent1" phldr="1"/>
      <dgm:spPr/>
    </dgm:pt>
    <dgm:pt modelId="{34027412-18C4-8041-8F81-E61CDB656671}">
      <dgm:prSet phldrT="[Szöveg]"/>
      <dgm:spPr/>
      <dgm:t>
        <a:bodyPr/>
        <a:lstStyle/>
        <a:p>
          <a:r>
            <a:rPr lang="hu-HU" dirty="0"/>
            <a:t>Unacceptable: prohibited</a:t>
          </a:r>
        </a:p>
      </dgm:t>
    </dgm:pt>
    <dgm:pt modelId="{D8A3CF48-A743-004F-AEEA-D67CCADC513F}" type="parTrans" cxnId="{D9B5F181-2CFA-6640-B6BC-748C110FC4FB}">
      <dgm:prSet/>
      <dgm:spPr/>
      <dgm:t>
        <a:bodyPr/>
        <a:lstStyle/>
        <a:p>
          <a:endParaRPr lang="hu-HU"/>
        </a:p>
      </dgm:t>
    </dgm:pt>
    <dgm:pt modelId="{4A09302E-54DD-8347-8C40-9335756040E5}" type="sibTrans" cxnId="{D9B5F181-2CFA-6640-B6BC-748C110FC4FB}">
      <dgm:prSet/>
      <dgm:spPr/>
      <dgm:t>
        <a:bodyPr/>
        <a:lstStyle/>
        <a:p>
          <a:endParaRPr lang="hu-HU"/>
        </a:p>
      </dgm:t>
    </dgm:pt>
    <dgm:pt modelId="{EFA1D5B9-9FFA-B940-8F54-C137DCE97932}">
      <dgm:prSet phldrT="[Szöveg]"/>
      <dgm:spPr/>
      <dgm:t>
        <a:bodyPr/>
        <a:lstStyle/>
        <a:p>
          <a:r>
            <a:rPr lang="hu-HU" dirty="0"/>
            <a:t>Limited: transparency requirement</a:t>
          </a:r>
        </a:p>
      </dgm:t>
    </dgm:pt>
    <dgm:pt modelId="{DB976A66-9787-B44A-B169-B4D60C45FD25}" type="parTrans" cxnId="{D1947235-442D-5A43-AEFB-FD6346873CCF}">
      <dgm:prSet/>
      <dgm:spPr/>
      <dgm:t>
        <a:bodyPr/>
        <a:lstStyle/>
        <a:p>
          <a:endParaRPr lang="hu-HU"/>
        </a:p>
      </dgm:t>
    </dgm:pt>
    <dgm:pt modelId="{3018BF73-D97C-2948-9690-CA366E7CBEDB}" type="sibTrans" cxnId="{D1947235-442D-5A43-AEFB-FD6346873CCF}">
      <dgm:prSet/>
      <dgm:spPr/>
      <dgm:t>
        <a:bodyPr/>
        <a:lstStyle/>
        <a:p>
          <a:endParaRPr lang="hu-HU"/>
        </a:p>
      </dgm:t>
    </dgm:pt>
    <dgm:pt modelId="{1ADDC004-F1E6-384F-92EE-50ADFCB6B242}">
      <dgm:prSet phldrT="[Szöveg]"/>
      <dgm:spPr/>
      <dgm:t>
        <a:bodyPr/>
        <a:lstStyle/>
        <a:p>
          <a:r>
            <a:rPr lang="hu-HU" dirty="0"/>
            <a:t>Minimum: general rules on what to expect</a:t>
          </a:r>
        </a:p>
      </dgm:t>
    </dgm:pt>
    <dgm:pt modelId="{2FE54DDB-22F3-4F47-842B-2DB31AEB5C44}" type="parTrans" cxnId="{9EF48E92-65ED-D84C-95E2-54D4A33B803D}">
      <dgm:prSet/>
      <dgm:spPr/>
      <dgm:t>
        <a:bodyPr/>
        <a:lstStyle/>
        <a:p>
          <a:endParaRPr lang="hu-HU"/>
        </a:p>
      </dgm:t>
    </dgm:pt>
    <dgm:pt modelId="{FFFC5F09-9B89-474E-80F7-949F426E66CF}" type="sibTrans" cxnId="{9EF48E92-65ED-D84C-95E2-54D4A33B803D}">
      <dgm:prSet/>
      <dgm:spPr/>
      <dgm:t>
        <a:bodyPr/>
        <a:lstStyle/>
        <a:p>
          <a:endParaRPr lang="hu-HU"/>
        </a:p>
      </dgm:t>
    </dgm:pt>
    <dgm:pt modelId="{84C2119F-813A-3D43-8FFD-B6003B07C3D6}">
      <dgm:prSet/>
      <dgm:spPr/>
      <dgm:t>
        <a:bodyPr/>
        <a:lstStyle/>
        <a:p>
          <a:r>
            <a:rPr lang="hu-HU" dirty="0"/>
            <a:t>High: compliance testing (</a:t>
          </a:r>
          <a:r>
            <a:rPr lang="hu-HU" dirty="0" err="1"/>
            <a:t>validation</a:t>
          </a:r>
          <a:r>
            <a:rPr lang="hu-HU" dirty="0"/>
            <a:t>)</a:t>
          </a:r>
        </a:p>
      </dgm:t>
    </dgm:pt>
    <dgm:pt modelId="{9F5FEFD3-A3F0-024C-9F47-AE47744E5482}" type="parTrans" cxnId="{30F37CC5-1E73-8744-8158-44D5B23E2F4A}">
      <dgm:prSet/>
      <dgm:spPr/>
      <dgm:t>
        <a:bodyPr/>
        <a:lstStyle/>
        <a:p>
          <a:endParaRPr lang="hu-HU"/>
        </a:p>
      </dgm:t>
    </dgm:pt>
    <dgm:pt modelId="{3A539CBD-11A3-C146-B8D4-28D4D462DAA1}" type="sibTrans" cxnId="{30F37CC5-1E73-8744-8158-44D5B23E2F4A}">
      <dgm:prSet/>
      <dgm:spPr/>
      <dgm:t>
        <a:bodyPr/>
        <a:lstStyle/>
        <a:p>
          <a:endParaRPr lang="hu-HU"/>
        </a:p>
      </dgm:t>
    </dgm:pt>
    <dgm:pt modelId="{72A8032A-667D-9D46-89E5-1EC96A55423C}" type="pres">
      <dgm:prSet presAssocID="{8D2F98D8-94F3-BF49-AE03-9D11EE0F51D2}" presName="compositeShape" presStyleCnt="0">
        <dgm:presLayoutVars>
          <dgm:dir/>
          <dgm:resizeHandles/>
        </dgm:presLayoutVars>
      </dgm:prSet>
      <dgm:spPr/>
    </dgm:pt>
    <dgm:pt modelId="{E0C93360-071E-6E42-A752-3D744A7110C0}" type="pres">
      <dgm:prSet presAssocID="{8D2F98D8-94F3-BF49-AE03-9D11EE0F51D2}" presName="pyramid" presStyleLbl="node1" presStyleIdx="0" presStyleCnt="1" custScaleX="100444"/>
      <dgm:spPr/>
    </dgm:pt>
    <dgm:pt modelId="{140DE45F-5749-CF49-AA19-411C3A8924E8}" type="pres">
      <dgm:prSet presAssocID="{8D2F98D8-94F3-BF49-AE03-9D11EE0F51D2}" presName="theList" presStyleCnt="0"/>
      <dgm:spPr/>
    </dgm:pt>
    <dgm:pt modelId="{FF0D38B6-0054-CF47-B893-19688D71A644}" type="pres">
      <dgm:prSet presAssocID="{34027412-18C4-8041-8F81-E61CDB656671}" presName="aNode" presStyleLbl="fgAcc1" presStyleIdx="0" presStyleCnt="4">
        <dgm:presLayoutVars>
          <dgm:bulletEnabled val="1"/>
        </dgm:presLayoutVars>
      </dgm:prSet>
      <dgm:spPr/>
    </dgm:pt>
    <dgm:pt modelId="{56967E79-F05F-0B49-AA77-8B8E765A965C}" type="pres">
      <dgm:prSet presAssocID="{34027412-18C4-8041-8F81-E61CDB656671}" presName="aSpace" presStyleCnt="0"/>
      <dgm:spPr/>
    </dgm:pt>
    <dgm:pt modelId="{EC744170-AAA0-1A48-85A8-09864F362D55}" type="pres">
      <dgm:prSet presAssocID="{84C2119F-813A-3D43-8FFD-B6003B07C3D6}" presName="aNode" presStyleLbl="fgAcc1" presStyleIdx="1" presStyleCnt="4">
        <dgm:presLayoutVars>
          <dgm:bulletEnabled val="1"/>
        </dgm:presLayoutVars>
      </dgm:prSet>
      <dgm:spPr/>
    </dgm:pt>
    <dgm:pt modelId="{C4F8E0FE-DF6F-1447-95E4-966B7F166165}" type="pres">
      <dgm:prSet presAssocID="{84C2119F-813A-3D43-8FFD-B6003B07C3D6}" presName="aSpace" presStyleCnt="0"/>
      <dgm:spPr/>
    </dgm:pt>
    <dgm:pt modelId="{3556BA98-0F70-0B44-A663-3536044A3BF9}" type="pres">
      <dgm:prSet presAssocID="{EFA1D5B9-9FFA-B940-8F54-C137DCE97932}" presName="aNode" presStyleLbl="fgAcc1" presStyleIdx="2" presStyleCnt="4">
        <dgm:presLayoutVars>
          <dgm:bulletEnabled val="1"/>
        </dgm:presLayoutVars>
      </dgm:prSet>
      <dgm:spPr/>
    </dgm:pt>
    <dgm:pt modelId="{81ED6D2F-7587-E549-B811-43DAF161AECA}" type="pres">
      <dgm:prSet presAssocID="{EFA1D5B9-9FFA-B940-8F54-C137DCE97932}" presName="aSpace" presStyleCnt="0"/>
      <dgm:spPr/>
    </dgm:pt>
    <dgm:pt modelId="{1289D52C-6231-7941-A92A-771510E057C4}" type="pres">
      <dgm:prSet presAssocID="{1ADDC004-F1E6-384F-92EE-50ADFCB6B242}" presName="aNode" presStyleLbl="fgAcc1" presStyleIdx="3" presStyleCnt="4">
        <dgm:presLayoutVars>
          <dgm:bulletEnabled val="1"/>
        </dgm:presLayoutVars>
      </dgm:prSet>
      <dgm:spPr/>
    </dgm:pt>
    <dgm:pt modelId="{D48E3516-91A5-6343-A548-76EB2572E3E6}" type="pres">
      <dgm:prSet presAssocID="{1ADDC004-F1E6-384F-92EE-50ADFCB6B242}" presName="aSpace" presStyleCnt="0"/>
      <dgm:spPr/>
    </dgm:pt>
  </dgm:ptLst>
  <dgm:cxnLst>
    <dgm:cxn modelId="{61347B1B-1E4B-B54D-8234-8C4023771158}" type="presOf" srcId="{1ADDC004-F1E6-384F-92EE-50ADFCB6B242}" destId="{1289D52C-6231-7941-A92A-771510E057C4}" srcOrd="0" destOrd="0" presId="urn:microsoft.com/office/officeart/2005/8/layout/pyramid2"/>
    <dgm:cxn modelId="{EB140D32-76EF-0C44-AA60-2B1C22A7C74C}" type="presOf" srcId="{34027412-18C4-8041-8F81-E61CDB656671}" destId="{FF0D38B6-0054-CF47-B893-19688D71A644}" srcOrd="0" destOrd="0" presId="urn:microsoft.com/office/officeart/2005/8/layout/pyramid2"/>
    <dgm:cxn modelId="{D1947235-442D-5A43-AEFB-FD6346873CCF}" srcId="{8D2F98D8-94F3-BF49-AE03-9D11EE0F51D2}" destId="{EFA1D5B9-9FFA-B940-8F54-C137DCE97932}" srcOrd="2" destOrd="0" parTransId="{DB976A66-9787-B44A-B169-B4D60C45FD25}" sibTransId="{3018BF73-D97C-2948-9690-CA366E7CBEDB}"/>
    <dgm:cxn modelId="{9B349D37-AEC0-BD49-AB20-978FF15CF774}" type="presOf" srcId="{EFA1D5B9-9FFA-B940-8F54-C137DCE97932}" destId="{3556BA98-0F70-0B44-A663-3536044A3BF9}" srcOrd="0" destOrd="0" presId="urn:microsoft.com/office/officeart/2005/8/layout/pyramid2"/>
    <dgm:cxn modelId="{924F7E46-FC7B-FE4F-84B7-B9ABF32FC075}" type="presOf" srcId="{84C2119F-813A-3D43-8FFD-B6003B07C3D6}" destId="{EC744170-AAA0-1A48-85A8-09864F362D55}" srcOrd="0" destOrd="0" presId="urn:microsoft.com/office/officeart/2005/8/layout/pyramid2"/>
    <dgm:cxn modelId="{D9B5F181-2CFA-6640-B6BC-748C110FC4FB}" srcId="{8D2F98D8-94F3-BF49-AE03-9D11EE0F51D2}" destId="{34027412-18C4-8041-8F81-E61CDB656671}" srcOrd="0" destOrd="0" parTransId="{D8A3CF48-A743-004F-AEEA-D67CCADC513F}" sibTransId="{4A09302E-54DD-8347-8C40-9335756040E5}"/>
    <dgm:cxn modelId="{EDC79182-34D9-A442-881B-DD21B1E6A065}" type="presOf" srcId="{8D2F98D8-94F3-BF49-AE03-9D11EE0F51D2}" destId="{72A8032A-667D-9D46-89E5-1EC96A55423C}" srcOrd="0" destOrd="0" presId="urn:microsoft.com/office/officeart/2005/8/layout/pyramid2"/>
    <dgm:cxn modelId="{9EF48E92-65ED-D84C-95E2-54D4A33B803D}" srcId="{8D2F98D8-94F3-BF49-AE03-9D11EE0F51D2}" destId="{1ADDC004-F1E6-384F-92EE-50ADFCB6B242}" srcOrd="3" destOrd="0" parTransId="{2FE54DDB-22F3-4F47-842B-2DB31AEB5C44}" sibTransId="{FFFC5F09-9B89-474E-80F7-949F426E66CF}"/>
    <dgm:cxn modelId="{30F37CC5-1E73-8744-8158-44D5B23E2F4A}" srcId="{8D2F98D8-94F3-BF49-AE03-9D11EE0F51D2}" destId="{84C2119F-813A-3D43-8FFD-B6003B07C3D6}" srcOrd="1" destOrd="0" parTransId="{9F5FEFD3-A3F0-024C-9F47-AE47744E5482}" sibTransId="{3A539CBD-11A3-C146-B8D4-28D4D462DAA1}"/>
    <dgm:cxn modelId="{86E7B536-6490-8042-AE20-2807532950C4}" type="presParOf" srcId="{72A8032A-667D-9D46-89E5-1EC96A55423C}" destId="{E0C93360-071E-6E42-A752-3D744A7110C0}" srcOrd="0" destOrd="0" presId="urn:microsoft.com/office/officeart/2005/8/layout/pyramid2"/>
    <dgm:cxn modelId="{24D9173C-C098-CE46-8704-23FAE9189E01}" type="presParOf" srcId="{72A8032A-667D-9D46-89E5-1EC96A55423C}" destId="{140DE45F-5749-CF49-AA19-411C3A8924E8}" srcOrd="1" destOrd="0" presId="urn:microsoft.com/office/officeart/2005/8/layout/pyramid2"/>
    <dgm:cxn modelId="{D70D64B9-4A32-C84B-913A-31C5EA072088}" type="presParOf" srcId="{140DE45F-5749-CF49-AA19-411C3A8924E8}" destId="{FF0D38B6-0054-CF47-B893-19688D71A644}" srcOrd="0" destOrd="0" presId="urn:microsoft.com/office/officeart/2005/8/layout/pyramid2"/>
    <dgm:cxn modelId="{097FD673-AAF6-1543-9AD6-443152F578DB}" type="presParOf" srcId="{140DE45F-5749-CF49-AA19-411C3A8924E8}" destId="{56967E79-F05F-0B49-AA77-8B8E765A965C}" srcOrd="1" destOrd="0" presId="urn:microsoft.com/office/officeart/2005/8/layout/pyramid2"/>
    <dgm:cxn modelId="{E29E20C5-0F73-F342-8876-8608D58F0C99}" type="presParOf" srcId="{140DE45F-5749-CF49-AA19-411C3A8924E8}" destId="{EC744170-AAA0-1A48-85A8-09864F362D55}" srcOrd="2" destOrd="0" presId="urn:microsoft.com/office/officeart/2005/8/layout/pyramid2"/>
    <dgm:cxn modelId="{94F86C58-4568-8B42-AF6E-327AA68CB747}" type="presParOf" srcId="{140DE45F-5749-CF49-AA19-411C3A8924E8}" destId="{C4F8E0FE-DF6F-1447-95E4-966B7F166165}" srcOrd="3" destOrd="0" presId="urn:microsoft.com/office/officeart/2005/8/layout/pyramid2"/>
    <dgm:cxn modelId="{C8F9CDE0-3743-E84C-B096-3E520D433B55}" type="presParOf" srcId="{140DE45F-5749-CF49-AA19-411C3A8924E8}" destId="{3556BA98-0F70-0B44-A663-3536044A3BF9}" srcOrd="4" destOrd="0" presId="urn:microsoft.com/office/officeart/2005/8/layout/pyramid2"/>
    <dgm:cxn modelId="{86AEBC81-CEE1-134E-B113-F306EABA90FA}" type="presParOf" srcId="{140DE45F-5749-CF49-AA19-411C3A8924E8}" destId="{81ED6D2F-7587-E549-B811-43DAF161AECA}" srcOrd="5" destOrd="0" presId="urn:microsoft.com/office/officeart/2005/8/layout/pyramid2"/>
    <dgm:cxn modelId="{B8BF5A80-C011-E343-A4AE-A3DC541BE960}" type="presParOf" srcId="{140DE45F-5749-CF49-AA19-411C3A8924E8}" destId="{1289D52C-6231-7941-A92A-771510E057C4}" srcOrd="6" destOrd="0" presId="urn:microsoft.com/office/officeart/2005/8/layout/pyramid2"/>
    <dgm:cxn modelId="{107EEF8D-7796-114C-866E-3B1F67A27362}" type="presParOf" srcId="{140DE45F-5749-CF49-AA19-411C3A8924E8}" destId="{D48E3516-91A5-6343-A548-76EB2572E3E6}"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C93360-071E-6E42-A752-3D744A7110C0}">
      <dsp:nvSpPr>
        <dsp:cNvPr id="0" name=""/>
        <dsp:cNvSpPr/>
      </dsp:nvSpPr>
      <dsp:spPr>
        <a:xfrm>
          <a:off x="151333" y="0"/>
          <a:ext cx="3659488" cy="364331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0D38B6-0054-CF47-B893-19688D71A644}">
      <dsp:nvSpPr>
        <dsp:cNvPr id="0" name=""/>
        <dsp:cNvSpPr/>
      </dsp:nvSpPr>
      <dsp:spPr>
        <a:xfrm>
          <a:off x="1981077" y="364686"/>
          <a:ext cx="2368152" cy="64754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hu-HU" sz="1700" kern="1200" dirty="0"/>
            <a:t>Unacceptable: prohibited</a:t>
          </a:r>
        </a:p>
      </dsp:txBody>
      <dsp:txXfrm>
        <a:off x="2012687" y="396296"/>
        <a:ext cx="2304932" cy="584321"/>
      </dsp:txXfrm>
    </dsp:sp>
    <dsp:sp modelId="{EC744170-AAA0-1A48-85A8-09864F362D55}">
      <dsp:nvSpPr>
        <dsp:cNvPr id="0" name=""/>
        <dsp:cNvSpPr/>
      </dsp:nvSpPr>
      <dsp:spPr>
        <a:xfrm>
          <a:off x="1981077" y="1093171"/>
          <a:ext cx="2368152" cy="64754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hu-HU" sz="1700" kern="1200" dirty="0"/>
            <a:t>High: compliance testing (</a:t>
          </a:r>
          <a:r>
            <a:rPr lang="hu-HU" sz="1700" kern="1200" dirty="0" err="1"/>
            <a:t>validation</a:t>
          </a:r>
          <a:r>
            <a:rPr lang="hu-HU" sz="1700" kern="1200" dirty="0"/>
            <a:t>)</a:t>
          </a:r>
        </a:p>
      </dsp:txBody>
      <dsp:txXfrm>
        <a:off x="2012687" y="1124781"/>
        <a:ext cx="2304932" cy="584321"/>
      </dsp:txXfrm>
    </dsp:sp>
    <dsp:sp modelId="{3556BA98-0F70-0B44-A663-3536044A3BF9}">
      <dsp:nvSpPr>
        <dsp:cNvPr id="0" name=""/>
        <dsp:cNvSpPr/>
      </dsp:nvSpPr>
      <dsp:spPr>
        <a:xfrm>
          <a:off x="1981077" y="1821655"/>
          <a:ext cx="2368152" cy="64754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hu-HU" sz="1700" kern="1200" dirty="0"/>
            <a:t>Limited: transparency requirement</a:t>
          </a:r>
        </a:p>
      </dsp:txBody>
      <dsp:txXfrm>
        <a:off x="2012687" y="1853265"/>
        <a:ext cx="2304932" cy="584321"/>
      </dsp:txXfrm>
    </dsp:sp>
    <dsp:sp modelId="{1289D52C-6231-7941-A92A-771510E057C4}">
      <dsp:nvSpPr>
        <dsp:cNvPr id="0" name=""/>
        <dsp:cNvSpPr/>
      </dsp:nvSpPr>
      <dsp:spPr>
        <a:xfrm>
          <a:off x="1981077" y="2550140"/>
          <a:ext cx="2368152" cy="64754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hu-HU" sz="1700" kern="1200" dirty="0"/>
            <a:t>Minimum: general rules on what to expect</a:t>
          </a:r>
        </a:p>
      </dsp:txBody>
      <dsp:txXfrm>
        <a:off x="2012687" y="2581750"/>
        <a:ext cx="2304932" cy="58432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50443" y="0"/>
            <a:ext cx="2945659" cy="496333"/>
          </a:xfrm>
          <a:prstGeom prst="rect">
            <a:avLst/>
          </a:prstGeom>
        </p:spPr>
        <p:txBody>
          <a:bodyPr vert="horz" lIns="91440" tIns="45720" rIns="91440" bIns="45720" rtlCol="0"/>
          <a:lstStyle>
            <a:lvl1pPr algn="r">
              <a:defRPr sz="1200"/>
            </a:lvl1pPr>
          </a:lstStyle>
          <a:p>
            <a:fld id="{AC89D374-4ABF-4A74-B475-C217D3141879}" type="datetimeFigureOut">
              <a:rPr lang="hu-HU" smtClean="0"/>
              <a:t>2023. 07. 18.</a:t>
            </a:fld>
            <a:endParaRPr lang="hu-HU"/>
          </a:p>
        </p:txBody>
      </p:sp>
      <p:sp>
        <p:nvSpPr>
          <p:cNvPr id="4" name="Élőláb helye 3"/>
          <p:cNvSpPr>
            <a:spLocks noGrp="1"/>
          </p:cNvSpPr>
          <p:nvPr>
            <p:ph type="ftr" sz="quarter" idx="2"/>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50443" y="9428582"/>
            <a:ext cx="2945659" cy="496333"/>
          </a:xfrm>
          <a:prstGeom prst="rect">
            <a:avLst/>
          </a:prstGeom>
        </p:spPr>
        <p:txBody>
          <a:bodyPr vert="horz" lIns="91440" tIns="45720" rIns="91440" bIns="45720" rtlCol="0" anchor="b"/>
          <a:lstStyle>
            <a:lvl1pPr algn="r">
              <a:defRPr sz="1200"/>
            </a:lvl1pPr>
          </a:lstStyle>
          <a:p>
            <a:fld id="{997C6F45-C139-463C-B125-E14BFEA4D008}" type="slidenum">
              <a:rPr lang="hu-HU" smtClean="0"/>
              <a:t>‹#›</a:t>
            </a:fld>
            <a:endParaRPr lang="hu-HU"/>
          </a:p>
        </p:txBody>
      </p:sp>
    </p:spTree>
    <p:extLst>
      <p:ext uri="{BB962C8B-B14F-4D97-AF65-F5344CB8AC3E}">
        <p14:creationId xmlns:p14="http://schemas.microsoft.com/office/powerpoint/2010/main" val="3921654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6333"/>
          </a:xfrm>
          <a:prstGeom prst="rect">
            <a:avLst/>
          </a:prstGeom>
        </p:spPr>
        <p:txBody>
          <a:bodyPr vert="horz" lIns="91440" tIns="45720" rIns="91440" bIns="45720" rtlCol="0"/>
          <a:lstStyle>
            <a:lvl1pPr algn="r">
              <a:defRPr sz="1200"/>
            </a:lvl1pPr>
          </a:lstStyle>
          <a:p>
            <a:fld id="{B1C85964-301B-4E05-A0AC-A222FD1D8677}" type="datetimeFigureOut">
              <a:rPr lang="hu-HU" smtClean="0"/>
              <a:t>2023. 07. 18.</a:t>
            </a:fld>
            <a:endParaRPr lang="hu-HU"/>
          </a:p>
        </p:txBody>
      </p:sp>
      <p:sp>
        <p:nvSpPr>
          <p:cNvPr id="4" name="Diakép helye 3"/>
          <p:cNvSpPr>
            <a:spLocks noGrp="1" noRot="1" noChangeAspect="1"/>
          </p:cNvSpPr>
          <p:nvPr>
            <p:ph type="sldImg" idx="2"/>
          </p:nvPr>
        </p:nvSpPr>
        <p:spPr>
          <a:xfrm>
            <a:off x="88900" y="744538"/>
            <a:ext cx="6619875" cy="3724275"/>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428582"/>
            <a:ext cx="2945659" cy="496333"/>
          </a:xfrm>
          <a:prstGeom prst="rect">
            <a:avLst/>
          </a:prstGeom>
        </p:spPr>
        <p:txBody>
          <a:bodyPr vert="horz" lIns="91440" tIns="45720" rIns="91440" bIns="45720" rtlCol="0" anchor="b"/>
          <a:lstStyle>
            <a:lvl1pPr algn="r">
              <a:defRPr sz="1200"/>
            </a:lvl1pPr>
          </a:lstStyle>
          <a:p>
            <a:fld id="{7ABCD048-3DD1-4962-B730-99E29D05AA1F}" type="slidenum">
              <a:rPr lang="hu-HU" smtClean="0"/>
              <a:t>‹#›</a:t>
            </a:fld>
            <a:endParaRPr lang="hu-HU"/>
          </a:p>
        </p:txBody>
      </p:sp>
    </p:spTree>
    <p:extLst>
      <p:ext uri="{BB962C8B-B14F-4D97-AF65-F5344CB8AC3E}">
        <p14:creationId xmlns:p14="http://schemas.microsoft.com/office/powerpoint/2010/main" val="2771999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7ABCD048-3DD1-4962-B730-99E29D05AA1F}" type="slidenum">
              <a:rPr lang="hu-HU" smtClean="0"/>
              <a:t>1</a:t>
            </a:fld>
            <a:endParaRPr lang="hu-HU"/>
          </a:p>
        </p:txBody>
      </p:sp>
    </p:spTree>
    <p:extLst>
      <p:ext uri="{BB962C8B-B14F-4D97-AF65-F5344CB8AC3E}">
        <p14:creationId xmlns:p14="http://schemas.microsoft.com/office/powerpoint/2010/main" val="171862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23551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38118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 egy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711354"/>
            <a:ext cx="10080000" cy="880844"/>
          </a:xfrm>
          <a:prstGeom prst="rect">
            <a:avLst/>
          </a:prstGeom>
        </p:spPr>
        <p:txBody>
          <a:bodyPr anchor="b"/>
          <a:lstStyle>
            <a:lvl1pPr algn="l">
              <a:defRPr sz="6000" cap="all" baseline="0">
                <a:solidFill>
                  <a:schemeClr val="bg1"/>
                </a:solidFill>
                <a:latin typeface="Garamond" pitchFamily="18" charset="0"/>
              </a:defRPr>
            </a:lvl1pPr>
          </a:lstStyle>
          <a:p>
            <a:r>
              <a:rPr lang="hu-HU" dirty="0"/>
              <a:t>A prezentáció címe</a:t>
            </a:r>
          </a:p>
        </p:txBody>
      </p:sp>
      <p:sp>
        <p:nvSpPr>
          <p:cNvPr id="3" name="Alcím 2"/>
          <p:cNvSpPr>
            <a:spLocks noGrp="1"/>
          </p:cNvSpPr>
          <p:nvPr>
            <p:ph type="subTitle" idx="1" hasCustomPrompt="1"/>
          </p:nvPr>
        </p:nvSpPr>
        <p:spPr>
          <a:xfrm>
            <a:off x="1522800" y="2734812"/>
            <a:ext cx="10080000" cy="729842"/>
          </a:xfrm>
          <a:prstGeom prst="rect">
            <a:avLst/>
          </a:prstGeom>
        </p:spPr>
        <p:txBody>
          <a:bodyPr>
            <a:norm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Alcíme egy sorban</a:t>
            </a:r>
          </a:p>
        </p:txBody>
      </p:sp>
    </p:spTree>
    <p:extLst>
      <p:ext uri="{BB962C8B-B14F-4D97-AF65-F5344CB8AC3E}">
        <p14:creationId xmlns:p14="http://schemas.microsoft.com/office/powerpoint/2010/main" val="17574399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ímdia - két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306279"/>
            <a:ext cx="10080000" cy="1845947"/>
          </a:xfrm>
          <a:prstGeom prst="rect">
            <a:avLst/>
          </a:prstGeom>
        </p:spPr>
        <p:txBody>
          <a:bodyPr anchor="b"/>
          <a:lstStyle>
            <a:lvl1pPr algn="l">
              <a:defRPr sz="6000" b="0" cap="all" baseline="0">
                <a:solidFill>
                  <a:schemeClr val="bg1"/>
                </a:solidFill>
                <a:latin typeface="Garamond" pitchFamily="18" charset="0"/>
              </a:defRPr>
            </a:lvl1pPr>
          </a:lstStyle>
          <a:p>
            <a:r>
              <a:rPr lang="hu-HU" dirty="0"/>
              <a:t>A prezentáció címe </a:t>
            </a:r>
            <a:br>
              <a:rPr lang="hu-HU" dirty="0"/>
            </a:br>
            <a:r>
              <a:rPr lang="hu-HU" dirty="0"/>
              <a:t>Két sorban</a:t>
            </a:r>
          </a:p>
        </p:txBody>
      </p:sp>
      <p:sp>
        <p:nvSpPr>
          <p:cNvPr id="3" name="Alcím 2"/>
          <p:cNvSpPr>
            <a:spLocks noGrp="1"/>
          </p:cNvSpPr>
          <p:nvPr>
            <p:ph type="subTitle" idx="1" hasCustomPrompt="1"/>
          </p:nvPr>
        </p:nvSpPr>
        <p:spPr>
          <a:xfrm>
            <a:off x="1522800" y="3261284"/>
            <a:ext cx="10080000" cy="878630"/>
          </a:xfrm>
          <a:prstGeom prst="rect">
            <a:avLst/>
          </a:prstGeom>
        </p:spPr>
        <p:txBody>
          <a:bodyPr>
            <a:no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Alcíme</a:t>
            </a:r>
            <a:br>
              <a:rPr lang="hu-HU" dirty="0"/>
            </a:br>
            <a:r>
              <a:rPr lang="hu-HU" dirty="0"/>
              <a:t>két sorban</a:t>
            </a:r>
          </a:p>
        </p:txBody>
      </p:sp>
    </p:spTree>
    <p:extLst>
      <p:ext uri="{BB962C8B-B14F-4D97-AF65-F5344CB8AC3E}">
        <p14:creationId xmlns:p14="http://schemas.microsoft.com/office/powerpoint/2010/main" val="11145499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ím és tartalom">
    <p:spTree>
      <p:nvGrpSpPr>
        <p:cNvPr id="1" name=""/>
        <p:cNvGrpSpPr/>
        <p:nvPr/>
      </p:nvGrpSpPr>
      <p:grpSpPr>
        <a:xfrm>
          <a:off x="0" y="0"/>
          <a:ext cx="0" cy="0"/>
          <a:chOff x="0" y="0"/>
          <a:chExt cx="0" cy="0"/>
        </a:xfrm>
      </p:grpSpPr>
      <p:sp>
        <p:nvSpPr>
          <p:cNvPr id="3" name="Tartalom helye 2"/>
          <p:cNvSpPr>
            <a:spLocks noGrp="1"/>
          </p:cNvSpPr>
          <p:nvPr>
            <p:ph idx="1"/>
          </p:nvPr>
        </p:nvSpPr>
        <p:spPr>
          <a:xfrm>
            <a:off x="1454400" y="1519200"/>
            <a:ext cx="9126000" cy="3633825"/>
          </a:xfrm>
          <a:prstGeom prst="rect">
            <a:avLst/>
          </a:prstGeom>
        </p:spPr>
        <p:txBody>
          <a:bodyPr/>
          <a:lstStyle>
            <a:lvl1pPr>
              <a:buClr>
                <a:srgbClr val="72B240"/>
              </a:buClr>
              <a:defRPr>
                <a:latin typeface="Garamond" pitchFamily="18" charset="0"/>
              </a:defRPr>
            </a:lvl1pPr>
            <a:lvl2pPr>
              <a:buClr>
                <a:srgbClr val="72B240"/>
              </a:buClr>
              <a:defRPr>
                <a:latin typeface="Garamond" pitchFamily="18" charset="0"/>
              </a:defRPr>
            </a:lvl2pPr>
            <a:lvl3pPr>
              <a:buClr>
                <a:srgbClr val="72B240"/>
              </a:buClr>
              <a:defRPr>
                <a:latin typeface="Garamond" pitchFamily="18" charset="0"/>
              </a:defRPr>
            </a:lvl3pPr>
            <a:lvl4pPr>
              <a:buClr>
                <a:srgbClr val="72B240"/>
              </a:buClr>
              <a:defRPr>
                <a:latin typeface="Garamond" pitchFamily="18" charset="0"/>
              </a:defRPr>
            </a:lvl4pPr>
            <a:lvl5pPr>
              <a:buClr>
                <a:srgbClr val="72B240"/>
              </a:buClr>
              <a:defRPr>
                <a:latin typeface="Garamond" pitchFamily="18" charset="0"/>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dirty="0"/>
              <a:t>Mintacím szerkesztése</a:t>
            </a:r>
          </a:p>
        </p:txBody>
      </p:sp>
    </p:spTree>
    <p:extLst>
      <p:ext uri="{BB962C8B-B14F-4D97-AF65-F5344CB8AC3E}">
        <p14:creationId xmlns:p14="http://schemas.microsoft.com/office/powerpoint/2010/main" val="29029169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3" name="Tartalom helye 2"/>
          <p:cNvSpPr>
            <a:spLocks noGrp="1"/>
          </p:cNvSpPr>
          <p:nvPr>
            <p:ph sz="half" idx="1"/>
          </p:nvPr>
        </p:nvSpPr>
        <p:spPr>
          <a:xfrm>
            <a:off x="1454400" y="1519200"/>
            <a:ext cx="4500000" cy="3643350"/>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Tartalom helye 3"/>
          <p:cNvSpPr>
            <a:spLocks noGrp="1"/>
          </p:cNvSpPr>
          <p:nvPr>
            <p:ph sz="half" idx="2"/>
          </p:nvPr>
        </p:nvSpPr>
        <p:spPr>
          <a:xfrm>
            <a:off x="6130800" y="1519200"/>
            <a:ext cx="4500000" cy="3643350"/>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dirty="0"/>
              <a:t>Mintacím szerkesztése</a:t>
            </a:r>
          </a:p>
        </p:txBody>
      </p:sp>
    </p:spTree>
    <p:extLst>
      <p:ext uri="{BB962C8B-B14F-4D97-AF65-F5344CB8AC3E}">
        <p14:creationId xmlns:p14="http://schemas.microsoft.com/office/powerpoint/2010/main" val="32988698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Összehasonlítás">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145440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Mintaszöveg szerkesztése</a:t>
            </a:r>
          </a:p>
        </p:txBody>
      </p:sp>
      <p:sp>
        <p:nvSpPr>
          <p:cNvPr id="4" name="Tartalom helye 3"/>
          <p:cNvSpPr>
            <a:spLocks noGrp="1"/>
          </p:cNvSpPr>
          <p:nvPr>
            <p:ph sz="half" idx="2"/>
          </p:nvPr>
        </p:nvSpPr>
        <p:spPr>
          <a:xfrm>
            <a:off x="1454401" y="2355168"/>
            <a:ext cx="4500000" cy="2816907"/>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5" name="Szöveg helye 4"/>
          <p:cNvSpPr>
            <a:spLocks noGrp="1"/>
          </p:cNvSpPr>
          <p:nvPr>
            <p:ph type="body" sz="quarter" idx="3"/>
          </p:nvPr>
        </p:nvSpPr>
        <p:spPr>
          <a:xfrm>
            <a:off x="612951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Mintaszöveg szerkesztése</a:t>
            </a:r>
          </a:p>
        </p:txBody>
      </p:sp>
      <p:sp>
        <p:nvSpPr>
          <p:cNvPr id="6" name="Tartalom helye 5"/>
          <p:cNvSpPr>
            <a:spLocks noGrp="1"/>
          </p:cNvSpPr>
          <p:nvPr>
            <p:ph sz="quarter" idx="4"/>
          </p:nvPr>
        </p:nvSpPr>
        <p:spPr>
          <a:xfrm>
            <a:off x="6129511" y="2355168"/>
            <a:ext cx="4500000" cy="2816907"/>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788697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5275386" y="1519200"/>
            <a:ext cx="5365818" cy="3633825"/>
          </a:xfrm>
          <a:prstGeom prst="rect">
            <a:avLst/>
          </a:prstGeom>
        </p:spPr>
        <p:txBody>
          <a:bodyPr/>
          <a:lstStyle>
            <a:lvl1pPr>
              <a:buClr>
                <a:srgbClr val="72B240"/>
              </a:buClr>
              <a:defRPr sz="3200"/>
            </a:lvl1pPr>
            <a:lvl2pPr>
              <a:buClr>
                <a:srgbClr val="72B240"/>
              </a:buClr>
              <a:defRPr sz="2800"/>
            </a:lvl2pPr>
            <a:lvl3pPr>
              <a:buClr>
                <a:srgbClr val="72B240"/>
              </a:buClr>
              <a:defRPr sz="2400"/>
            </a:lvl3pPr>
            <a:lvl4pPr>
              <a:buClr>
                <a:srgbClr val="72B240"/>
              </a:buClr>
              <a:defRPr sz="2000"/>
            </a:lvl4pPr>
            <a:lvl5pPr>
              <a:buClr>
                <a:srgbClr val="72B240"/>
              </a:buClr>
              <a:defRPr sz="2000"/>
            </a:lvl5pPr>
            <a:lvl6pPr>
              <a:defRPr sz="2000"/>
            </a:lvl6pPr>
            <a:lvl7pPr>
              <a:defRPr sz="2000"/>
            </a:lvl7pPr>
            <a:lvl8pPr>
              <a:defRPr sz="2000"/>
            </a:lvl8pPr>
            <a:lvl9pPr>
              <a:defRPr sz="20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Szöveg helye 3"/>
          <p:cNvSpPr>
            <a:spLocks noGrp="1"/>
          </p:cNvSpPr>
          <p:nvPr>
            <p:ph type="body" sz="half" idx="2"/>
          </p:nvPr>
        </p:nvSpPr>
        <p:spPr>
          <a:xfrm>
            <a:off x="1454401" y="1519200"/>
            <a:ext cx="3620018"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dirty="0"/>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56304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ép képaláírással">
    <p:spTree>
      <p:nvGrpSpPr>
        <p:cNvPr id="1" name=""/>
        <p:cNvGrpSpPr/>
        <p:nvPr/>
      </p:nvGrpSpPr>
      <p:grpSpPr>
        <a:xfrm>
          <a:off x="0" y="0"/>
          <a:ext cx="0" cy="0"/>
          <a:chOff x="0" y="0"/>
          <a:chExt cx="0" cy="0"/>
        </a:xfrm>
      </p:grpSpPr>
      <p:sp>
        <p:nvSpPr>
          <p:cNvPr id="3" name="Kép helye 2"/>
          <p:cNvSpPr>
            <a:spLocks noGrp="1"/>
          </p:cNvSpPr>
          <p:nvPr>
            <p:ph type="pic" idx="1"/>
          </p:nvPr>
        </p:nvSpPr>
        <p:spPr>
          <a:xfrm>
            <a:off x="5817996" y="1519200"/>
            <a:ext cx="4863401" cy="36338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4" name="Szöveg helye 3"/>
          <p:cNvSpPr>
            <a:spLocks noGrp="1"/>
          </p:cNvSpPr>
          <p:nvPr>
            <p:ph type="body" sz="half" idx="2"/>
          </p:nvPr>
        </p:nvSpPr>
        <p:spPr>
          <a:xfrm>
            <a:off x="1454400" y="1519200"/>
            <a:ext cx="3932237"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dirty="0"/>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7442391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üggőleges cím és szöveg">
    <p:spTree>
      <p:nvGrpSpPr>
        <p:cNvPr id="1" name=""/>
        <p:cNvGrpSpPr/>
        <p:nvPr/>
      </p:nvGrpSpPr>
      <p:grpSpPr>
        <a:xfrm>
          <a:off x="0" y="0"/>
          <a:ext cx="0" cy="0"/>
          <a:chOff x="0" y="0"/>
          <a:chExt cx="0" cy="0"/>
        </a:xfrm>
      </p:grpSpPr>
      <p:sp>
        <p:nvSpPr>
          <p:cNvPr id="3" name="Függőleges szöveg helye 2"/>
          <p:cNvSpPr>
            <a:spLocks noGrp="1"/>
          </p:cNvSpPr>
          <p:nvPr>
            <p:ph type="body" orient="vert" idx="1"/>
          </p:nvPr>
        </p:nvSpPr>
        <p:spPr>
          <a:xfrm>
            <a:off x="1454400" y="1519200"/>
            <a:ext cx="6805345" cy="3700500"/>
          </a:xfrm>
          <a:prstGeom prst="rect">
            <a:avLst/>
          </a:prstGeom>
        </p:spPr>
        <p:txBody>
          <a:bodyPr vert="eaVert"/>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Cím 3"/>
          <p:cNvSpPr>
            <a:spLocks noGrp="1"/>
          </p:cNvSpPr>
          <p:nvPr>
            <p:ph type="title"/>
          </p:nvPr>
        </p:nvSpPr>
        <p:spPr>
          <a:xfrm>
            <a:off x="8391525" y="1524001"/>
            <a:ext cx="2200274" cy="3629024"/>
          </a:xfrm>
          <a:prstGeom prst="rect">
            <a:avLst/>
          </a:prstGeom>
          <a:scene3d>
            <a:camera prst="orthographicFront">
              <a:rot lat="0" lon="0" rev="0"/>
            </a:camera>
            <a:lightRig rig="threePt" dir="t"/>
          </a:scene3d>
        </p:spPr>
        <p:txBody>
          <a:bodyPr vert="vert"/>
          <a:lstStyle>
            <a:lvl1pPr>
              <a:defRPr sz="3000"/>
            </a:lvl1pPr>
          </a:lstStyle>
          <a:p>
            <a:r>
              <a:rPr lang="hu-HU" dirty="0"/>
              <a:t>Mintacím szerkesztése</a:t>
            </a:r>
          </a:p>
        </p:txBody>
      </p:sp>
    </p:spTree>
    <p:extLst>
      <p:ext uri="{BB962C8B-B14F-4D97-AF65-F5344CB8AC3E}">
        <p14:creationId xmlns:p14="http://schemas.microsoft.com/office/powerpoint/2010/main" val="7615743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cSld name="2 Columns">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816000" y="720001"/>
            <a:ext cx="10560000" cy="162779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864001" y="2496000"/>
            <a:ext cx="10512585" cy="311195"/>
          </a:xfrm>
          <a:prstGeom prst="rect">
            <a:avLst/>
          </a:prstGeom>
          <a:noFill/>
          <a:ln>
            <a:noFill/>
          </a:ln>
        </p:spPr>
        <p:txBody>
          <a:bodyPr lIns="91425" tIns="91425" rIns="91425" bIns="91425" anchor="t" anchorCtr="0"/>
          <a:lstStyle>
            <a:lvl1pPr rtl="0">
              <a:lnSpc>
                <a:spcPct val="84615"/>
              </a:lnSpc>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body" idx="2"/>
          </p:nvPr>
        </p:nvSpPr>
        <p:spPr>
          <a:xfrm>
            <a:off x="868800" y="2880001"/>
            <a:ext cx="10444800" cy="2842463"/>
          </a:xfrm>
          <a:prstGeom prst="rect">
            <a:avLst/>
          </a:prstGeom>
          <a:noFill/>
          <a:ln>
            <a:noFill/>
          </a:ln>
        </p:spPr>
        <p:txBody>
          <a:bodyPr lIns="91425" tIns="91425" rIns="91425" bIns="91425" anchor="t" anchorCtr="0"/>
          <a:lstStyle>
            <a:lvl1pPr algn="just" rtl="0">
              <a:lnSpc>
                <a:spcPct val="121212"/>
              </a:lnSpc>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7" name="Shape 57"/>
          <p:cNvSpPr txBox="1">
            <a:spLocks noGrp="1"/>
          </p:cNvSpPr>
          <p:nvPr>
            <p:ph type="body" idx="3"/>
          </p:nvPr>
        </p:nvSpPr>
        <p:spPr>
          <a:xfrm>
            <a:off x="10902933" y="6247497"/>
            <a:ext cx="466187" cy="311195"/>
          </a:xfrm>
          <a:prstGeom prst="rect">
            <a:avLst/>
          </a:prstGeom>
          <a:noFill/>
          <a:ln>
            <a:noFill/>
          </a:ln>
        </p:spPr>
        <p:txBody>
          <a:bodyPr lIns="91425" tIns="91425" rIns="91425" bIns="91425" anchor="ctr"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58" name="Shape 58"/>
          <p:cNvPicPr preferRelativeResize="0"/>
          <p:nvPr/>
        </p:nvPicPr>
        <p:blipFill rotWithShape="1">
          <a:blip r:embed="rId2">
            <a:alphaModFix/>
          </a:blip>
          <a:srcRect/>
          <a:stretch/>
        </p:blipFill>
        <p:spPr>
          <a:xfrm>
            <a:off x="11337600" y="6355201"/>
            <a:ext cx="105653" cy="113779"/>
          </a:xfrm>
          <a:prstGeom prst="rect">
            <a:avLst/>
          </a:prstGeom>
          <a:noFill/>
          <a:ln>
            <a:noFill/>
          </a:ln>
        </p:spPr>
      </p:pic>
      <p:pic>
        <p:nvPicPr>
          <p:cNvPr id="59" name="Shape 59"/>
          <p:cNvPicPr preferRelativeResize="0"/>
          <p:nvPr/>
        </p:nvPicPr>
        <p:blipFill rotWithShape="1">
          <a:blip r:embed="rId3">
            <a:alphaModFix/>
          </a:blip>
          <a:srcRect/>
          <a:stretch/>
        </p:blipFill>
        <p:spPr>
          <a:xfrm>
            <a:off x="10828800" y="6355201"/>
            <a:ext cx="105653" cy="113779"/>
          </a:xfrm>
          <a:prstGeom prst="rect">
            <a:avLst/>
          </a:prstGeom>
          <a:noFill/>
          <a:ln>
            <a:noFill/>
          </a:ln>
        </p:spPr>
      </p:pic>
      <p:sp>
        <p:nvSpPr>
          <p:cNvPr id="60" name="Shape 60"/>
          <p:cNvSpPr txBox="1">
            <a:spLocks noGrp="1"/>
          </p:cNvSpPr>
          <p:nvPr>
            <p:ph type="body" idx="4"/>
          </p:nvPr>
        </p:nvSpPr>
        <p:spPr>
          <a:xfrm>
            <a:off x="595200" y="6316800"/>
            <a:ext cx="5568619" cy="311195"/>
          </a:xfrm>
          <a:prstGeom prst="rect">
            <a:avLst/>
          </a:prstGeom>
          <a:noFill/>
          <a:ln>
            <a:noFill/>
          </a:ln>
        </p:spPr>
        <p:txBody>
          <a:bodyPr lIns="91425" tIns="91425" rIns="91425" bIns="91425" anchor="t" anchorCtr="0"/>
          <a:lstStyle>
            <a:lvl1pPr rtl="0">
              <a:lnSpc>
                <a:spcPct val="84615"/>
              </a:lnSpc>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1" name="Shape 61"/>
          <p:cNvSpPr txBox="1">
            <a:spLocks noGrp="1"/>
          </p:cNvSpPr>
          <p:nvPr>
            <p:ph type="body" idx="5"/>
          </p:nvPr>
        </p:nvSpPr>
        <p:spPr>
          <a:xfrm>
            <a:off x="609601" y="6465601"/>
            <a:ext cx="5471583" cy="242801"/>
          </a:xfrm>
          <a:prstGeom prst="rect">
            <a:avLst/>
          </a:prstGeom>
          <a:noFill/>
          <a:ln>
            <a:noFill/>
          </a:ln>
        </p:spPr>
        <p:txBody>
          <a:bodyPr lIns="91425" tIns="91425" rIns="91425" bIns="91425" anchor="t" anchorCtr="0"/>
          <a:lstStyle>
            <a:lvl1pPr rtl="0">
              <a:lnSpc>
                <a:spcPct val="116666"/>
              </a:lnSpc>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28792344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10"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7" y="12997"/>
            <a:ext cx="12327801" cy="6832006"/>
          </a:xfrm>
          <a:prstGeom prst="rect">
            <a:avLst/>
          </a:prstGeom>
        </p:spPr>
      </p:pic>
    </p:spTree>
    <p:extLst>
      <p:ext uri="{BB962C8B-B14F-4D97-AF65-F5344CB8AC3E}">
        <p14:creationId xmlns:p14="http://schemas.microsoft.com/office/powerpoint/2010/main" val="2252269174"/>
      </p:ext>
    </p:extLst>
  </p:cSld>
  <p:clrMap bg1="lt1" tx1="dk1" bg2="lt2" tx2="dk2" accent1="accent1" accent2="accent2" accent3="accent3" accent4="accent4" accent5="accent5" accent6="accent6" hlink="hlink" folHlink="folHlink"/>
  <p:sldLayoutIdLst>
    <p:sldLayoutId id="2147483661" r:id="rId1"/>
    <p:sldLayoutId id="2147483672" r:id="rId2"/>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7" name="Picture 5"/>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 y="5132723"/>
            <a:ext cx="12189705" cy="1714523"/>
          </a:xfrm>
          <a:prstGeom prst="rect">
            <a:avLst/>
          </a:prstGeom>
        </p:spPr>
      </p:pic>
    </p:spTree>
    <p:extLst>
      <p:ext uri="{BB962C8B-B14F-4D97-AF65-F5344CB8AC3E}">
        <p14:creationId xmlns:p14="http://schemas.microsoft.com/office/powerpoint/2010/main" val="3540155123"/>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78" r:id="rId3"/>
    <p:sldLayoutId id="2147483680" r:id="rId4"/>
    <p:sldLayoutId id="2147483681" r:id="rId5"/>
    <p:sldLayoutId id="2147483683" r:id="rId6"/>
    <p:sldLayoutId id="2147483684" r:id="rId7"/>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00891" y="1711354"/>
            <a:ext cx="11427823" cy="880844"/>
          </a:xfrm>
        </p:spPr>
        <p:txBody>
          <a:bodyPr/>
          <a:lstStyle/>
          <a:p>
            <a:r>
              <a:rPr lang="en-US" sz="2600" dirty="0"/>
              <a:t>Regulation of AI and Data Law in the European Union</a:t>
            </a:r>
            <a:br>
              <a:rPr lang="hu-HU" sz="2600" dirty="0"/>
            </a:br>
            <a:endParaRPr lang="hu-HU" sz="2600" dirty="0"/>
          </a:p>
        </p:txBody>
      </p:sp>
      <p:sp>
        <p:nvSpPr>
          <p:cNvPr id="3" name="Alcím 2"/>
          <p:cNvSpPr>
            <a:spLocks noGrp="1"/>
          </p:cNvSpPr>
          <p:nvPr>
            <p:ph type="subTitle" idx="1"/>
          </p:nvPr>
        </p:nvSpPr>
        <p:spPr/>
        <p:txBody>
          <a:bodyPr>
            <a:noAutofit/>
          </a:bodyPr>
          <a:lstStyle/>
          <a:p>
            <a:r>
              <a:rPr lang="en-US" sz="2200" dirty="0"/>
              <a:t>ELTE – Chung Ang Artificial Intelligence Conference July 17-July 18</a:t>
            </a:r>
            <a:r>
              <a:rPr lang="hu-HU" sz="2200" dirty="0"/>
              <a:t>, Budapest</a:t>
            </a:r>
          </a:p>
          <a:p>
            <a:r>
              <a:rPr lang="hu-HU" sz="2200" dirty="0"/>
              <a:t>Attila Menyhárd</a:t>
            </a:r>
          </a:p>
          <a:p>
            <a:r>
              <a:rPr lang="hu-HU" sz="2200" dirty="0"/>
              <a:t>menyhard@ajk.elte.hu</a:t>
            </a:r>
          </a:p>
        </p:txBody>
      </p:sp>
      <p:pic>
        <p:nvPicPr>
          <p:cNvPr id="1026" name="Picture 2" descr="https://www.elte.hu/media/2e/7f/f78d4052ec5e196f902d4b8a91a4693d2e45edbb7574b47592ebedcf759d/elte_cimer_szin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5137374"/>
            <a:ext cx="1623527" cy="1623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464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341999" marR="0" lvl="0" algn="just" rtl="0">
              <a:lnSpc>
                <a:spcPct val="121334"/>
              </a:lnSpc>
              <a:spcBef>
                <a:spcPts val="0"/>
              </a:spcBef>
              <a:buSzPct val="25000"/>
              <a:buNone/>
            </a:pPr>
            <a:r>
              <a:rPr lang="hu-HU" sz="2400" b="0" i="0" u="none" strike="noStrike" cap="none" baseline="0" dirty="0" err="1">
                <a:solidFill>
                  <a:schemeClr val="dk1"/>
                </a:solidFill>
                <a:latin typeface="+mj-lt"/>
                <a:ea typeface="Calibri"/>
                <a:cs typeface="Calibri"/>
                <a:sym typeface="Calibri"/>
              </a:rPr>
              <a:t>Regulation</a:t>
            </a:r>
            <a:r>
              <a:rPr lang="hu-HU" sz="2400" b="0" i="0" u="none" strike="noStrike" cap="none" baseline="0" dirty="0">
                <a:solidFill>
                  <a:schemeClr val="dk1"/>
                </a:solidFill>
                <a:latin typeface="+mj-lt"/>
                <a:ea typeface="Calibri"/>
                <a:cs typeface="Calibri"/>
                <a:sym typeface="Calibri"/>
              </a:rPr>
              <a:t> </a:t>
            </a:r>
            <a:r>
              <a:rPr lang="hu-HU" sz="2400" b="0" i="0" u="none" strike="noStrike" cap="none" baseline="0" dirty="0" err="1">
                <a:solidFill>
                  <a:schemeClr val="dk1"/>
                </a:solidFill>
                <a:latin typeface="+mj-lt"/>
                <a:ea typeface="Calibri"/>
                <a:cs typeface="Calibri"/>
                <a:sym typeface="Calibri"/>
              </a:rPr>
              <a:t>instead</a:t>
            </a:r>
            <a:r>
              <a:rPr lang="hu-HU" sz="2400" b="0" i="0" u="none" strike="noStrike" cap="none" baseline="0" dirty="0">
                <a:solidFill>
                  <a:schemeClr val="dk1"/>
                </a:solidFill>
                <a:latin typeface="+mj-lt"/>
                <a:ea typeface="Calibri"/>
                <a:cs typeface="Calibri"/>
                <a:sym typeface="Calibri"/>
              </a:rPr>
              <a:t> of </a:t>
            </a:r>
            <a:r>
              <a:rPr lang="hu-HU" sz="2400" b="0" i="0" u="none" strike="noStrike" cap="none" baseline="0" dirty="0" err="1">
                <a:solidFill>
                  <a:schemeClr val="dk1"/>
                </a:solidFill>
                <a:latin typeface="+mj-lt"/>
                <a:ea typeface="Calibri"/>
                <a:cs typeface="Calibri"/>
                <a:sym typeface="Calibri"/>
              </a:rPr>
              <a:t>information</a:t>
            </a:r>
            <a:r>
              <a:rPr lang="hu-HU" sz="2400" b="0" i="0" u="none" strike="noStrike" cap="none" baseline="0" dirty="0">
                <a:solidFill>
                  <a:schemeClr val="dk1"/>
                </a:solidFill>
                <a:latin typeface="+mj-lt"/>
                <a:ea typeface="Calibri"/>
                <a:cs typeface="Calibri"/>
                <a:sym typeface="Calibri"/>
              </a:rPr>
              <a:t> </a:t>
            </a:r>
            <a:r>
              <a:rPr lang="hu-HU" sz="2400" b="0" i="0" u="none" strike="noStrike" cap="none" baseline="0" dirty="0" err="1">
                <a:solidFill>
                  <a:schemeClr val="dk1"/>
                </a:solidFill>
                <a:latin typeface="+mj-lt"/>
                <a:ea typeface="Calibri"/>
                <a:cs typeface="Calibri"/>
                <a:sym typeface="Calibri"/>
              </a:rPr>
              <a:t>model</a:t>
            </a:r>
            <a:endParaRPr lang="hu-HU" sz="2400" b="0" i="0" u="none" strike="noStrike" cap="none" baseline="0" dirty="0">
              <a:solidFill>
                <a:schemeClr val="dk1"/>
              </a:solidFill>
              <a:latin typeface="+mj-lt"/>
              <a:ea typeface="Calibri"/>
              <a:cs typeface="Calibri"/>
              <a:sym typeface="Calibri"/>
            </a:endParaRPr>
          </a:p>
          <a:p>
            <a:pPr marL="341999" marR="0" lvl="0" algn="just" rtl="0">
              <a:lnSpc>
                <a:spcPct val="121334"/>
              </a:lnSpc>
              <a:spcBef>
                <a:spcPts val="0"/>
              </a:spcBef>
              <a:buSzPct val="25000"/>
              <a:buNone/>
            </a:pPr>
            <a:r>
              <a:rPr lang="hu-HU" sz="2400" dirty="0" err="1">
                <a:solidFill>
                  <a:schemeClr val="dk1"/>
                </a:solidFill>
                <a:latin typeface="+mj-lt"/>
                <a:ea typeface="Calibri"/>
                <a:cs typeface="Calibri"/>
                <a:sym typeface="Calibri"/>
              </a:rPr>
              <a:t>Risk-based</a:t>
            </a:r>
            <a:r>
              <a:rPr lang="hu-HU" sz="2400" dirty="0">
                <a:solidFill>
                  <a:schemeClr val="dk1"/>
                </a:solidFill>
                <a:latin typeface="+mj-lt"/>
                <a:ea typeface="Calibri"/>
                <a:cs typeface="Calibri"/>
                <a:sym typeface="Calibri"/>
              </a:rPr>
              <a:t> </a:t>
            </a:r>
            <a:r>
              <a:rPr lang="hu-HU" sz="2400" dirty="0" err="1">
                <a:solidFill>
                  <a:schemeClr val="dk1"/>
                </a:solidFill>
                <a:latin typeface="+mj-lt"/>
                <a:ea typeface="Calibri"/>
                <a:cs typeface="Calibri"/>
                <a:sym typeface="Calibri"/>
              </a:rPr>
              <a:t>approach</a:t>
            </a:r>
            <a:r>
              <a:rPr lang="hu-HU" sz="2400" dirty="0">
                <a:solidFill>
                  <a:schemeClr val="dk1"/>
                </a:solidFill>
                <a:latin typeface="+mj-lt"/>
                <a:ea typeface="Calibri"/>
                <a:cs typeface="Calibri"/>
                <a:sym typeface="Calibri"/>
              </a:rPr>
              <a:t> </a:t>
            </a:r>
            <a:r>
              <a:rPr lang="hu-HU" sz="2400" dirty="0" err="1">
                <a:solidFill>
                  <a:schemeClr val="dk1"/>
                </a:solidFill>
                <a:latin typeface="+mj-lt"/>
                <a:ea typeface="Calibri"/>
                <a:cs typeface="Calibri"/>
                <a:sym typeface="Calibri"/>
              </a:rPr>
              <a:t>instead</a:t>
            </a:r>
            <a:r>
              <a:rPr lang="hu-HU" sz="2400" dirty="0">
                <a:solidFill>
                  <a:schemeClr val="dk1"/>
                </a:solidFill>
                <a:latin typeface="+mj-lt"/>
                <a:ea typeface="Calibri"/>
                <a:cs typeface="Calibri"/>
                <a:sym typeface="Calibri"/>
              </a:rPr>
              <a:t> of </a:t>
            </a:r>
            <a:r>
              <a:rPr lang="hu-HU" sz="2400" dirty="0" err="1">
                <a:solidFill>
                  <a:schemeClr val="dk1"/>
                </a:solidFill>
                <a:latin typeface="+mj-lt"/>
                <a:ea typeface="Calibri"/>
                <a:cs typeface="Calibri"/>
                <a:sym typeface="Calibri"/>
              </a:rPr>
              <a:t>value-based</a:t>
            </a:r>
            <a:r>
              <a:rPr lang="hu-HU" sz="2400" dirty="0">
                <a:solidFill>
                  <a:schemeClr val="dk1"/>
                </a:solidFill>
                <a:latin typeface="+mj-lt"/>
                <a:ea typeface="Calibri"/>
                <a:cs typeface="Calibri"/>
                <a:sym typeface="Calibri"/>
              </a:rPr>
              <a:t> </a:t>
            </a:r>
            <a:r>
              <a:rPr lang="hu-HU" sz="2400" dirty="0" err="1">
                <a:solidFill>
                  <a:schemeClr val="dk1"/>
                </a:solidFill>
                <a:latin typeface="+mj-lt"/>
                <a:ea typeface="Calibri"/>
                <a:cs typeface="Calibri"/>
                <a:sym typeface="Calibri"/>
              </a:rPr>
              <a:t>approach</a:t>
            </a:r>
            <a:endParaRPr lang="hu-HU" sz="2400" dirty="0">
              <a:solidFill>
                <a:schemeClr val="dk1"/>
              </a:solidFill>
              <a:latin typeface="+mj-lt"/>
              <a:ea typeface="Calibri"/>
              <a:cs typeface="Calibri"/>
              <a:sym typeface="Calibri"/>
            </a:endParaRPr>
          </a:p>
          <a:p>
            <a:pPr marL="341999" marR="0" lvl="0" algn="just" rtl="0">
              <a:lnSpc>
                <a:spcPct val="121334"/>
              </a:lnSpc>
              <a:spcBef>
                <a:spcPts val="0"/>
              </a:spcBef>
              <a:buSzPct val="25000"/>
              <a:buNone/>
            </a:pPr>
            <a:r>
              <a:rPr lang="hu-HU" sz="2400" b="0" i="0" u="none" strike="noStrike" cap="none" baseline="0" dirty="0">
                <a:solidFill>
                  <a:schemeClr val="dk1"/>
                </a:solidFill>
                <a:latin typeface="+mj-lt"/>
                <a:ea typeface="Calibri"/>
                <a:cs typeface="Calibri"/>
                <a:sym typeface="Calibri"/>
              </a:rPr>
              <a:t>Data</a:t>
            </a:r>
          </a:p>
          <a:p>
            <a:pPr marL="341999" marR="0" lvl="0" algn="just" rtl="0">
              <a:lnSpc>
                <a:spcPct val="121334"/>
              </a:lnSpc>
              <a:spcBef>
                <a:spcPts val="0"/>
              </a:spcBef>
              <a:buSzPct val="25000"/>
              <a:buNone/>
            </a:pPr>
            <a:r>
              <a:rPr lang="hu-HU" sz="2400" dirty="0">
                <a:solidFill>
                  <a:schemeClr val="dk1"/>
                </a:solidFill>
                <a:latin typeface="+mj-lt"/>
                <a:ea typeface="Calibri"/>
                <a:cs typeface="Calibri"/>
                <a:sym typeface="Calibri"/>
              </a:rPr>
              <a:t>	- </a:t>
            </a:r>
            <a:r>
              <a:rPr lang="hu-HU" sz="2400" dirty="0" err="1">
                <a:solidFill>
                  <a:schemeClr val="dk1"/>
                </a:solidFill>
                <a:latin typeface="+mj-lt"/>
                <a:ea typeface="Calibri"/>
                <a:cs typeface="Calibri"/>
                <a:sym typeface="Calibri"/>
              </a:rPr>
              <a:t>validation</a:t>
            </a:r>
            <a:r>
              <a:rPr lang="hu-HU" sz="2400" dirty="0">
                <a:solidFill>
                  <a:schemeClr val="dk1"/>
                </a:solidFill>
                <a:latin typeface="+mj-lt"/>
                <a:ea typeface="Calibri"/>
                <a:cs typeface="Calibri"/>
                <a:sym typeface="Calibri"/>
              </a:rPr>
              <a:t> and </a:t>
            </a:r>
            <a:r>
              <a:rPr lang="hu-HU" sz="2400" dirty="0" err="1">
                <a:solidFill>
                  <a:schemeClr val="dk1"/>
                </a:solidFill>
                <a:latin typeface="+mj-lt"/>
                <a:ea typeface="Calibri"/>
                <a:cs typeface="Calibri"/>
                <a:sym typeface="Calibri"/>
              </a:rPr>
              <a:t>liability</a:t>
            </a:r>
            <a:endParaRPr lang="hu-HU" sz="2400" dirty="0">
              <a:solidFill>
                <a:schemeClr val="dk1"/>
              </a:solidFill>
              <a:latin typeface="+mj-lt"/>
              <a:ea typeface="Calibri"/>
              <a:cs typeface="Calibri"/>
              <a:sym typeface="Calibri"/>
            </a:endParaRPr>
          </a:p>
          <a:p>
            <a:pPr marL="341999" marR="0" lvl="0" algn="just" rtl="0">
              <a:lnSpc>
                <a:spcPct val="121334"/>
              </a:lnSpc>
              <a:spcBef>
                <a:spcPts val="0"/>
              </a:spcBef>
              <a:buSzPct val="25000"/>
              <a:buNone/>
            </a:pPr>
            <a:r>
              <a:rPr lang="hu-HU" sz="2400" dirty="0">
                <a:solidFill>
                  <a:schemeClr val="dk1"/>
                </a:solidFill>
                <a:latin typeface="+mj-lt"/>
                <a:ea typeface="Calibri"/>
                <a:cs typeface="Calibri"/>
                <a:sym typeface="Calibri"/>
              </a:rPr>
              <a:t>Software </a:t>
            </a:r>
          </a:p>
          <a:p>
            <a:pPr marL="341999" marR="0" lvl="0" algn="just" rtl="0">
              <a:lnSpc>
                <a:spcPct val="121334"/>
              </a:lnSpc>
              <a:spcBef>
                <a:spcPts val="0"/>
              </a:spcBef>
              <a:buSzPct val="25000"/>
              <a:buNone/>
            </a:pPr>
            <a:r>
              <a:rPr lang="hu-HU" sz="2400" b="0" i="0" u="none" strike="noStrike" cap="none" baseline="0" dirty="0">
                <a:solidFill>
                  <a:schemeClr val="dk1"/>
                </a:solidFill>
                <a:latin typeface="+mj-lt"/>
                <a:ea typeface="Calibri"/>
                <a:cs typeface="Calibri"/>
                <a:sym typeface="Calibri"/>
              </a:rPr>
              <a:t>	- </a:t>
            </a:r>
            <a:r>
              <a:rPr lang="hu-HU" sz="2400" b="0" i="0" u="none" strike="noStrike" cap="none" baseline="0" dirty="0" err="1">
                <a:solidFill>
                  <a:schemeClr val="dk1"/>
                </a:solidFill>
                <a:latin typeface="+mj-lt"/>
                <a:ea typeface="Calibri"/>
                <a:cs typeface="Calibri"/>
                <a:sym typeface="Calibri"/>
              </a:rPr>
              <a:t>transparent</a:t>
            </a:r>
            <a:r>
              <a:rPr lang="hu-HU" sz="2400" b="0" i="0" u="none" strike="noStrike" cap="none" baseline="0" dirty="0">
                <a:solidFill>
                  <a:schemeClr val="dk1"/>
                </a:solidFill>
                <a:latin typeface="+mj-lt"/>
                <a:ea typeface="Calibri"/>
                <a:cs typeface="Calibri"/>
                <a:sym typeface="Calibri"/>
              </a:rPr>
              <a:t> and </a:t>
            </a:r>
            <a:r>
              <a:rPr lang="hu-HU" sz="2400" b="0" i="0" u="none" strike="noStrike" cap="none" baseline="0" dirty="0" err="1">
                <a:solidFill>
                  <a:schemeClr val="dk1"/>
                </a:solidFill>
                <a:latin typeface="+mj-lt"/>
                <a:ea typeface="Calibri"/>
                <a:cs typeface="Calibri"/>
                <a:sym typeface="Calibri"/>
              </a:rPr>
              <a:t>explainable</a:t>
            </a:r>
            <a:endParaRPr lang="hu-HU" sz="2400" b="0" i="0" u="none" strike="noStrike" cap="none" baseline="0" dirty="0">
              <a:solidFill>
                <a:schemeClr val="dk1"/>
              </a:solidFill>
              <a:latin typeface="+mj-lt"/>
              <a:ea typeface="Calibri"/>
              <a:cs typeface="Calibri"/>
              <a:sym typeface="Calibri"/>
            </a:endParaRPr>
          </a:p>
          <a:p>
            <a:pPr marL="341999" marR="0" lvl="0" algn="just" rtl="0">
              <a:lnSpc>
                <a:spcPct val="121334"/>
              </a:lnSpc>
              <a:spcBef>
                <a:spcPts val="0"/>
              </a:spcBef>
              <a:buSzPct val="25000"/>
              <a:buNone/>
            </a:pPr>
            <a:r>
              <a:rPr lang="hu-HU" sz="2400" dirty="0" err="1">
                <a:solidFill>
                  <a:schemeClr val="dk1"/>
                </a:solidFill>
                <a:latin typeface="+mj-lt"/>
                <a:ea typeface="Calibri"/>
                <a:cs typeface="Calibri"/>
                <a:sym typeface="Calibri"/>
              </a:rPr>
              <a:t>Computing</a:t>
            </a:r>
            <a:r>
              <a:rPr lang="hu-HU" sz="2400" dirty="0">
                <a:solidFill>
                  <a:schemeClr val="dk1"/>
                </a:solidFill>
                <a:latin typeface="+mj-lt"/>
                <a:ea typeface="Calibri"/>
                <a:cs typeface="Calibri"/>
                <a:sym typeface="Calibri"/>
              </a:rPr>
              <a:t> </a:t>
            </a:r>
            <a:r>
              <a:rPr lang="hu-HU" sz="2400" b="0" i="0" u="none" strike="noStrike" cap="none" baseline="0" dirty="0" err="1">
                <a:solidFill>
                  <a:schemeClr val="dk1"/>
                </a:solidFill>
                <a:latin typeface="+mj-lt"/>
                <a:ea typeface="Calibri"/>
                <a:cs typeface="Calibri"/>
                <a:sym typeface="Calibri"/>
              </a:rPr>
              <a:t>capacity</a:t>
            </a:r>
            <a:endParaRPr lang="hu-HU" sz="2400" b="0" i="0" u="none" strike="noStrike" cap="none" baseline="0" dirty="0">
              <a:solidFill>
                <a:schemeClr val="dk1"/>
              </a:solidFill>
              <a:latin typeface="+mj-lt"/>
              <a:ea typeface="Calibri"/>
              <a:cs typeface="Calibri"/>
              <a:sym typeface="Calibri"/>
            </a:endParaRPr>
          </a:p>
        </p:txBody>
      </p:sp>
      <p:sp>
        <p:nvSpPr>
          <p:cNvPr id="2" name="Cím 1"/>
          <p:cNvSpPr>
            <a:spLocks noGrp="1"/>
          </p:cNvSpPr>
          <p:nvPr>
            <p:ph type="title"/>
          </p:nvPr>
        </p:nvSpPr>
        <p:spPr>
          <a:xfrm>
            <a:off x="1468800" y="431572"/>
            <a:ext cx="8784000" cy="507600"/>
          </a:xfrm>
        </p:spPr>
        <p:txBody>
          <a:bodyPr/>
          <a:lstStyle/>
          <a:p>
            <a:r>
              <a:rPr lang="hu-HU" dirty="0">
                <a:ea typeface="Roboto" panose="02000000000000000000" pitchFamily="2" charset="0"/>
                <a:cs typeface="Roboto" panose="02000000000000000000" pitchFamily="2" charset="0"/>
              </a:rPr>
              <a:t>AI </a:t>
            </a:r>
            <a:r>
              <a:rPr lang="hu-HU" dirty="0" err="1">
                <a:ea typeface="Roboto" panose="02000000000000000000" pitchFamily="2" charset="0"/>
                <a:cs typeface="Roboto" panose="02000000000000000000" pitchFamily="2" charset="0"/>
              </a:rPr>
              <a:t>Regulation</a:t>
            </a:r>
            <a:endParaRPr lang="hu-HU"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0665982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EE134EA2-006A-95DB-C8C1-33BB276F328D}"/>
              </a:ext>
            </a:extLst>
          </p:cNvPr>
          <p:cNvSpPr>
            <a:spLocks noGrp="1"/>
          </p:cNvSpPr>
          <p:nvPr>
            <p:ph sz="half" idx="1"/>
          </p:nvPr>
        </p:nvSpPr>
        <p:spPr>
          <a:xfrm>
            <a:off x="574766" y="1519200"/>
            <a:ext cx="5379634" cy="3643350"/>
          </a:xfrm>
        </p:spPr>
        <p:txBody>
          <a:bodyPr/>
          <a:lstStyle/>
          <a:p>
            <a:pPr marL="341999" marR="0" lvl="0" indent="-341999" algn="just" rtl="0">
              <a:lnSpc>
                <a:spcPct val="121334"/>
              </a:lnSpc>
              <a:spcBef>
                <a:spcPts val="700"/>
              </a:spcBef>
              <a:buClr>
                <a:srgbClr val="333333"/>
              </a:buClr>
              <a:buSzPct val="98900"/>
              <a:buFont typeface="Arial"/>
              <a:buChar char="•"/>
            </a:pP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Unacceptable</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risk</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social</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scoring</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facial</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recognition</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dark</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pattern</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AI,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manipulative</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AI</a:t>
            </a:r>
          </a:p>
          <a:p>
            <a:pPr marL="341999" marR="0" lvl="0" indent="-341999" algn="just" rtl="0">
              <a:lnSpc>
                <a:spcPct val="121334"/>
              </a:lnSpc>
              <a:spcBef>
                <a:spcPts val="700"/>
              </a:spcBef>
              <a:buClr>
                <a:srgbClr val="333333"/>
              </a:buClr>
              <a:buSzPct val="98900"/>
              <a:buFont typeface="Arial"/>
              <a:buChar char="•"/>
            </a:pPr>
            <a:r>
              <a:rPr lang="hu-HU" sz="2000" dirty="0" err="1">
                <a:solidFill>
                  <a:srgbClr val="333333"/>
                </a:solidFill>
                <a:latin typeface="+mj-lt"/>
                <a:ea typeface="Roboto" panose="02000000000000000000" pitchFamily="2" charset="0"/>
                <a:cs typeface="Roboto" panose="02000000000000000000" pitchFamily="2" charset="0"/>
                <a:sym typeface="Calibri"/>
              </a:rPr>
              <a:t>High</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risk</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education</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employment</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justice</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legal</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banking and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insurance</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services</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r>
              <a:rPr lang="hu-HU" sz="2000" b="0" i="0" u="none" strike="noStrike" cap="none" baseline="0" dirty="0" err="1">
                <a:solidFill>
                  <a:srgbClr val="333333"/>
                </a:solidFill>
                <a:latin typeface="+mj-lt"/>
                <a:ea typeface="Roboto" panose="02000000000000000000" pitchFamily="2" charset="0"/>
                <a:cs typeface="Roboto" panose="02000000000000000000" pitchFamily="2" charset="0"/>
                <a:sym typeface="Calibri"/>
              </a:rPr>
              <a:t>immigration</a:t>
            </a:r>
            <a:r>
              <a:rPr lang="hu-HU" sz="2000" b="0" i="0" u="none" strike="noStrike" cap="none" baseline="0" dirty="0">
                <a:solidFill>
                  <a:srgbClr val="333333"/>
                </a:solidFill>
                <a:latin typeface="+mj-lt"/>
                <a:ea typeface="Roboto" panose="02000000000000000000" pitchFamily="2" charset="0"/>
                <a:cs typeface="Roboto" panose="02000000000000000000" pitchFamily="2" charset="0"/>
                <a:sym typeface="Calibri"/>
              </a:rPr>
              <a:t> </a:t>
            </a:r>
          </a:p>
          <a:p>
            <a:pPr marL="341999" marR="0" lvl="0" indent="-341999" algn="just" rtl="0">
              <a:lnSpc>
                <a:spcPct val="121334"/>
              </a:lnSpc>
              <a:spcBef>
                <a:spcPts val="700"/>
              </a:spcBef>
              <a:buClr>
                <a:srgbClr val="333333"/>
              </a:buClr>
              <a:buSzPct val="98900"/>
              <a:buFont typeface="Arial"/>
              <a:buChar char="•"/>
            </a:pPr>
            <a:r>
              <a:rPr lang="hu-HU" sz="2000" dirty="0">
                <a:solidFill>
                  <a:srgbClr val="333333"/>
                </a:solidFill>
                <a:latin typeface="+mj-lt"/>
                <a:ea typeface="Roboto" panose="02000000000000000000" pitchFamily="2" charset="0"/>
                <a:cs typeface="Roboto" panose="02000000000000000000" pitchFamily="2" charset="0"/>
                <a:sym typeface="Calibri"/>
              </a:rPr>
              <a:t>Limited </a:t>
            </a:r>
            <a:r>
              <a:rPr lang="hu-HU" sz="2000" dirty="0" err="1">
                <a:solidFill>
                  <a:srgbClr val="333333"/>
                </a:solidFill>
                <a:latin typeface="+mj-lt"/>
                <a:ea typeface="Roboto" panose="02000000000000000000" pitchFamily="2" charset="0"/>
                <a:cs typeface="Roboto" panose="02000000000000000000" pitchFamily="2" charset="0"/>
                <a:sym typeface="Calibri"/>
              </a:rPr>
              <a:t>risk</a:t>
            </a:r>
            <a:r>
              <a:rPr lang="hu-HU" sz="2000" dirty="0">
                <a:solidFill>
                  <a:srgbClr val="333333"/>
                </a:solidFill>
                <a:latin typeface="+mj-lt"/>
                <a:ea typeface="Roboto" panose="02000000000000000000" pitchFamily="2" charset="0"/>
                <a:cs typeface="Roboto" panose="02000000000000000000" pitchFamily="2" charset="0"/>
                <a:sym typeface="Calibri"/>
              </a:rPr>
              <a:t>: chat </a:t>
            </a:r>
            <a:r>
              <a:rPr lang="hu-HU" sz="2000" dirty="0" err="1">
                <a:solidFill>
                  <a:srgbClr val="333333"/>
                </a:solidFill>
                <a:latin typeface="+mj-lt"/>
                <a:ea typeface="Roboto" panose="02000000000000000000" pitchFamily="2" charset="0"/>
                <a:cs typeface="Roboto" panose="02000000000000000000" pitchFamily="2" charset="0"/>
                <a:sym typeface="Calibri"/>
              </a:rPr>
              <a:t>bots</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deep</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fake</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emotion</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recognition</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systems</a:t>
            </a:r>
            <a:endParaRPr lang="hu-HU" sz="2000" dirty="0">
              <a:solidFill>
                <a:srgbClr val="333333"/>
              </a:solidFill>
              <a:latin typeface="+mj-lt"/>
              <a:ea typeface="Roboto" panose="02000000000000000000" pitchFamily="2" charset="0"/>
              <a:cs typeface="Roboto" panose="02000000000000000000" pitchFamily="2" charset="0"/>
              <a:sym typeface="Calibri"/>
            </a:endParaRPr>
          </a:p>
          <a:p>
            <a:pPr marL="341999" marR="0" lvl="0" indent="-341999" algn="just" rtl="0">
              <a:lnSpc>
                <a:spcPct val="121334"/>
              </a:lnSpc>
              <a:spcBef>
                <a:spcPts val="700"/>
              </a:spcBef>
              <a:buClr>
                <a:srgbClr val="333333"/>
              </a:buClr>
              <a:buSzPct val="98900"/>
              <a:buFont typeface="Arial"/>
              <a:buChar char="•"/>
            </a:pPr>
            <a:r>
              <a:rPr lang="hu-HU" sz="2000" dirty="0" err="1">
                <a:solidFill>
                  <a:srgbClr val="333333"/>
                </a:solidFill>
                <a:latin typeface="+mj-lt"/>
                <a:ea typeface="Roboto" panose="02000000000000000000" pitchFamily="2" charset="0"/>
                <a:cs typeface="Roboto" panose="02000000000000000000" pitchFamily="2" charset="0"/>
                <a:sym typeface="Calibri"/>
              </a:rPr>
              <a:t>Minimal</a:t>
            </a:r>
            <a:r>
              <a:rPr lang="hu-HU" sz="2000" dirty="0">
                <a:solidFill>
                  <a:srgbClr val="333333"/>
                </a:solidFill>
                <a:latin typeface="+mj-lt"/>
                <a:ea typeface="Roboto" panose="02000000000000000000" pitchFamily="2" charset="0"/>
                <a:cs typeface="Roboto" panose="02000000000000000000" pitchFamily="2" charset="0"/>
                <a:sym typeface="Calibri"/>
              </a:rPr>
              <a:t> </a:t>
            </a:r>
            <a:r>
              <a:rPr lang="hu-HU" sz="2000" dirty="0" err="1">
                <a:solidFill>
                  <a:srgbClr val="333333"/>
                </a:solidFill>
                <a:latin typeface="+mj-lt"/>
                <a:ea typeface="Roboto" panose="02000000000000000000" pitchFamily="2" charset="0"/>
                <a:cs typeface="Roboto" panose="02000000000000000000" pitchFamily="2" charset="0"/>
                <a:sym typeface="Calibri"/>
              </a:rPr>
              <a:t>risk</a:t>
            </a:r>
            <a:r>
              <a:rPr lang="hu-HU" sz="2000" dirty="0">
                <a:solidFill>
                  <a:srgbClr val="333333"/>
                </a:solidFill>
                <a:latin typeface="+mj-lt"/>
                <a:ea typeface="Roboto" panose="02000000000000000000" pitchFamily="2" charset="0"/>
                <a:cs typeface="Roboto" panose="02000000000000000000" pitchFamily="2" charset="0"/>
                <a:sym typeface="Calibri"/>
              </a:rPr>
              <a:t>: video </a:t>
            </a:r>
            <a:r>
              <a:rPr lang="hu-HU" sz="2000" dirty="0" err="1">
                <a:solidFill>
                  <a:srgbClr val="333333"/>
                </a:solidFill>
                <a:latin typeface="+mj-lt"/>
                <a:ea typeface="Roboto" panose="02000000000000000000" pitchFamily="2" charset="0"/>
                <a:cs typeface="Roboto" panose="02000000000000000000" pitchFamily="2" charset="0"/>
                <a:sym typeface="Calibri"/>
              </a:rPr>
              <a:t>games</a:t>
            </a:r>
            <a:r>
              <a:rPr lang="hu-HU" sz="2000" dirty="0">
                <a:solidFill>
                  <a:srgbClr val="333333"/>
                </a:solidFill>
                <a:latin typeface="+mj-lt"/>
                <a:ea typeface="Roboto" panose="02000000000000000000" pitchFamily="2" charset="0"/>
                <a:cs typeface="Roboto" panose="02000000000000000000" pitchFamily="2" charset="0"/>
                <a:sym typeface="Calibri"/>
              </a:rPr>
              <a:t>, "spam" </a:t>
            </a:r>
            <a:r>
              <a:rPr lang="hu-HU" sz="2000" dirty="0" err="1">
                <a:solidFill>
                  <a:srgbClr val="333333"/>
                </a:solidFill>
                <a:latin typeface="+mj-lt"/>
                <a:ea typeface="Roboto" panose="02000000000000000000" pitchFamily="2" charset="0"/>
                <a:cs typeface="Roboto" panose="02000000000000000000" pitchFamily="2" charset="0"/>
                <a:sym typeface="Calibri"/>
              </a:rPr>
              <a:t>filters</a:t>
            </a:r>
            <a:endParaRPr lang="hu-HU" sz="2000" dirty="0">
              <a:solidFill>
                <a:srgbClr val="333333"/>
              </a:solidFill>
              <a:latin typeface="+mj-lt"/>
              <a:ea typeface="Roboto" panose="02000000000000000000" pitchFamily="2" charset="0"/>
              <a:cs typeface="Roboto" panose="02000000000000000000" pitchFamily="2" charset="0"/>
              <a:sym typeface="Calibri"/>
            </a:endParaRPr>
          </a:p>
          <a:p>
            <a:endParaRPr lang="hu-HU" sz="2000" dirty="0"/>
          </a:p>
        </p:txBody>
      </p:sp>
      <p:sp>
        <p:nvSpPr>
          <p:cNvPr id="4" name="Cím 3">
            <a:extLst>
              <a:ext uri="{FF2B5EF4-FFF2-40B4-BE49-F238E27FC236}">
                <a16:creationId xmlns:a16="http://schemas.microsoft.com/office/drawing/2014/main" id="{1942D526-8944-5EF6-B014-FB49831C54A2}"/>
              </a:ext>
            </a:extLst>
          </p:cNvPr>
          <p:cNvSpPr>
            <a:spLocks noGrp="1"/>
          </p:cNvSpPr>
          <p:nvPr>
            <p:ph type="title"/>
          </p:nvPr>
        </p:nvSpPr>
        <p:spPr/>
        <p:txBody>
          <a:bodyPr/>
          <a:lstStyle/>
          <a:p>
            <a:r>
              <a:rPr lang="hu-HU" dirty="0" err="1">
                <a:ea typeface="Roboto" panose="02000000000000000000" pitchFamily="2" charset="0"/>
                <a:cs typeface="Roboto" panose="02000000000000000000" pitchFamily="2" charset="0"/>
              </a:rPr>
              <a:t>Regulating</a:t>
            </a:r>
            <a:r>
              <a:rPr lang="hu-HU" dirty="0">
                <a:ea typeface="Roboto" panose="02000000000000000000" pitchFamily="2" charset="0"/>
                <a:cs typeface="Roboto" panose="02000000000000000000" pitchFamily="2" charset="0"/>
              </a:rPr>
              <a:t> AI</a:t>
            </a:r>
          </a:p>
        </p:txBody>
      </p:sp>
      <p:graphicFrame>
        <p:nvGraphicFramePr>
          <p:cNvPr id="5" name="Tartalom helye 4">
            <a:extLst>
              <a:ext uri="{FF2B5EF4-FFF2-40B4-BE49-F238E27FC236}">
                <a16:creationId xmlns:a16="http://schemas.microsoft.com/office/drawing/2014/main" id="{714533FA-7397-3C28-7898-E4A5739ED37B}"/>
              </a:ext>
            </a:extLst>
          </p:cNvPr>
          <p:cNvGraphicFramePr>
            <a:graphicFrameLocks noGrp="1"/>
          </p:cNvGraphicFramePr>
          <p:nvPr>
            <p:ph sz="half" idx="2"/>
            <p:extLst>
              <p:ext uri="{D42A27DB-BD31-4B8C-83A1-F6EECF244321}">
                <p14:modId xmlns:p14="http://schemas.microsoft.com/office/powerpoint/2010/main" val="343482181"/>
              </p:ext>
            </p:extLst>
          </p:nvPr>
        </p:nvGraphicFramePr>
        <p:xfrm>
          <a:off x="6130925" y="1519238"/>
          <a:ext cx="4500563" cy="3643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525295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741500" y="720000"/>
            <a:ext cx="10703200" cy="926400"/>
          </a:xfrm>
          <a:prstGeom prst="rect">
            <a:avLst/>
          </a:prstGeom>
          <a:noFill/>
          <a:ln>
            <a:noFill/>
          </a:ln>
        </p:spPr>
        <p:txBody>
          <a:bodyPr lIns="121900" tIns="60933" rIns="121900" bIns="60933" anchor="t" anchorCtr="0">
            <a:noAutofit/>
          </a:bodyPr>
          <a:lstStyle/>
          <a:p>
            <a:pPr>
              <a:lnSpc>
                <a:spcPct val="122222"/>
              </a:lnSpc>
              <a:buClr>
                <a:srgbClr val="333333"/>
              </a:buClr>
              <a:buSzPct val="25000"/>
            </a:pPr>
            <a:r>
              <a:rPr lang="hu-HU" sz="3600" i="1" dirty="0">
                <a:ea typeface="Roboto" panose="02000000000000000000" pitchFamily="2" charset="0"/>
                <a:cs typeface="Roboto" panose="02000000000000000000" pitchFamily="2" charset="0"/>
              </a:rPr>
              <a:t>Ex ante </a:t>
            </a:r>
            <a:r>
              <a:rPr lang="hu-HU" sz="3600" dirty="0" err="1">
                <a:ea typeface="Roboto" panose="02000000000000000000" pitchFamily="2" charset="0"/>
                <a:cs typeface="Roboto" panose="02000000000000000000" pitchFamily="2" charset="0"/>
              </a:rPr>
              <a:t>protection</a:t>
            </a:r>
            <a:r>
              <a:rPr lang="hu-HU" sz="3600" dirty="0">
                <a:ea typeface="Roboto" panose="02000000000000000000" pitchFamily="2" charset="0"/>
                <a:cs typeface="Roboto" panose="02000000000000000000" pitchFamily="2" charset="0"/>
              </a:rPr>
              <a:t> in </a:t>
            </a:r>
            <a:r>
              <a:rPr lang="hu-HU" sz="3600" dirty="0" err="1">
                <a:ea typeface="Roboto" panose="02000000000000000000" pitchFamily="2" charset="0"/>
                <a:cs typeface="Roboto" panose="02000000000000000000" pitchFamily="2" charset="0"/>
              </a:rPr>
              <a:t>the</a:t>
            </a:r>
            <a:r>
              <a:rPr lang="hu-HU" sz="3600" dirty="0">
                <a:ea typeface="Roboto" panose="02000000000000000000" pitchFamily="2" charset="0"/>
                <a:cs typeface="Roboto" panose="02000000000000000000" pitchFamily="2" charset="0"/>
              </a:rPr>
              <a:t> </a:t>
            </a:r>
            <a:r>
              <a:rPr lang="hu-HU" sz="3600" dirty="0" err="1">
                <a:ea typeface="Roboto" panose="02000000000000000000" pitchFamily="2" charset="0"/>
                <a:cs typeface="Roboto" panose="02000000000000000000" pitchFamily="2" charset="0"/>
              </a:rPr>
              <a:t>focus</a:t>
            </a:r>
            <a:endParaRPr lang="hu-HU" sz="3600" dirty="0">
              <a:ea typeface="Roboto" panose="02000000000000000000" pitchFamily="2" charset="0"/>
              <a:cs typeface="Roboto" panose="02000000000000000000" pitchFamily="2" charset="0"/>
            </a:endParaRPr>
          </a:p>
        </p:txBody>
      </p:sp>
      <p:sp>
        <p:nvSpPr>
          <p:cNvPr id="232" name="Shape 232"/>
          <p:cNvSpPr txBox="1">
            <a:spLocks noGrp="1"/>
          </p:cNvSpPr>
          <p:nvPr>
            <p:ph type="body" idx="1"/>
          </p:nvPr>
        </p:nvSpPr>
        <p:spPr>
          <a:xfrm>
            <a:off x="944700" y="1784800"/>
            <a:ext cx="5371200" cy="446000"/>
          </a:xfrm>
          <a:prstGeom prst="rect">
            <a:avLst/>
          </a:prstGeom>
          <a:noFill/>
          <a:ln>
            <a:noFill/>
          </a:ln>
        </p:spPr>
        <p:txBody>
          <a:bodyPr lIns="121900" tIns="60933" rIns="121900" bIns="60933" anchor="t" anchorCtr="0">
            <a:noAutofit/>
          </a:bodyPr>
          <a:lstStyle/>
          <a:p>
            <a:pPr marL="0" indent="0">
              <a:buClr>
                <a:srgbClr val="46286E"/>
              </a:buClr>
              <a:buSzPct val="25000"/>
              <a:buNone/>
            </a:pPr>
            <a:endParaRPr lang="hu-HU" sz="2400" dirty="0">
              <a:solidFill>
                <a:srgbClr val="4B4B4B"/>
              </a:solidFill>
            </a:endParaRPr>
          </a:p>
        </p:txBody>
      </p:sp>
      <p:sp>
        <p:nvSpPr>
          <p:cNvPr id="233" name="Shape 233"/>
          <p:cNvSpPr txBox="1">
            <a:spLocks noGrp="1"/>
          </p:cNvSpPr>
          <p:nvPr>
            <p:ph type="body" idx="2"/>
          </p:nvPr>
        </p:nvSpPr>
        <p:spPr>
          <a:xfrm>
            <a:off x="970400" y="2372000"/>
            <a:ext cx="5024000" cy="3028000"/>
          </a:xfrm>
          <a:prstGeom prst="rect">
            <a:avLst/>
          </a:prstGeom>
          <a:noFill/>
          <a:ln>
            <a:noFill/>
          </a:ln>
        </p:spPr>
        <p:txBody>
          <a:bodyPr lIns="121900" tIns="60933" rIns="121900" bIns="60933" anchor="t" anchorCtr="0">
            <a:noAutofit/>
          </a:bodyPr>
          <a:lstStyle/>
          <a:p>
            <a:pPr marL="455987" indent="-455987">
              <a:lnSpc>
                <a:spcPct val="121334"/>
              </a:lnSpc>
              <a:spcBef>
                <a:spcPts val="933"/>
              </a:spcBef>
              <a:buClr>
                <a:srgbClr val="333333"/>
              </a:buClr>
              <a:buSzPct val="98900"/>
              <a:buFont typeface="Arial"/>
              <a:buChar char="•"/>
            </a:pPr>
            <a:r>
              <a:rPr lang="hu-HU" sz="2400" dirty="0">
                <a:solidFill>
                  <a:srgbClr val="333333"/>
                </a:solidFill>
                <a:latin typeface="+mj-lt"/>
                <a:ea typeface="Calibri"/>
                <a:cs typeface="Calibri"/>
                <a:sym typeface="Calibri"/>
              </a:rPr>
              <a:t>Risk management</a:t>
            </a:r>
          </a:p>
          <a:p>
            <a:pPr marL="455989" indent="-456073">
              <a:lnSpc>
                <a:spcPct val="121334"/>
              </a:lnSpc>
              <a:spcBef>
                <a:spcPts val="933"/>
              </a:spcBef>
              <a:buClr>
                <a:srgbClr val="333333"/>
              </a:buClr>
              <a:buSzPct val="98999"/>
              <a:buFont typeface="Calibri"/>
              <a:buChar char="•"/>
            </a:pPr>
            <a:r>
              <a:rPr lang="hu-HU" sz="2400" dirty="0">
                <a:solidFill>
                  <a:srgbClr val="333333"/>
                </a:solidFill>
                <a:latin typeface="+mj-lt"/>
                <a:ea typeface="Calibri"/>
                <a:cs typeface="Calibri"/>
                <a:sym typeface="Calibri"/>
              </a:rPr>
              <a:t>Quality management</a:t>
            </a:r>
          </a:p>
          <a:p>
            <a:pPr marL="455989" indent="-456073">
              <a:lnSpc>
                <a:spcPct val="121334"/>
              </a:lnSpc>
              <a:spcBef>
                <a:spcPts val="933"/>
              </a:spcBef>
              <a:buClr>
                <a:srgbClr val="333333"/>
              </a:buClr>
              <a:buSzPct val="98999"/>
              <a:buFont typeface="Calibri"/>
              <a:buChar char="•"/>
            </a:pPr>
            <a:r>
              <a:rPr lang="hu-HU" sz="2400" dirty="0">
                <a:solidFill>
                  <a:srgbClr val="333333"/>
                </a:solidFill>
                <a:latin typeface="+mj-lt"/>
                <a:ea typeface="Calibri"/>
                <a:cs typeface="Calibri"/>
                <a:sym typeface="Calibri"/>
              </a:rPr>
              <a:t>Compliance (</a:t>
            </a:r>
            <a:r>
              <a:rPr lang="hu-HU" sz="2400" dirty="0" err="1">
                <a:solidFill>
                  <a:srgbClr val="333333"/>
                </a:solidFill>
                <a:latin typeface="+mj-lt"/>
                <a:ea typeface="Calibri"/>
                <a:cs typeface="Calibri"/>
                <a:sym typeface="Calibri"/>
              </a:rPr>
              <a:t>compliance</a:t>
            </a:r>
            <a:r>
              <a:rPr lang="hu-HU" sz="2400" dirty="0">
                <a:solidFill>
                  <a:srgbClr val="333333"/>
                </a:solidFill>
                <a:latin typeface="+mj-lt"/>
                <a:ea typeface="Calibri"/>
                <a:cs typeface="Calibri"/>
                <a:sym typeface="Calibri"/>
              </a:rPr>
              <a:t>)</a:t>
            </a:r>
          </a:p>
          <a:p>
            <a:pPr marL="455989" indent="-456073">
              <a:lnSpc>
                <a:spcPct val="121334"/>
              </a:lnSpc>
              <a:spcBef>
                <a:spcPts val="933"/>
              </a:spcBef>
              <a:buClr>
                <a:srgbClr val="333333"/>
              </a:buClr>
              <a:buSzPct val="98999"/>
              <a:buFont typeface="Calibri"/>
              <a:buChar char="•"/>
            </a:pPr>
            <a:r>
              <a:rPr lang="hu-HU" sz="2400" dirty="0">
                <a:solidFill>
                  <a:srgbClr val="333333"/>
                </a:solidFill>
                <a:latin typeface="+mj-lt"/>
                <a:ea typeface="Calibri"/>
                <a:cs typeface="Calibri"/>
                <a:sym typeface="Calibri"/>
              </a:rPr>
              <a:t>Regulatory control</a:t>
            </a:r>
          </a:p>
          <a:p>
            <a:pPr marL="455989" indent="-456073">
              <a:lnSpc>
                <a:spcPct val="121334"/>
              </a:lnSpc>
              <a:spcBef>
                <a:spcPts val="933"/>
              </a:spcBef>
              <a:buClr>
                <a:srgbClr val="333333"/>
              </a:buClr>
              <a:buSzPct val="98999"/>
              <a:buFont typeface="Calibri"/>
              <a:buChar char="•"/>
            </a:pPr>
            <a:r>
              <a:rPr lang="hu-HU" sz="2400" dirty="0">
                <a:solidFill>
                  <a:srgbClr val="333333"/>
                </a:solidFill>
                <a:latin typeface="+mj-lt"/>
                <a:ea typeface="Calibri"/>
                <a:cs typeface="Calibri"/>
                <a:sym typeface="Calibri"/>
              </a:rPr>
              <a:t>Register</a:t>
            </a:r>
          </a:p>
        </p:txBody>
      </p:sp>
      <p:sp>
        <p:nvSpPr>
          <p:cNvPr id="234" name="Shape 234"/>
          <p:cNvSpPr txBox="1">
            <a:spLocks noGrp="1"/>
          </p:cNvSpPr>
          <p:nvPr>
            <p:ph type="body" idx="3"/>
          </p:nvPr>
        </p:nvSpPr>
        <p:spPr>
          <a:xfrm>
            <a:off x="10902933" y="6247497"/>
            <a:ext cx="466187" cy="311195"/>
          </a:xfrm>
          <a:prstGeom prst="rect">
            <a:avLst/>
          </a:prstGeom>
          <a:noFill/>
          <a:ln>
            <a:noFill/>
          </a:ln>
        </p:spPr>
        <p:txBody>
          <a:bodyPr lIns="121900" tIns="60933" rIns="121900" bIns="60933" anchor="ctr" anchorCtr="0">
            <a:noAutofit/>
          </a:bodyPr>
          <a:lstStyle/>
          <a:p>
            <a:pPr marL="0" indent="0">
              <a:lnSpc>
                <a:spcPct val="122222"/>
              </a:lnSpc>
              <a:buClr>
                <a:srgbClr val="595959"/>
              </a:buClr>
              <a:buSzPct val="25000"/>
              <a:buNone/>
            </a:pPr>
            <a:r>
              <a:rPr lang="hu-HU" sz="1200">
                <a:solidFill>
                  <a:srgbClr val="595959"/>
                </a:solidFill>
                <a:latin typeface="Arial"/>
                <a:ea typeface="Arial"/>
                <a:cs typeface="Arial"/>
                <a:sym typeface="Arial"/>
              </a:rPr>
              <a:t>4</a:t>
            </a:r>
          </a:p>
        </p:txBody>
      </p:sp>
      <p:sp>
        <p:nvSpPr>
          <p:cNvPr id="235" name="Shape 235"/>
          <p:cNvSpPr txBox="1"/>
          <p:nvPr/>
        </p:nvSpPr>
        <p:spPr>
          <a:xfrm>
            <a:off x="6502400" y="2573867"/>
            <a:ext cx="4978400" cy="1930400"/>
          </a:xfrm>
          <a:prstGeom prst="rect">
            <a:avLst/>
          </a:prstGeom>
          <a:noFill/>
          <a:ln>
            <a:noFill/>
          </a:ln>
        </p:spPr>
        <p:txBody>
          <a:bodyPr lIns="121900" tIns="60933" rIns="121900" bIns="60933" anchor="t" anchorCtr="0">
            <a:noAutofit/>
          </a:bodyPr>
          <a:lstStyle/>
          <a:p>
            <a:pPr algn="just"/>
            <a:endParaRPr sz="1200">
              <a:solidFill>
                <a:schemeClr val="dk1"/>
              </a:solidFill>
              <a:latin typeface="Calibri"/>
              <a:ea typeface="Calibri"/>
              <a:cs typeface="Calibri"/>
              <a:sym typeface="Calibri"/>
            </a:endParaRPr>
          </a:p>
        </p:txBody>
      </p:sp>
      <p:sp>
        <p:nvSpPr>
          <p:cNvPr id="236" name="Shape 236"/>
          <p:cNvSpPr txBox="1"/>
          <p:nvPr/>
        </p:nvSpPr>
        <p:spPr>
          <a:xfrm>
            <a:off x="6452000" y="1784801"/>
            <a:ext cx="5024000" cy="414799"/>
          </a:xfrm>
          <a:prstGeom prst="rect">
            <a:avLst/>
          </a:prstGeom>
          <a:noFill/>
          <a:ln>
            <a:noFill/>
          </a:ln>
        </p:spPr>
        <p:txBody>
          <a:bodyPr lIns="121900" tIns="60933" rIns="121900" bIns="60933" anchor="t" anchorCtr="0">
            <a:noAutofit/>
          </a:bodyPr>
          <a:lstStyle/>
          <a:p>
            <a:pPr>
              <a:lnSpc>
                <a:spcPct val="84615"/>
              </a:lnSpc>
              <a:buSzPct val="25000"/>
            </a:pPr>
            <a:endParaRPr lang="hu-HU" sz="2400" dirty="0">
              <a:solidFill>
                <a:srgbClr val="4B4B4B"/>
              </a:solidFill>
            </a:endParaRPr>
          </a:p>
        </p:txBody>
      </p:sp>
      <p:sp>
        <p:nvSpPr>
          <p:cNvPr id="238" name="Shape 238"/>
          <p:cNvSpPr txBox="1"/>
          <p:nvPr/>
        </p:nvSpPr>
        <p:spPr>
          <a:xfrm>
            <a:off x="5661330" y="2199598"/>
            <a:ext cx="6127804" cy="3199068"/>
          </a:xfrm>
          <a:prstGeom prst="rect">
            <a:avLst/>
          </a:prstGeom>
          <a:noFill/>
          <a:ln>
            <a:noFill/>
          </a:ln>
        </p:spPr>
        <p:txBody>
          <a:bodyPr lIns="121900" tIns="60933" rIns="121900" bIns="60933" anchor="t" anchorCtr="0">
            <a:noAutofit/>
          </a:bodyPr>
          <a:lstStyle/>
          <a:p>
            <a:pPr marL="455989" indent="-456073" algn="just">
              <a:lnSpc>
                <a:spcPct val="121334"/>
              </a:lnSpc>
              <a:spcBef>
                <a:spcPts val="933"/>
              </a:spcBef>
              <a:buClr>
                <a:srgbClr val="333333"/>
              </a:buClr>
              <a:buSzPct val="98999"/>
              <a:buFont typeface="Calibri"/>
              <a:buChar char="•"/>
            </a:pPr>
            <a:r>
              <a:rPr lang="hu-HU" sz="2400" dirty="0">
                <a:solidFill>
                  <a:srgbClr val="333333"/>
                </a:solidFill>
                <a:latin typeface="+mj-lt"/>
                <a:ea typeface="Calibri"/>
                <a:cs typeface="Calibri"/>
                <a:sym typeface="Calibri"/>
              </a:rPr>
              <a:t>Risk management system: to be operated for high-risk MI</a:t>
            </a:r>
          </a:p>
          <a:p>
            <a:pPr lvl="4" algn="just">
              <a:lnSpc>
                <a:spcPct val="121334"/>
              </a:lnSpc>
              <a:spcBef>
                <a:spcPts val="933"/>
              </a:spcBef>
              <a:buClr>
                <a:srgbClr val="333333"/>
              </a:buClr>
              <a:buSzPct val="98999"/>
            </a:pPr>
            <a:r>
              <a:rPr lang="hu-HU" sz="2400" dirty="0">
                <a:solidFill>
                  <a:srgbClr val="333333"/>
                </a:solidFill>
                <a:latin typeface="+mj-lt"/>
                <a:ea typeface="Calibri"/>
                <a:cs typeface="Calibri"/>
                <a:sym typeface="Calibri"/>
              </a:rPr>
              <a:t>an uninterrupted iterative process throughout the lifecycle of the AI system</a:t>
            </a:r>
          </a:p>
          <a:p>
            <a:pPr marL="455989" indent="-456073" algn="just">
              <a:lnSpc>
                <a:spcPct val="121334"/>
              </a:lnSpc>
              <a:spcBef>
                <a:spcPts val="933"/>
              </a:spcBef>
              <a:buClr>
                <a:srgbClr val="333333"/>
              </a:buClr>
              <a:buSzPct val="98999"/>
              <a:buFont typeface="Calibri"/>
              <a:buChar char="•"/>
            </a:pPr>
            <a:r>
              <a:rPr lang="hu-HU" sz="2400" dirty="0">
                <a:solidFill>
                  <a:srgbClr val="333333"/>
                </a:solidFill>
                <a:latin typeface="+mj-lt"/>
                <a:ea typeface="Calibri"/>
                <a:cs typeface="Calibri"/>
                <a:sym typeface="Calibri"/>
              </a:rPr>
              <a:t>Liability: illegality </a:t>
            </a:r>
            <a:r>
              <a:rPr lang="hu-HU" sz="2400" dirty="0" err="1">
                <a:solidFill>
                  <a:srgbClr val="333333"/>
                </a:solidFill>
                <a:latin typeface="+mj-lt"/>
                <a:ea typeface="Calibri"/>
                <a:cs typeface="Calibri"/>
                <a:sym typeface="Calibri"/>
              </a:rPr>
              <a:t>vs </a:t>
            </a:r>
            <a:r>
              <a:rPr lang="hu-HU" sz="2400" dirty="0">
                <a:solidFill>
                  <a:srgbClr val="333333"/>
                </a:solidFill>
                <a:latin typeface="+mj-lt"/>
                <a:ea typeface="Calibri"/>
                <a:cs typeface="Calibri"/>
                <a:sym typeface="Calibri"/>
              </a:rPr>
              <a:t>"</a:t>
            </a:r>
            <a:r>
              <a:rPr lang="hu-HU" sz="2400" dirty="0" err="1">
                <a:solidFill>
                  <a:srgbClr val="333333"/>
                </a:solidFill>
                <a:latin typeface="+mj-lt"/>
                <a:ea typeface="Calibri"/>
                <a:cs typeface="Calibri"/>
                <a:sym typeface="Calibri"/>
              </a:rPr>
              <a:t>state of </a:t>
            </a:r>
            <a:r>
              <a:rPr lang="hu-HU" sz="2400" dirty="0">
                <a:solidFill>
                  <a:srgbClr val="333333"/>
                </a:solidFill>
                <a:latin typeface="+mj-lt"/>
                <a:ea typeface="Calibri"/>
                <a:cs typeface="Calibri"/>
                <a:sym typeface="Calibri"/>
              </a:rPr>
              <a:t>art" </a:t>
            </a:r>
            <a:r>
              <a:rPr lang="hu-HU" sz="2400" dirty="0" err="1">
                <a:solidFill>
                  <a:srgbClr val="333333"/>
                </a:solidFill>
                <a:latin typeface="+mj-lt"/>
                <a:ea typeface="Calibri"/>
                <a:cs typeface="Calibri"/>
                <a:sym typeface="Calibri"/>
              </a:rPr>
              <a:t>defence</a:t>
            </a:r>
            <a:r>
              <a:rPr lang="hu-HU" sz="2400" dirty="0">
                <a:solidFill>
                  <a:srgbClr val="333333"/>
                </a:solidFill>
                <a:latin typeface="+mj-lt"/>
                <a:ea typeface="Calibri"/>
                <a:cs typeface="Calibri"/>
                <a:sym typeface="Calibri"/>
              </a:rPr>
              <a:t>?</a:t>
            </a:r>
          </a:p>
        </p:txBody>
      </p:sp>
    </p:spTree>
    <p:extLst>
      <p:ext uri="{BB962C8B-B14F-4D97-AF65-F5344CB8AC3E}">
        <p14:creationId xmlns:p14="http://schemas.microsoft.com/office/powerpoint/2010/main" val="3997967330"/>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741500" y="720000"/>
            <a:ext cx="10703200" cy="926400"/>
          </a:xfrm>
          <a:prstGeom prst="rect">
            <a:avLst/>
          </a:prstGeom>
          <a:noFill/>
          <a:ln>
            <a:noFill/>
          </a:ln>
        </p:spPr>
        <p:txBody>
          <a:bodyPr lIns="121900" tIns="60933" rIns="121900" bIns="60933" anchor="t" anchorCtr="0">
            <a:noAutofit/>
          </a:bodyPr>
          <a:lstStyle/>
          <a:p>
            <a:pPr>
              <a:lnSpc>
                <a:spcPct val="122222"/>
              </a:lnSpc>
              <a:buClr>
                <a:srgbClr val="333333"/>
              </a:buClr>
              <a:buSzPct val="25000"/>
            </a:pPr>
            <a:r>
              <a:rPr lang="hu-HU" sz="3600" dirty="0">
                <a:ea typeface="Roboto" panose="02000000000000000000" pitchFamily="2" charset="0"/>
                <a:cs typeface="Roboto" panose="02000000000000000000" pitchFamily="2" charset="0"/>
              </a:rPr>
              <a:t>AI </a:t>
            </a:r>
            <a:r>
              <a:rPr lang="hu-HU" sz="3600" dirty="0" err="1">
                <a:ea typeface="Roboto" panose="02000000000000000000" pitchFamily="2" charset="0"/>
                <a:cs typeface="Roboto" panose="02000000000000000000" pitchFamily="2" charset="0"/>
              </a:rPr>
              <a:t>Liability Directive</a:t>
            </a:r>
            <a:endParaRPr lang="hu-HU" sz="3600" dirty="0">
              <a:ea typeface="Roboto" panose="02000000000000000000" pitchFamily="2" charset="0"/>
              <a:cs typeface="Roboto" panose="02000000000000000000" pitchFamily="2" charset="0"/>
            </a:endParaRPr>
          </a:p>
        </p:txBody>
      </p:sp>
      <p:sp>
        <p:nvSpPr>
          <p:cNvPr id="232" name="Shape 232"/>
          <p:cNvSpPr txBox="1">
            <a:spLocks noGrp="1"/>
          </p:cNvSpPr>
          <p:nvPr>
            <p:ph type="body" idx="1"/>
          </p:nvPr>
        </p:nvSpPr>
        <p:spPr>
          <a:xfrm>
            <a:off x="933814" y="1784801"/>
            <a:ext cx="5371200" cy="446000"/>
          </a:xfrm>
          <a:prstGeom prst="rect">
            <a:avLst/>
          </a:prstGeom>
          <a:noFill/>
          <a:ln>
            <a:noFill/>
          </a:ln>
        </p:spPr>
        <p:txBody>
          <a:bodyPr lIns="121900" tIns="60933" rIns="121900" bIns="60933" anchor="t" anchorCtr="0">
            <a:noAutofit/>
          </a:bodyPr>
          <a:lstStyle/>
          <a:p>
            <a:pPr marL="0" indent="0">
              <a:buClr>
                <a:srgbClr val="46286E"/>
              </a:buClr>
              <a:buSzPct val="25000"/>
              <a:buNone/>
            </a:pPr>
            <a:r>
              <a:rPr lang="hu-HU" sz="2400" dirty="0">
                <a:solidFill>
                  <a:srgbClr val="4B4B4B"/>
                </a:solidFill>
                <a:latin typeface="+mj-lt"/>
                <a:ea typeface="Roboto" panose="02000000000000000000" pitchFamily="2" charset="0"/>
                <a:cs typeface="Roboto" panose="02000000000000000000" pitchFamily="2" charset="0"/>
              </a:rPr>
              <a:t>No uniform liability system</a:t>
            </a:r>
          </a:p>
        </p:txBody>
      </p:sp>
      <p:sp>
        <p:nvSpPr>
          <p:cNvPr id="233" name="Shape 233"/>
          <p:cNvSpPr txBox="1">
            <a:spLocks noGrp="1"/>
          </p:cNvSpPr>
          <p:nvPr>
            <p:ph type="body" idx="2"/>
          </p:nvPr>
        </p:nvSpPr>
        <p:spPr>
          <a:xfrm>
            <a:off x="190832" y="2372000"/>
            <a:ext cx="5803569" cy="3028000"/>
          </a:xfrm>
          <a:prstGeom prst="rect">
            <a:avLst/>
          </a:prstGeom>
          <a:noFill/>
          <a:ln>
            <a:noFill/>
          </a:ln>
        </p:spPr>
        <p:txBody>
          <a:bodyPr lIns="121900" tIns="60933" rIns="121900" bIns="60933" anchor="t" anchorCtr="0">
            <a:noAutofit/>
          </a:bodyPr>
          <a:lstStyle/>
          <a:p>
            <a:pPr marL="455987" indent="-455987">
              <a:lnSpc>
                <a:spcPct val="121334"/>
              </a:lnSpc>
              <a:spcBef>
                <a:spcPts val="933"/>
              </a:spcBef>
              <a:buClr>
                <a:srgbClr val="333333"/>
              </a:buClr>
              <a:buSzPct val="98900"/>
              <a:buFont typeface="Arial"/>
              <a:buChar char="•"/>
            </a:pPr>
            <a:r>
              <a:rPr lang="hu-HU" sz="2200" dirty="0" err="1">
                <a:latin typeface="+mj-lt"/>
                <a:ea typeface="Calibri"/>
                <a:cs typeface="Calibri"/>
                <a:sym typeface="Calibri"/>
              </a:rPr>
              <a:t>Allocating</a:t>
            </a:r>
            <a:r>
              <a:rPr lang="hu-HU" sz="2200" dirty="0">
                <a:latin typeface="+mj-lt"/>
                <a:ea typeface="Calibri"/>
                <a:cs typeface="Calibri"/>
                <a:sym typeface="Calibri"/>
              </a:rPr>
              <a:t>  </a:t>
            </a:r>
            <a:r>
              <a:rPr lang="hu-HU" sz="2200" dirty="0" err="1">
                <a:latin typeface="+mj-lt"/>
                <a:ea typeface="Calibri"/>
                <a:cs typeface="Calibri"/>
                <a:sym typeface="Calibri"/>
              </a:rPr>
              <a:t>the</a:t>
            </a:r>
            <a:r>
              <a:rPr lang="hu-HU" sz="2200" dirty="0">
                <a:latin typeface="+mj-lt"/>
                <a:ea typeface="Calibri"/>
                <a:cs typeface="Calibri"/>
                <a:sym typeface="Calibri"/>
              </a:rPr>
              <a:t> burden of proof</a:t>
            </a:r>
          </a:p>
          <a:p>
            <a:pPr marL="455989" indent="-456073">
              <a:lnSpc>
                <a:spcPct val="121334"/>
              </a:lnSpc>
              <a:spcBef>
                <a:spcPts val="933"/>
              </a:spcBef>
              <a:buClr>
                <a:srgbClr val="333333"/>
              </a:buClr>
              <a:buSzPct val="98999"/>
              <a:buFont typeface="Calibri"/>
              <a:buChar char="•"/>
            </a:pPr>
            <a:r>
              <a:rPr lang="hu-HU" sz="2200" dirty="0">
                <a:latin typeface="+mj-lt"/>
                <a:ea typeface="Calibri"/>
                <a:cs typeface="Calibri"/>
                <a:sym typeface="Calibri"/>
              </a:rPr>
              <a:t>Shifting </a:t>
            </a:r>
            <a:r>
              <a:rPr lang="hu-HU" sz="2200" dirty="0" err="1">
                <a:latin typeface="+mj-lt"/>
                <a:ea typeface="Calibri"/>
                <a:cs typeface="Calibri"/>
                <a:sym typeface="Calibri"/>
              </a:rPr>
              <a:t>burden</a:t>
            </a:r>
            <a:r>
              <a:rPr lang="hu-HU" sz="2200" dirty="0">
                <a:latin typeface="+mj-lt"/>
                <a:ea typeface="Calibri"/>
                <a:cs typeface="Calibri"/>
                <a:sym typeface="Calibri"/>
              </a:rPr>
              <a:t> of </a:t>
            </a:r>
            <a:r>
              <a:rPr lang="hu-HU" sz="2200" dirty="0" err="1">
                <a:latin typeface="+mj-lt"/>
                <a:ea typeface="Calibri"/>
                <a:cs typeface="Calibri"/>
                <a:sym typeface="Calibri"/>
              </a:rPr>
              <a:t>proof</a:t>
            </a:r>
            <a:r>
              <a:rPr lang="hu-HU" sz="2200" dirty="0">
                <a:latin typeface="+mj-lt"/>
                <a:ea typeface="Calibri"/>
                <a:cs typeface="Calibri"/>
                <a:sym typeface="Calibri"/>
              </a:rPr>
              <a:t> </a:t>
            </a:r>
            <a:r>
              <a:rPr lang="hu-HU" sz="2200" dirty="0" err="1">
                <a:latin typeface="+mj-lt"/>
                <a:ea typeface="Calibri"/>
                <a:cs typeface="Calibri"/>
                <a:sym typeface="Calibri"/>
              </a:rPr>
              <a:t>to</a:t>
            </a:r>
            <a:r>
              <a:rPr lang="hu-HU" sz="2200" dirty="0">
                <a:latin typeface="+mj-lt"/>
                <a:ea typeface="Calibri"/>
                <a:cs typeface="Calibri"/>
                <a:sym typeface="Calibri"/>
              </a:rPr>
              <a:t> </a:t>
            </a:r>
            <a:r>
              <a:rPr lang="hu-HU" sz="2200" dirty="0" err="1">
                <a:latin typeface="+mj-lt"/>
                <a:ea typeface="Calibri"/>
                <a:cs typeface="Calibri"/>
                <a:sym typeface="Calibri"/>
              </a:rPr>
              <a:t>the</a:t>
            </a:r>
            <a:r>
              <a:rPr lang="hu-HU" sz="2200" dirty="0">
                <a:latin typeface="+mj-lt"/>
                <a:ea typeface="Calibri"/>
                <a:cs typeface="Calibri"/>
                <a:sym typeface="Calibri"/>
              </a:rPr>
              <a:t> service provider, where the service provider is the one who develops or has developed an AI system to place it on the market or put it into service on its own behalf </a:t>
            </a:r>
          </a:p>
          <a:p>
            <a:pPr marL="455989" indent="-456073">
              <a:lnSpc>
                <a:spcPct val="121334"/>
              </a:lnSpc>
              <a:spcBef>
                <a:spcPts val="933"/>
              </a:spcBef>
              <a:buClr>
                <a:srgbClr val="333333"/>
              </a:buClr>
              <a:buSzPct val="98999"/>
              <a:buFont typeface="Calibri"/>
              <a:buChar char="•"/>
            </a:pPr>
            <a:r>
              <a:rPr lang="hu-HU" sz="2200" dirty="0">
                <a:latin typeface="+mj-lt"/>
                <a:ea typeface="Calibri"/>
                <a:cs typeface="Calibri"/>
                <a:sym typeface="Calibri"/>
              </a:rPr>
              <a:t>Use of AI developed by others: </a:t>
            </a:r>
            <a:r>
              <a:rPr lang="hu-HU" sz="2200" dirty="0" err="1">
                <a:latin typeface="+mj-lt"/>
                <a:ea typeface="Calibri"/>
                <a:cs typeface="Calibri"/>
                <a:sym typeface="Calibri"/>
              </a:rPr>
              <a:t>liability</a:t>
            </a:r>
            <a:r>
              <a:rPr lang="hu-HU" sz="2200" dirty="0">
                <a:latin typeface="+mj-lt"/>
                <a:ea typeface="Calibri"/>
                <a:cs typeface="Calibri"/>
                <a:sym typeface="Calibri"/>
              </a:rPr>
              <a:t> </a:t>
            </a:r>
            <a:r>
              <a:rPr lang="hu-HU" sz="2200" dirty="0" err="1">
                <a:latin typeface="+mj-lt"/>
                <a:ea typeface="Calibri"/>
                <a:cs typeface="Calibri"/>
                <a:sym typeface="Calibri"/>
              </a:rPr>
              <a:t>for</a:t>
            </a:r>
            <a:r>
              <a:rPr lang="hu-HU" sz="2200" dirty="0">
                <a:latin typeface="+mj-lt"/>
                <a:ea typeface="Calibri"/>
                <a:cs typeface="Calibri"/>
                <a:sym typeface="Calibri"/>
              </a:rPr>
              <a:t> </a:t>
            </a:r>
            <a:r>
              <a:rPr lang="hu-HU" sz="2200" dirty="0" err="1">
                <a:latin typeface="+mj-lt"/>
                <a:ea typeface="Calibri"/>
                <a:cs typeface="Calibri"/>
                <a:sym typeface="Calibri"/>
              </a:rPr>
              <a:t>intermediaries</a:t>
            </a:r>
            <a:r>
              <a:rPr lang="hu-HU" sz="2200" dirty="0">
                <a:latin typeface="+mj-lt"/>
                <a:ea typeface="Calibri"/>
                <a:cs typeface="Calibri"/>
                <a:sym typeface="Calibri"/>
              </a:rPr>
              <a:t> </a:t>
            </a:r>
          </a:p>
        </p:txBody>
      </p:sp>
      <p:sp>
        <p:nvSpPr>
          <p:cNvPr id="234" name="Shape 234"/>
          <p:cNvSpPr txBox="1">
            <a:spLocks noGrp="1"/>
          </p:cNvSpPr>
          <p:nvPr>
            <p:ph type="body" idx="3"/>
          </p:nvPr>
        </p:nvSpPr>
        <p:spPr>
          <a:xfrm>
            <a:off x="10902933" y="6247497"/>
            <a:ext cx="466187" cy="311195"/>
          </a:xfrm>
          <a:prstGeom prst="rect">
            <a:avLst/>
          </a:prstGeom>
          <a:noFill/>
          <a:ln>
            <a:noFill/>
          </a:ln>
        </p:spPr>
        <p:txBody>
          <a:bodyPr lIns="121900" tIns="60933" rIns="121900" bIns="60933" anchor="ctr" anchorCtr="0">
            <a:noAutofit/>
          </a:bodyPr>
          <a:lstStyle/>
          <a:p>
            <a:pPr marL="0" indent="0">
              <a:lnSpc>
                <a:spcPct val="122222"/>
              </a:lnSpc>
              <a:buClr>
                <a:srgbClr val="595959"/>
              </a:buClr>
              <a:buSzPct val="25000"/>
              <a:buNone/>
            </a:pPr>
            <a:r>
              <a:rPr lang="hu-HU" sz="1200">
                <a:solidFill>
                  <a:srgbClr val="595959"/>
                </a:solidFill>
                <a:latin typeface="Arial"/>
                <a:ea typeface="Arial"/>
                <a:cs typeface="Arial"/>
                <a:sym typeface="Arial"/>
              </a:rPr>
              <a:t>4</a:t>
            </a:r>
          </a:p>
        </p:txBody>
      </p:sp>
      <p:sp>
        <p:nvSpPr>
          <p:cNvPr id="235" name="Shape 235"/>
          <p:cNvSpPr txBox="1"/>
          <p:nvPr/>
        </p:nvSpPr>
        <p:spPr>
          <a:xfrm>
            <a:off x="6502400" y="2573867"/>
            <a:ext cx="4978400" cy="1930400"/>
          </a:xfrm>
          <a:prstGeom prst="rect">
            <a:avLst/>
          </a:prstGeom>
          <a:noFill/>
          <a:ln>
            <a:noFill/>
          </a:ln>
        </p:spPr>
        <p:txBody>
          <a:bodyPr lIns="121900" tIns="60933" rIns="121900" bIns="60933" anchor="t" anchorCtr="0">
            <a:noAutofit/>
          </a:bodyPr>
          <a:lstStyle/>
          <a:p>
            <a:pPr algn="just"/>
            <a:endParaRPr sz="1200">
              <a:solidFill>
                <a:schemeClr val="dk1"/>
              </a:solidFill>
              <a:latin typeface="Calibri"/>
              <a:ea typeface="Calibri"/>
              <a:cs typeface="Calibri"/>
              <a:sym typeface="Calibri"/>
            </a:endParaRPr>
          </a:p>
        </p:txBody>
      </p:sp>
      <p:sp>
        <p:nvSpPr>
          <p:cNvPr id="236" name="Shape 236"/>
          <p:cNvSpPr txBox="1"/>
          <p:nvPr/>
        </p:nvSpPr>
        <p:spPr>
          <a:xfrm>
            <a:off x="6452000" y="1784801"/>
            <a:ext cx="5024000" cy="414799"/>
          </a:xfrm>
          <a:prstGeom prst="rect">
            <a:avLst/>
          </a:prstGeom>
          <a:noFill/>
          <a:ln>
            <a:noFill/>
          </a:ln>
        </p:spPr>
        <p:txBody>
          <a:bodyPr lIns="121900" tIns="60933" rIns="121900" bIns="60933" anchor="t" anchorCtr="0">
            <a:noAutofit/>
          </a:bodyPr>
          <a:lstStyle/>
          <a:p>
            <a:pPr>
              <a:lnSpc>
                <a:spcPct val="84615"/>
              </a:lnSpc>
              <a:buSzPct val="25000"/>
            </a:pPr>
            <a:r>
              <a:rPr lang="hu-HU" sz="2400" dirty="0">
                <a:solidFill>
                  <a:srgbClr val="4B4B4B"/>
                </a:solidFill>
                <a:latin typeface="+mj-lt"/>
                <a:ea typeface="Roboto" panose="02000000000000000000" pitchFamily="2" charset="0"/>
                <a:cs typeface="Roboto" panose="02000000000000000000" pitchFamily="2" charset="0"/>
              </a:rPr>
              <a:t>Liability risks</a:t>
            </a:r>
          </a:p>
        </p:txBody>
      </p:sp>
      <p:sp>
        <p:nvSpPr>
          <p:cNvPr id="238" name="Shape 238"/>
          <p:cNvSpPr txBox="1"/>
          <p:nvPr/>
        </p:nvSpPr>
        <p:spPr>
          <a:xfrm>
            <a:off x="6502401" y="2370667"/>
            <a:ext cx="4866799" cy="3028000"/>
          </a:xfrm>
          <a:prstGeom prst="rect">
            <a:avLst/>
          </a:prstGeom>
          <a:noFill/>
          <a:ln>
            <a:noFill/>
          </a:ln>
        </p:spPr>
        <p:txBody>
          <a:bodyPr lIns="121900" tIns="60933" rIns="121900" bIns="60933" anchor="t" anchorCtr="0">
            <a:noAutofit/>
          </a:bodyPr>
          <a:lstStyle/>
          <a:p>
            <a:pPr marL="455987" indent="-455987" algn="just">
              <a:spcBef>
                <a:spcPts val="133"/>
              </a:spcBef>
              <a:buClr>
                <a:schemeClr val="dk1"/>
              </a:buClr>
              <a:buSzPct val="98900"/>
              <a:buFont typeface="Arial"/>
              <a:buChar char="•"/>
            </a:pPr>
            <a:r>
              <a:rPr lang="hu-HU" sz="2400" dirty="0">
                <a:solidFill>
                  <a:schemeClr val="dk1"/>
                </a:solidFill>
                <a:latin typeface="+mj-lt"/>
                <a:ea typeface="Calibri"/>
                <a:cs typeface="Calibri"/>
                <a:sym typeface="Calibri"/>
              </a:rPr>
              <a:t>Risk of autonomous behaviour (loss of human control)</a:t>
            </a:r>
          </a:p>
          <a:p>
            <a:pPr marL="455987" indent="-455987" algn="just">
              <a:spcBef>
                <a:spcPts val="133"/>
              </a:spcBef>
              <a:buClr>
                <a:schemeClr val="dk1"/>
              </a:buClr>
              <a:buSzPct val="98900"/>
              <a:buFont typeface="Arial"/>
              <a:buChar char="•"/>
            </a:pPr>
            <a:r>
              <a:rPr lang="hu-HU" sz="2400" dirty="0">
                <a:solidFill>
                  <a:schemeClr val="dk1"/>
                </a:solidFill>
                <a:latin typeface="+mj-lt"/>
                <a:ea typeface="Calibri"/>
                <a:cs typeface="Calibri"/>
                <a:sym typeface="Calibri"/>
              </a:rPr>
              <a:t>In human/machine collaboration, human and machine behaviour cannot be separated ("</a:t>
            </a:r>
            <a:r>
              <a:rPr lang="hu-HU" sz="2400" dirty="0" err="1">
                <a:solidFill>
                  <a:schemeClr val="dk1"/>
                </a:solidFill>
                <a:latin typeface="+mj-lt"/>
                <a:ea typeface="Calibri"/>
                <a:cs typeface="Calibri"/>
                <a:sym typeface="Calibri"/>
              </a:rPr>
              <a:t>Liability gap</a:t>
            </a:r>
            <a:r>
              <a:rPr lang="hu-HU" sz="2400" dirty="0">
                <a:solidFill>
                  <a:schemeClr val="dk1"/>
                </a:solidFill>
                <a:latin typeface="+mj-lt"/>
                <a:ea typeface="Calibri"/>
                <a:cs typeface="Calibri"/>
                <a:sym typeface="Calibri"/>
              </a:rPr>
              <a:t>")</a:t>
            </a:r>
          </a:p>
          <a:p>
            <a:pPr marL="455987" indent="-455987" algn="just">
              <a:spcBef>
                <a:spcPts val="133"/>
              </a:spcBef>
              <a:buClr>
                <a:schemeClr val="dk1"/>
              </a:buClr>
              <a:buSzPct val="98900"/>
              <a:buFont typeface="Arial"/>
              <a:buChar char="•"/>
            </a:pPr>
            <a:r>
              <a:rPr lang="hu-HU" sz="2400" dirty="0" err="1">
                <a:solidFill>
                  <a:schemeClr val="dk1"/>
                </a:solidFill>
                <a:latin typeface="+mj-lt"/>
                <a:ea typeface="Calibri"/>
                <a:cs typeface="Calibri"/>
                <a:sym typeface="Calibri"/>
              </a:rPr>
              <a:t>Interconnectivity</a:t>
            </a:r>
            <a:r>
              <a:rPr lang="hu-HU" sz="2400" dirty="0">
                <a:solidFill>
                  <a:schemeClr val="dk1"/>
                </a:solidFill>
                <a:latin typeface="+mj-lt"/>
                <a:ea typeface="Calibri"/>
                <a:cs typeface="Calibri"/>
                <a:sym typeface="Calibri"/>
              </a:rPr>
              <a:t>: the "collective" behaviour of connected machines</a:t>
            </a:r>
          </a:p>
        </p:txBody>
      </p:sp>
    </p:spTree>
    <p:extLst>
      <p:ext uri="{BB962C8B-B14F-4D97-AF65-F5344CB8AC3E}">
        <p14:creationId xmlns:p14="http://schemas.microsoft.com/office/powerpoint/2010/main" val="3907077618"/>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18010" y="1193073"/>
            <a:ext cx="11086013" cy="3959951"/>
          </a:xfrm>
        </p:spPr>
        <p:txBody>
          <a:bodyPr/>
          <a:lstStyle/>
          <a:p>
            <a:r>
              <a:rPr lang="en-US" sz="2400" dirty="0">
                <a:latin typeface="+mj-lt"/>
                <a:ea typeface="Roboto" panose="02000000000000000000" pitchFamily="2" charset="0"/>
                <a:cs typeface="Roboto" panose="02000000000000000000" pitchFamily="2" charset="0"/>
              </a:rPr>
              <a:t>The focus is expected to be on compliance</a:t>
            </a:r>
            <a:endParaRPr lang="hu-HU" sz="2400" dirty="0">
              <a:latin typeface="+mj-lt"/>
              <a:ea typeface="Roboto" panose="02000000000000000000" pitchFamily="2" charset="0"/>
              <a:cs typeface="Roboto" panose="02000000000000000000" pitchFamily="2" charset="0"/>
            </a:endParaRPr>
          </a:p>
          <a:p>
            <a:pPr lvl="1"/>
            <a:r>
              <a:rPr lang="en-US" dirty="0">
                <a:latin typeface="+mj-lt"/>
                <a:ea typeface="Roboto" panose="02000000000000000000" pitchFamily="2" charset="0"/>
                <a:cs typeface="Roboto" panose="02000000000000000000" pitchFamily="2" charset="0"/>
              </a:rPr>
              <a:t>both in terms of data and software</a:t>
            </a:r>
            <a:endParaRPr lang="hu-HU" dirty="0">
              <a:latin typeface="+mj-lt"/>
              <a:ea typeface="Roboto" panose="02000000000000000000" pitchFamily="2" charset="0"/>
              <a:cs typeface="Roboto" panose="02000000000000000000" pitchFamily="2" charset="0"/>
            </a:endParaRPr>
          </a:p>
          <a:p>
            <a:r>
              <a:rPr lang="en-US" sz="2400" dirty="0">
                <a:latin typeface="+mj-lt"/>
                <a:ea typeface="Roboto" panose="02000000000000000000" pitchFamily="2" charset="0"/>
                <a:cs typeface="Roboto" panose="02000000000000000000" pitchFamily="2" charset="0"/>
              </a:rPr>
              <a:t>Compliance is a complex issue</a:t>
            </a:r>
            <a:endParaRPr lang="hu-HU" sz="2400" dirty="0">
              <a:latin typeface="+mj-lt"/>
              <a:ea typeface="Roboto" panose="02000000000000000000" pitchFamily="2" charset="0"/>
              <a:cs typeface="Roboto" panose="02000000000000000000" pitchFamily="2" charset="0"/>
            </a:endParaRPr>
          </a:p>
          <a:p>
            <a:pPr lvl="1"/>
            <a:r>
              <a:rPr lang="en-US" dirty="0">
                <a:latin typeface="+mj-lt"/>
                <a:ea typeface="Roboto" panose="02000000000000000000" pitchFamily="2" charset="0"/>
                <a:cs typeface="Roboto" panose="02000000000000000000" pitchFamily="2" charset="0"/>
              </a:rPr>
              <a:t>compliance with fundamental rights</a:t>
            </a:r>
            <a:r>
              <a:rPr lang="hu-HU" dirty="0">
                <a:latin typeface="+mj-lt"/>
                <a:ea typeface="Roboto" panose="02000000000000000000" pitchFamily="2" charset="0"/>
                <a:cs typeface="Roboto" panose="02000000000000000000" pitchFamily="2" charset="0"/>
              </a:rPr>
              <a:t> </a:t>
            </a:r>
          </a:p>
          <a:p>
            <a:pPr lvl="2"/>
            <a:r>
              <a:rPr lang="en-US" sz="2400" dirty="0">
                <a:latin typeface="+mj-lt"/>
                <a:ea typeface="Roboto" panose="02000000000000000000" pitchFamily="2" charset="0"/>
                <a:cs typeface="Roboto" panose="02000000000000000000" pitchFamily="2" charset="0"/>
              </a:rPr>
              <a:t>human dignity, equal treatment, right to privacy</a:t>
            </a:r>
            <a:endParaRPr lang="hu-HU" sz="2400" dirty="0">
              <a:latin typeface="+mj-lt"/>
              <a:ea typeface="Roboto" panose="02000000000000000000" pitchFamily="2" charset="0"/>
              <a:cs typeface="Roboto" panose="02000000000000000000" pitchFamily="2" charset="0"/>
            </a:endParaRPr>
          </a:p>
          <a:p>
            <a:pPr lvl="1"/>
            <a:r>
              <a:rPr lang="en-US" dirty="0">
                <a:latin typeface="+mj-lt"/>
                <a:ea typeface="Roboto" panose="02000000000000000000" pitchFamily="2" charset="0"/>
                <a:cs typeface="Roboto" panose="02000000000000000000" pitchFamily="2" charset="0"/>
              </a:rPr>
              <a:t>legality of data use and data validation, limitation of data monopolies</a:t>
            </a:r>
            <a:endParaRPr lang="hu-HU" dirty="0">
              <a:latin typeface="+mj-lt"/>
              <a:ea typeface="Roboto" panose="02000000000000000000" pitchFamily="2" charset="0"/>
              <a:cs typeface="Roboto" panose="02000000000000000000" pitchFamily="2" charset="0"/>
            </a:endParaRPr>
          </a:p>
          <a:p>
            <a:pPr lvl="2"/>
            <a:r>
              <a:rPr lang="en-US" sz="2400" dirty="0">
                <a:latin typeface="+mj-lt"/>
                <a:ea typeface="Roboto" panose="02000000000000000000" pitchFamily="2" charset="0"/>
                <a:cs typeface="Roboto" panose="02000000000000000000" pitchFamily="2" charset="0"/>
              </a:rPr>
              <a:t>Including e.g. issues related to automated decision making (SCHUFA case, OQ v Land Hesse (Case C-634/21) </a:t>
            </a:r>
            <a:endParaRPr lang="hu-HU" sz="2400" dirty="0">
              <a:latin typeface="+mj-lt"/>
              <a:ea typeface="Roboto" panose="02000000000000000000" pitchFamily="2" charset="0"/>
              <a:cs typeface="Roboto" panose="02000000000000000000" pitchFamily="2" charset="0"/>
            </a:endParaRPr>
          </a:p>
          <a:p>
            <a:pPr lvl="2"/>
            <a:r>
              <a:rPr lang="en-US" sz="2400" dirty="0">
                <a:latin typeface="+mj-lt"/>
                <a:ea typeface="Roboto" panose="02000000000000000000" pitchFamily="2" charset="0"/>
                <a:cs typeface="Roboto" panose="02000000000000000000" pitchFamily="2" charset="0"/>
              </a:rPr>
              <a:t>interpretation of GDPR 22 (1) - "credit scoring" as automated decision making)</a:t>
            </a:r>
            <a:endParaRPr lang="hu-HU" sz="2400" dirty="0">
              <a:latin typeface="+mj-lt"/>
              <a:ea typeface="Roboto" panose="02000000000000000000" pitchFamily="2" charset="0"/>
              <a:cs typeface="Roboto" panose="02000000000000000000" pitchFamily="2" charset="0"/>
            </a:endParaRPr>
          </a:p>
          <a:p>
            <a:pPr lvl="2"/>
            <a:r>
              <a:rPr lang="hu-HU" sz="2400" dirty="0" err="1">
                <a:latin typeface="+mj-lt"/>
                <a:ea typeface="Roboto" panose="02000000000000000000" pitchFamily="2" charset="0"/>
                <a:cs typeface="Roboto" panose="02000000000000000000" pitchFamily="2" charset="0"/>
              </a:rPr>
              <a:t>compliance</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with</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risk</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allocation</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safety</a:t>
            </a:r>
            <a:r>
              <a:rPr lang="hu-HU" sz="2400" dirty="0">
                <a:latin typeface="+mj-lt"/>
                <a:ea typeface="Roboto" panose="02000000000000000000" pitchFamily="2" charset="0"/>
                <a:cs typeface="Roboto" panose="02000000000000000000" pitchFamily="2" charset="0"/>
              </a:rPr>
              <a:t> and </a:t>
            </a:r>
            <a:r>
              <a:rPr lang="hu-HU" sz="2400" dirty="0" err="1">
                <a:latin typeface="+mj-lt"/>
                <a:ea typeface="Roboto" panose="02000000000000000000" pitchFamily="2" charset="0"/>
                <a:cs typeface="Roboto" panose="02000000000000000000" pitchFamily="2" charset="0"/>
              </a:rPr>
              <a:t>security</a:t>
            </a:r>
            <a:r>
              <a:rPr lang="hu-HU" sz="2400" dirty="0">
                <a:latin typeface="+mj-lt"/>
                <a:ea typeface="Roboto" panose="02000000000000000000" pitchFamily="2" charset="0"/>
                <a:cs typeface="Roboto" panose="02000000000000000000" pitchFamily="2" charset="0"/>
              </a:rPr>
              <a:t>)</a:t>
            </a:r>
          </a:p>
          <a:p>
            <a:r>
              <a:rPr lang="hu-HU" sz="2400" dirty="0">
                <a:latin typeface="+mj-lt"/>
                <a:ea typeface="Roboto" panose="02000000000000000000" pitchFamily="2" charset="0"/>
                <a:cs typeface="Roboto" panose="02000000000000000000" pitchFamily="2" charset="0"/>
              </a:rPr>
              <a:t>Key </a:t>
            </a:r>
            <a:r>
              <a:rPr lang="hu-HU" sz="2400" dirty="0" err="1">
                <a:latin typeface="+mj-lt"/>
                <a:ea typeface="Roboto" panose="02000000000000000000" pitchFamily="2" charset="0"/>
                <a:cs typeface="Roboto" panose="02000000000000000000" pitchFamily="2" charset="0"/>
              </a:rPr>
              <a:t>factor</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cooperation</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between</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legal</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assistance</a:t>
            </a:r>
            <a:r>
              <a:rPr lang="hu-HU" sz="2400" dirty="0">
                <a:latin typeface="+mj-lt"/>
                <a:ea typeface="Roboto" panose="02000000000000000000" pitchFamily="2" charset="0"/>
                <a:cs typeface="Roboto" panose="02000000000000000000" pitchFamily="2" charset="0"/>
              </a:rPr>
              <a:t> and </a:t>
            </a:r>
            <a:r>
              <a:rPr lang="hu-HU" sz="2400" dirty="0" err="1">
                <a:latin typeface="+mj-lt"/>
                <a:ea typeface="Roboto" panose="02000000000000000000" pitchFamily="2" charset="0"/>
                <a:cs typeface="Roboto" panose="02000000000000000000" pitchFamily="2" charset="0"/>
              </a:rPr>
              <a:t>engineers</a:t>
            </a:r>
            <a:r>
              <a:rPr lang="hu-HU" sz="2400" dirty="0">
                <a:latin typeface="+mj-lt"/>
                <a:ea typeface="Roboto" panose="02000000000000000000" pitchFamily="2" charset="0"/>
                <a:cs typeface="Roboto" panose="02000000000000000000" pitchFamily="2" charset="0"/>
              </a:rPr>
              <a:t> (software </a:t>
            </a:r>
            <a:r>
              <a:rPr lang="hu-HU" sz="2400" dirty="0" err="1">
                <a:latin typeface="+mj-lt"/>
                <a:ea typeface="Roboto" panose="02000000000000000000" pitchFamily="2" charset="0"/>
                <a:cs typeface="Roboto" panose="02000000000000000000" pitchFamily="2" charset="0"/>
              </a:rPr>
              <a:t>developers</a:t>
            </a:r>
            <a:r>
              <a:rPr lang="hu-HU" sz="2400" dirty="0">
                <a:latin typeface="+mj-lt"/>
                <a:ea typeface="Roboto" panose="02000000000000000000" pitchFamily="2" charset="0"/>
                <a:cs typeface="Roboto" panose="02000000000000000000" pitchFamily="2" charset="0"/>
              </a:rPr>
              <a:t>)</a:t>
            </a:r>
          </a:p>
          <a:p>
            <a:pPr lvl="1"/>
            <a:endParaRPr lang="hu-HU" dirty="0">
              <a:latin typeface="+mj-lt"/>
            </a:endParaRPr>
          </a:p>
        </p:txBody>
      </p:sp>
      <p:sp>
        <p:nvSpPr>
          <p:cNvPr id="2" name="Cím 1"/>
          <p:cNvSpPr>
            <a:spLocks noGrp="1"/>
          </p:cNvSpPr>
          <p:nvPr>
            <p:ph type="title"/>
          </p:nvPr>
        </p:nvSpPr>
        <p:spPr/>
        <p:txBody>
          <a:bodyPr/>
          <a:lstStyle/>
          <a:p>
            <a:r>
              <a:rPr lang="hu-HU" dirty="0" err="1">
                <a:ea typeface="Roboto" panose="02000000000000000000" pitchFamily="2" charset="0"/>
                <a:cs typeface="Roboto" panose="02000000000000000000" pitchFamily="2" charset="0"/>
              </a:rPr>
              <a:t>Compliance</a:t>
            </a:r>
            <a:endParaRPr lang="hu-HU"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6591617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72493" y="1219201"/>
            <a:ext cx="6713552" cy="5036602"/>
          </a:xfrm>
        </p:spPr>
        <p:txBody>
          <a:bodyPr vert="horz" lIns="91440" tIns="45720" rIns="91440" bIns="45720" rtlCol="0" anchor="t">
            <a:normAutofit/>
          </a:bodyPr>
          <a:lstStyle/>
          <a:p>
            <a:pPr algn="just"/>
            <a:r>
              <a:rPr lang="en-US" sz="2600" dirty="0" err="1">
                <a:latin typeface="+mn-lt"/>
              </a:rPr>
              <a:t>Two starting points for data and information protection</a:t>
            </a:r>
            <a:endParaRPr lang="en-US" sz="2600" dirty="0">
              <a:latin typeface="+mn-lt"/>
            </a:endParaRPr>
          </a:p>
          <a:p>
            <a:pPr lvl="1" algn="just"/>
            <a:r>
              <a:rPr lang="en-US" sz="2600" dirty="0" err="1">
                <a:latin typeface="+mn-lt"/>
              </a:rPr>
              <a:t>personal data</a:t>
            </a:r>
            <a:r>
              <a:rPr lang="en-US" sz="2600" dirty="0">
                <a:latin typeface="+mn-lt"/>
              </a:rPr>
              <a:t>: privacy</a:t>
            </a:r>
          </a:p>
          <a:p>
            <a:pPr lvl="1" algn="just"/>
            <a:r>
              <a:rPr lang="en-US" sz="2600" dirty="0" err="1">
                <a:latin typeface="+mn-lt"/>
              </a:rPr>
              <a:t>commercially useful data</a:t>
            </a:r>
            <a:r>
              <a:rPr lang="en-US" sz="2600" dirty="0">
                <a:latin typeface="+mn-lt"/>
              </a:rPr>
              <a:t>: </a:t>
            </a:r>
            <a:r>
              <a:rPr lang="en-US" sz="2600" dirty="0" err="1">
                <a:latin typeface="+mn-lt"/>
              </a:rPr>
              <a:t>private secrets/trade </a:t>
            </a:r>
            <a:r>
              <a:rPr lang="en-US" sz="2600" dirty="0">
                <a:latin typeface="+mn-lt"/>
              </a:rPr>
              <a:t>secrets/know-how</a:t>
            </a:r>
          </a:p>
          <a:p>
            <a:pPr algn="just"/>
            <a:r>
              <a:rPr lang="en-US" sz="2600" dirty="0" err="1">
                <a:latin typeface="+mn-lt"/>
              </a:rPr>
              <a:t>Public thinking focus </a:t>
            </a:r>
            <a:r>
              <a:rPr lang="en-US" sz="2600" dirty="0">
                <a:latin typeface="+mn-lt"/>
              </a:rPr>
              <a:t>on </a:t>
            </a:r>
            <a:r>
              <a:rPr lang="en-US" sz="2600" dirty="0" err="1">
                <a:latin typeface="+mn-lt"/>
              </a:rPr>
              <a:t>personal data protection</a:t>
            </a:r>
            <a:r>
              <a:rPr lang="en-US" sz="2600" dirty="0">
                <a:latin typeface="+mn-lt"/>
              </a:rPr>
              <a:t>, BUT</a:t>
            </a:r>
          </a:p>
          <a:p>
            <a:pPr algn="just"/>
            <a:r>
              <a:rPr lang="en-US" sz="2600" dirty="0" err="1">
                <a:latin typeface="+mn-lt"/>
              </a:rPr>
              <a:t>Increasing focus on the business and public use of data</a:t>
            </a:r>
            <a:r>
              <a:rPr lang="en-US" sz="2600" dirty="0">
                <a:latin typeface="+mn-lt"/>
              </a:rPr>
              <a:t>: </a:t>
            </a:r>
            <a:r>
              <a:rPr lang="en-US" sz="2600" dirty="0" err="1">
                <a:latin typeface="+mn-lt"/>
              </a:rPr>
              <a:t>data </a:t>
            </a:r>
            <a:r>
              <a:rPr lang="en-US" sz="2600" dirty="0">
                <a:latin typeface="+mn-lt"/>
              </a:rPr>
              <a:t>as value </a:t>
            </a:r>
          </a:p>
          <a:p>
            <a:pPr algn="just"/>
            <a:r>
              <a:rPr lang="en-US" sz="2600" dirty="0" err="1">
                <a:latin typeface="+mn-lt"/>
              </a:rPr>
              <a:t>Central issue</a:t>
            </a:r>
            <a:r>
              <a:rPr lang="en-US" sz="2600" dirty="0">
                <a:latin typeface="+mn-lt"/>
              </a:rPr>
              <a:t>: </a:t>
            </a:r>
            <a:r>
              <a:rPr lang="en-US" sz="2600" dirty="0" err="1">
                <a:latin typeface="+mn-lt"/>
              </a:rPr>
              <a:t>the allocation of consent to the use of data </a:t>
            </a:r>
            <a:r>
              <a:rPr lang="en-US" sz="2600" dirty="0">
                <a:latin typeface="+mn-lt"/>
              </a:rPr>
              <a:t>as a </a:t>
            </a:r>
            <a:r>
              <a:rPr lang="en-US" sz="2600" dirty="0" err="1">
                <a:latin typeface="+mn-lt"/>
              </a:rPr>
              <a:t>right</a:t>
            </a:r>
            <a:endParaRPr lang="en-US" sz="2600" dirty="0">
              <a:latin typeface="+mn-lt"/>
            </a:endParaRPr>
          </a:p>
        </p:txBody>
      </p:sp>
      <p:sp>
        <p:nvSpPr>
          <p:cNvPr id="2" name="Cím 1"/>
          <p:cNvSpPr>
            <a:spLocks noGrp="1"/>
          </p:cNvSpPr>
          <p:nvPr>
            <p:ph type="title"/>
          </p:nvPr>
        </p:nvSpPr>
        <p:spPr>
          <a:xfrm>
            <a:off x="572493" y="238540"/>
            <a:ext cx="11018520" cy="643204"/>
          </a:xfrm>
        </p:spPr>
        <p:txBody>
          <a:bodyPr vert="horz" lIns="91440" tIns="45720" rIns="91440" bIns="45720" rtlCol="0" anchor="b">
            <a:normAutofit/>
          </a:bodyPr>
          <a:lstStyle/>
          <a:p>
            <a:r>
              <a:rPr lang="en-US" sz="3600" dirty="0"/>
              <a:t>The </a:t>
            </a:r>
            <a:r>
              <a:rPr lang="en-US" sz="3600" dirty="0" err="1"/>
              <a:t>double </a:t>
            </a:r>
            <a:r>
              <a:rPr lang="en-US" sz="3600" dirty="0"/>
              <a:t>face of </a:t>
            </a:r>
            <a:r>
              <a:rPr lang="en-US" sz="3600" dirty="0" err="1"/>
              <a:t>data</a:t>
            </a:r>
          </a:p>
        </p:txBody>
      </p:sp>
      <p:pic>
        <p:nvPicPr>
          <p:cNvPr id="7" name="Kép 6">
            <a:extLst>
              <a:ext uri="{FF2B5EF4-FFF2-40B4-BE49-F238E27FC236}">
                <a16:creationId xmlns:a16="http://schemas.microsoft.com/office/drawing/2014/main" id="{810CF86C-EDD7-E974-4C5B-2505A6D34928}"/>
              </a:ext>
            </a:extLst>
          </p:cNvPr>
          <p:cNvPicPr>
            <a:picLocks noChangeAspect="1"/>
          </p:cNvPicPr>
          <p:nvPr/>
        </p:nvPicPr>
        <p:blipFill rotWithShape="1">
          <a:blip r:embed="rId2"/>
          <a:srcRect l="4244" r="828"/>
          <a:stretch/>
        </p:blipFill>
        <p:spPr>
          <a:xfrm>
            <a:off x="8250936" y="1069848"/>
            <a:ext cx="3941064" cy="4096512"/>
          </a:xfrm>
          <a:prstGeom prst="rect">
            <a:avLst/>
          </a:prstGeom>
        </p:spPr>
      </p:pic>
    </p:spTree>
    <p:extLst>
      <p:ext uri="{BB962C8B-B14F-4D97-AF65-F5344CB8AC3E}">
        <p14:creationId xmlns:p14="http://schemas.microsoft.com/office/powerpoint/2010/main" val="40025729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B8AD9BCD-4F2F-1669-071D-3045F198DEED}"/>
              </a:ext>
            </a:extLst>
          </p:cNvPr>
          <p:cNvSpPr>
            <a:spLocks noGrp="1"/>
          </p:cNvSpPr>
          <p:nvPr>
            <p:ph idx="1"/>
          </p:nvPr>
        </p:nvSpPr>
        <p:spPr>
          <a:xfrm>
            <a:off x="158496" y="1133856"/>
            <a:ext cx="11411712" cy="4019169"/>
          </a:xfrm>
        </p:spPr>
        <p:txBody>
          <a:bodyPr>
            <a:noAutofit/>
          </a:bodyPr>
          <a:lstStyle/>
          <a:p>
            <a:pPr algn="just"/>
            <a:r>
              <a:rPr lang="hu-HU" sz="2400" dirty="0" err="1">
                <a:latin typeface="+mn-lt"/>
              </a:rPr>
              <a:t>Regulation</a:t>
            </a:r>
            <a:r>
              <a:rPr lang="hu-HU" sz="2400" dirty="0">
                <a:latin typeface="+mn-lt"/>
              </a:rPr>
              <a:t> of </a:t>
            </a:r>
            <a:r>
              <a:rPr lang="hu-HU" sz="2400" dirty="0" err="1">
                <a:latin typeface="+mn-lt"/>
              </a:rPr>
              <a:t>the</a:t>
            </a:r>
            <a:r>
              <a:rPr lang="hu-HU" sz="2400" dirty="0">
                <a:latin typeface="+mn-lt"/>
              </a:rPr>
              <a:t> European </a:t>
            </a:r>
            <a:r>
              <a:rPr lang="hu-HU" sz="2400" dirty="0" err="1">
                <a:latin typeface="+mn-lt"/>
              </a:rPr>
              <a:t>Parliament</a:t>
            </a:r>
            <a:r>
              <a:rPr lang="hu-HU" sz="2400" dirty="0">
                <a:latin typeface="+mn-lt"/>
              </a:rPr>
              <a:t> and of </a:t>
            </a:r>
            <a:r>
              <a:rPr lang="hu-HU" sz="2400" dirty="0" err="1">
                <a:latin typeface="+mn-lt"/>
              </a:rPr>
              <a:t>the</a:t>
            </a:r>
            <a:r>
              <a:rPr lang="hu-HU" sz="2400" dirty="0">
                <a:latin typeface="+mn-lt"/>
              </a:rPr>
              <a:t> </a:t>
            </a:r>
            <a:r>
              <a:rPr lang="hu-HU" sz="2400" dirty="0" err="1">
                <a:latin typeface="+mn-lt"/>
              </a:rPr>
              <a:t>Council</a:t>
            </a:r>
            <a:r>
              <a:rPr lang="hu-HU" sz="2400" dirty="0">
                <a:latin typeface="+mn-lt"/>
              </a:rPr>
              <a:t> </a:t>
            </a:r>
            <a:r>
              <a:rPr lang="hu-HU" sz="2400" dirty="0" err="1">
                <a:latin typeface="+mn-lt"/>
              </a:rPr>
              <a:t>on</a:t>
            </a:r>
            <a:r>
              <a:rPr lang="hu-HU" sz="2400" dirty="0">
                <a:latin typeface="+mn-lt"/>
              </a:rPr>
              <a:t> </a:t>
            </a:r>
            <a:r>
              <a:rPr lang="hu-HU" sz="2400" dirty="0" err="1">
                <a:latin typeface="+mn-lt"/>
              </a:rPr>
              <a:t>harmonised</a:t>
            </a:r>
            <a:r>
              <a:rPr lang="hu-HU" sz="2400" dirty="0">
                <a:latin typeface="+mn-lt"/>
              </a:rPr>
              <a:t> </a:t>
            </a:r>
            <a:r>
              <a:rPr lang="hu-HU" sz="2400" dirty="0" err="1">
                <a:latin typeface="+mn-lt"/>
              </a:rPr>
              <a:t>rules</a:t>
            </a:r>
            <a:r>
              <a:rPr lang="hu-HU" sz="2400" dirty="0">
                <a:latin typeface="+mn-lt"/>
              </a:rPr>
              <a:t> </a:t>
            </a:r>
            <a:r>
              <a:rPr lang="hu-HU" sz="2400" dirty="0" err="1">
                <a:latin typeface="+mn-lt"/>
              </a:rPr>
              <a:t>on</a:t>
            </a:r>
            <a:r>
              <a:rPr lang="hu-HU" sz="2400" dirty="0">
                <a:latin typeface="+mn-lt"/>
              </a:rPr>
              <a:t> fair </a:t>
            </a:r>
            <a:r>
              <a:rPr lang="hu-HU" sz="2400" dirty="0" err="1">
                <a:latin typeface="+mn-lt"/>
              </a:rPr>
              <a:t>access</a:t>
            </a:r>
            <a:r>
              <a:rPr lang="hu-HU" sz="2400" dirty="0">
                <a:latin typeface="+mn-lt"/>
              </a:rPr>
              <a:t> </a:t>
            </a:r>
            <a:r>
              <a:rPr lang="hu-HU" sz="2400" dirty="0" err="1">
                <a:latin typeface="+mn-lt"/>
              </a:rPr>
              <a:t>to</a:t>
            </a:r>
            <a:r>
              <a:rPr lang="hu-HU" sz="2400" dirty="0">
                <a:latin typeface="+mn-lt"/>
              </a:rPr>
              <a:t> and </a:t>
            </a:r>
            <a:r>
              <a:rPr lang="hu-HU" sz="2400" dirty="0" err="1">
                <a:latin typeface="+mn-lt"/>
              </a:rPr>
              <a:t>use</a:t>
            </a:r>
            <a:r>
              <a:rPr lang="hu-HU" sz="2400" dirty="0">
                <a:latin typeface="+mn-lt"/>
              </a:rPr>
              <a:t> of </a:t>
            </a:r>
            <a:r>
              <a:rPr lang="hu-HU" sz="2400" dirty="0" err="1">
                <a:latin typeface="+mn-lt"/>
              </a:rPr>
              <a:t>data</a:t>
            </a:r>
            <a:r>
              <a:rPr lang="hu-HU" sz="2400" dirty="0">
                <a:latin typeface="+mn-lt"/>
              </a:rPr>
              <a:t> (Data </a:t>
            </a:r>
            <a:r>
              <a:rPr lang="hu-HU" sz="2400" dirty="0" err="1">
                <a:latin typeface="+mn-lt"/>
              </a:rPr>
              <a:t>Act</a:t>
            </a:r>
            <a:r>
              <a:rPr lang="hu-HU" sz="2400" dirty="0">
                <a:latin typeface="+mn-lt"/>
              </a:rPr>
              <a:t>)</a:t>
            </a:r>
          </a:p>
          <a:p>
            <a:pPr algn="just"/>
            <a:r>
              <a:rPr lang="hu-HU" sz="2400" dirty="0">
                <a:effectLst/>
                <a:latin typeface="+mn-lt"/>
                <a:ea typeface="Calibri" panose="020F0502020204030204" pitchFamily="34" charset="0"/>
              </a:rPr>
              <a:t>Focus on: allocating the rights to use the data generated by the proliferation of non-personal industrial data and products related to the Internet of Things</a:t>
            </a:r>
            <a:endParaRPr lang="hu-HU" sz="2400" dirty="0">
              <a:latin typeface="+mn-lt"/>
            </a:endParaRPr>
          </a:p>
          <a:p>
            <a:pPr lvl="1" algn="just"/>
            <a:r>
              <a:rPr lang="hu-HU" dirty="0">
                <a:effectLst/>
                <a:latin typeface="+mn-lt"/>
                <a:ea typeface="Calibri" panose="020F0502020204030204" pitchFamily="34" charset="0"/>
              </a:rPr>
              <a:t>B2B, B2G, G2B and G2G </a:t>
            </a:r>
            <a:r>
              <a:rPr lang="hu-HU" dirty="0">
                <a:effectLst/>
                <a:latin typeface="+mn-lt"/>
              </a:rPr>
              <a:t>relational data flows</a:t>
            </a:r>
          </a:p>
          <a:p>
            <a:pPr lvl="2" algn="just"/>
            <a:r>
              <a:rPr lang="hu-HU" sz="2400" dirty="0">
                <a:effectLst/>
                <a:latin typeface="+mn-lt"/>
                <a:ea typeface="Calibri" panose="020F0502020204030204" pitchFamily="34" charset="0"/>
              </a:rPr>
              <a:t>facilitating data access and use</a:t>
            </a:r>
          </a:p>
          <a:p>
            <a:pPr lvl="2" algn="just"/>
            <a:r>
              <a:rPr lang="hu-HU" sz="2400" dirty="0">
                <a:effectLst/>
                <a:latin typeface="+mn-lt"/>
              </a:rPr>
              <a:t>facilitate</a:t>
            </a:r>
            <a:r>
              <a:rPr lang="hu-HU" sz="2400" dirty="0">
                <a:effectLst/>
                <a:latin typeface="+mn-lt"/>
                <a:ea typeface="Calibri" panose="020F0502020204030204" pitchFamily="34" charset="0"/>
              </a:rPr>
              <a:t> switching between cloud and edge services  </a:t>
            </a:r>
            <a:endParaRPr lang="hu-HU" sz="2400" dirty="0">
              <a:latin typeface="+mn-lt"/>
            </a:endParaRPr>
          </a:p>
          <a:p>
            <a:pPr lvl="2" algn="just"/>
            <a:r>
              <a:rPr lang="hu-HU" sz="2400" dirty="0">
                <a:effectLst/>
                <a:latin typeface="+mn-lt"/>
                <a:ea typeface="Calibri" panose="020F0502020204030204" pitchFamily="34" charset="0"/>
              </a:rPr>
              <a:t>provision for the </a:t>
            </a:r>
            <a:r>
              <a:rPr lang="hu-HU" sz="2400" dirty="0">
                <a:effectLst/>
                <a:latin typeface="+mn-lt"/>
              </a:rPr>
              <a:t>development</a:t>
            </a:r>
            <a:r>
              <a:rPr lang="hu-HU" sz="2400" dirty="0">
                <a:effectLst/>
                <a:latin typeface="+mn-lt"/>
                <a:ea typeface="Calibri" panose="020F0502020204030204" pitchFamily="34" charset="0"/>
              </a:rPr>
              <a:t> of </a:t>
            </a:r>
            <a:r>
              <a:rPr lang="hu-HU" sz="2400" dirty="0" err="1">
                <a:effectLst/>
                <a:latin typeface="+mn-lt"/>
                <a:ea typeface="Calibri" panose="020F0502020204030204" pitchFamily="34" charset="0"/>
              </a:rPr>
              <a:t>interoperability </a:t>
            </a:r>
            <a:r>
              <a:rPr lang="hu-HU" sz="2400" dirty="0">
                <a:effectLst/>
                <a:latin typeface="+mn-lt"/>
                <a:ea typeface="Calibri" panose="020F0502020204030204" pitchFamily="34" charset="0"/>
              </a:rPr>
              <a:t>standards for data </a:t>
            </a:r>
            <a:r>
              <a:rPr lang="hu-HU" sz="2400" dirty="0" err="1">
                <a:effectLst/>
                <a:latin typeface="+mn-lt"/>
                <a:ea typeface="Calibri" panose="020F0502020204030204" pitchFamily="34" charset="0"/>
              </a:rPr>
              <a:t>to be reused </a:t>
            </a:r>
            <a:r>
              <a:rPr lang="hu-HU" sz="2400" dirty="0">
                <a:effectLst/>
                <a:latin typeface="+mn-lt"/>
                <a:ea typeface="Calibri" panose="020F0502020204030204" pitchFamily="34" charset="0"/>
              </a:rPr>
              <a:t>across sectors </a:t>
            </a:r>
          </a:p>
          <a:p>
            <a:pPr lvl="2" algn="just"/>
            <a:r>
              <a:rPr lang="hu-HU" sz="2400" dirty="0">
                <a:latin typeface="+mn-lt"/>
              </a:rPr>
              <a:t>compensating for the disadvantaged market position of </a:t>
            </a:r>
            <a:r>
              <a:rPr lang="hu-HU" sz="2400" dirty="0" err="1">
                <a:latin typeface="+mn-lt"/>
              </a:rPr>
              <a:t>small</a:t>
            </a:r>
            <a:r>
              <a:rPr lang="hu-HU" sz="2400" dirty="0">
                <a:latin typeface="+mn-lt"/>
              </a:rPr>
              <a:t> and medium-sized enterprises </a:t>
            </a:r>
          </a:p>
        </p:txBody>
      </p:sp>
      <p:sp>
        <p:nvSpPr>
          <p:cNvPr id="3" name="Cím 2">
            <a:extLst>
              <a:ext uri="{FF2B5EF4-FFF2-40B4-BE49-F238E27FC236}">
                <a16:creationId xmlns:a16="http://schemas.microsoft.com/office/drawing/2014/main" id="{1936DA15-B05A-D929-D079-997C73E946A5}"/>
              </a:ext>
            </a:extLst>
          </p:cNvPr>
          <p:cNvSpPr>
            <a:spLocks noGrp="1"/>
          </p:cNvSpPr>
          <p:nvPr>
            <p:ph type="title"/>
          </p:nvPr>
        </p:nvSpPr>
        <p:spPr/>
        <p:txBody>
          <a:bodyPr>
            <a:noAutofit/>
          </a:bodyPr>
          <a:lstStyle/>
          <a:p>
            <a:r>
              <a:rPr lang="hu-HU" sz="3600" dirty="0"/>
              <a:t>Data </a:t>
            </a:r>
            <a:r>
              <a:rPr lang="hu-HU" sz="3600" dirty="0" err="1"/>
              <a:t>Act</a:t>
            </a:r>
            <a:r>
              <a:rPr lang="hu-HU" sz="3600" dirty="0"/>
              <a:t> </a:t>
            </a:r>
          </a:p>
        </p:txBody>
      </p:sp>
    </p:spTree>
    <p:extLst>
      <p:ext uri="{BB962C8B-B14F-4D97-AF65-F5344CB8AC3E}">
        <p14:creationId xmlns:p14="http://schemas.microsoft.com/office/powerpoint/2010/main" val="30278918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C0DF2BA0-09CD-04D4-5133-022A0BD73506}"/>
              </a:ext>
            </a:extLst>
          </p:cNvPr>
          <p:cNvSpPr>
            <a:spLocks noGrp="1"/>
          </p:cNvSpPr>
          <p:nvPr>
            <p:ph idx="1"/>
          </p:nvPr>
        </p:nvSpPr>
        <p:spPr>
          <a:xfrm>
            <a:off x="670560" y="1519200"/>
            <a:ext cx="9909840" cy="3633825"/>
          </a:xfrm>
        </p:spPr>
        <p:txBody>
          <a:bodyPr>
            <a:normAutofit/>
          </a:bodyPr>
          <a:lstStyle/>
          <a:p>
            <a:r>
              <a:rPr lang="hu-HU" sz="2400" dirty="0">
                <a:latin typeface="+mj-lt"/>
                <a:cs typeface="Calibri" panose="020F0502020204030204" pitchFamily="34" charset="0"/>
              </a:rPr>
              <a:t>More data will be available and the Regulation will regulate who can use what data in each economic sector and for what purposes.</a:t>
            </a:r>
          </a:p>
          <a:p>
            <a:r>
              <a:rPr lang="hu-HU" sz="2400" dirty="0">
                <a:latin typeface="+mj-lt"/>
                <a:cs typeface="Calibri" panose="020F0502020204030204" pitchFamily="34" charset="0"/>
              </a:rPr>
              <a:t>The Commission expects the new rules to generate an extra €270 billion in GDP by 2028</a:t>
            </a:r>
          </a:p>
          <a:p>
            <a:pPr lvl="1"/>
            <a:r>
              <a:rPr lang="hu-HU" dirty="0">
                <a:latin typeface="+mj-lt"/>
                <a:cs typeface="Calibri" panose="020F0502020204030204" pitchFamily="34" charset="0"/>
              </a:rPr>
              <a:t>it is estimated that only 20% of the data recorded is used, the rest is lost</a:t>
            </a:r>
          </a:p>
          <a:p>
            <a:pPr lvl="1"/>
            <a:r>
              <a:rPr lang="hu-HU" dirty="0">
                <a:latin typeface="+mj-lt"/>
                <a:cs typeface="Calibri" panose="020F0502020204030204" pitchFamily="34" charset="0"/>
              </a:rPr>
              <a:t>limits the ability to exploit monopoly positions </a:t>
            </a:r>
          </a:p>
          <a:p>
            <a:endParaRPr lang="hu-HU" dirty="0"/>
          </a:p>
        </p:txBody>
      </p:sp>
      <p:sp>
        <p:nvSpPr>
          <p:cNvPr id="3" name="Cím 2">
            <a:extLst>
              <a:ext uri="{FF2B5EF4-FFF2-40B4-BE49-F238E27FC236}">
                <a16:creationId xmlns:a16="http://schemas.microsoft.com/office/drawing/2014/main" id="{911A9D7F-CC7E-0C8A-71AC-05049CD2830B}"/>
              </a:ext>
            </a:extLst>
          </p:cNvPr>
          <p:cNvSpPr>
            <a:spLocks noGrp="1"/>
          </p:cNvSpPr>
          <p:nvPr>
            <p:ph type="title"/>
          </p:nvPr>
        </p:nvSpPr>
        <p:spPr/>
        <p:txBody>
          <a:bodyPr/>
          <a:lstStyle/>
          <a:p>
            <a:r>
              <a:rPr lang="hu-HU" dirty="0"/>
              <a:t>The expectations</a:t>
            </a:r>
          </a:p>
        </p:txBody>
      </p:sp>
    </p:spTree>
    <p:extLst>
      <p:ext uri="{BB962C8B-B14F-4D97-AF65-F5344CB8AC3E}">
        <p14:creationId xmlns:p14="http://schemas.microsoft.com/office/powerpoint/2010/main" val="66038348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16B76852-4BDF-5CD8-2456-5450D9D18344}"/>
              </a:ext>
            </a:extLst>
          </p:cNvPr>
          <p:cNvSpPr>
            <a:spLocks noGrp="1"/>
          </p:cNvSpPr>
          <p:nvPr>
            <p:ph idx="1"/>
          </p:nvPr>
        </p:nvSpPr>
        <p:spPr>
          <a:xfrm>
            <a:off x="316992" y="1097280"/>
            <a:ext cx="11338560" cy="4055745"/>
          </a:xfrm>
        </p:spPr>
        <p:txBody>
          <a:bodyPr>
            <a:noAutofit/>
          </a:bodyPr>
          <a:lstStyle/>
          <a:p>
            <a:pPr algn="just"/>
            <a:r>
              <a:rPr lang="hu-HU" sz="2400" dirty="0">
                <a:effectLst/>
                <a:latin typeface="+mn-lt"/>
                <a:ea typeface="Calibri" panose="020F0502020204030204" pitchFamily="34" charset="0"/>
              </a:rPr>
              <a:t>make data generated through the use of products or related services available to the user of that product or service </a:t>
            </a:r>
          </a:p>
          <a:p>
            <a:pPr algn="just"/>
            <a:r>
              <a:rPr lang="hu-HU" sz="2400" dirty="0">
                <a:effectLst/>
                <a:latin typeface="+mn-lt"/>
                <a:ea typeface="Calibri" panose="020F0502020204030204" pitchFamily="34" charset="0"/>
              </a:rPr>
              <a:t>the provision of data by data owners to data recipients, and </a:t>
            </a:r>
          </a:p>
          <a:p>
            <a:pPr algn="just"/>
            <a:r>
              <a:rPr lang="hu-HU" sz="2400" dirty="0">
                <a:effectLst/>
                <a:latin typeface="+mn-lt"/>
                <a:ea typeface="Calibri" panose="020F0502020204030204" pitchFamily="34" charset="0"/>
              </a:rPr>
              <a:t>the provision of data by data owners to </a:t>
            </a:r>
            <a:r>
              <a:rPr lang="hu-HU" sz="2400" dirty="0" err="1">
                <a:effectLst/>
                <a:latin typeface="+mn-lt"/>
                <a:ea typeface="Calibri" panose="020F0502020204030204" pitchFamily="34" charset="0"/>
              </a:rPr>
              <a:t>public sector </a:t>
            </a:r>
            <a:r>
              <a:rPr lang="hu-HU" sz="2400" dirty="0">
                <a:effectLst/>
                <a:latin typeface="+mn-lt"/>
                <a:ea typeface="Calibri" panose="020F0502020204030204" pitchFamily="34" charset="0"/>
              </a:rPr>
              <a:t>bodies or Union institutions, agencies or bodies on the basis of an exceptional need in </a:t>
            </a:r>
            <a:r>
              <a:rPr lang="hu-HU" sz="2400" dirty="0">
                <a:effectLst/>
                <a:latin typeface="+mn-lt"/>
              </a:rPr>
              <a:t>order to</a:t>
            </a:r>
            <a:r>
              <a:rPr lang="hu-HU" sz="2400" dirty="0">
                <a:effectLst/>
                <a:latin typeface="+mn-lt"/>
                <a:ea typeface="Calibri" panose="020F0502020204030204" pitchFamily="34" charset="0"/>
              </a:rPr>
              <a:t> carry out their tasks in the public interest </a:t>
            </a:r>
          </a:p>
          <a:p>
            <a:pPr algn="just"/>
            <a:r>
              <a:rPr lang="hu-HU" sz="2400" dirty="0">
                <a:effectLst/>
                <a:latin typeface="+mn-lt"/>
                <a:ea typeface="Calibri" panose="020F0502020204030204" pitchFamily="34" charset="0"/>
              </a:rPr>
              <a:t>"data" means any digital representation of acts, facts or information, or compilations of such acts, facts or information, including </a:t>
            </a:r>
            <a:r>
              <a:rPr lang="hu-HU" sz="2400" dirty="0">
                <a:effectLst/>
                <a:latin typeface="+mn-lt"/>
              </a:rPr>
              <a:t>in</a:t>
            </a:r>
            <a:r>
              <a:rPr lang="hu-HU" sz="2400" dirty="0">
                <a:effectLst/>
                <a:latin typeface="+mn-lt"/>
                <a:ea typeface="Calibri" panose="020F0502020204030204" pitchFamily="34" charset="0"/>
              </a:rPr>
              <a:t> the form of sound, images or audiovisual recordings </a:t>
            </a:r>
            <a:endParaRPr lang="hu-HU" sz="2400" dirty="0">
              <a:latin typeface="+mn-lt"/>
            </a:endParaRPr>
          </a:p>
        </p:txBody>
      </p:sp>
      <p:sp>
        <p:nvSpPr>
          <p:cNvPr id="3" name="Cím 2">
            <a:extLst>
              <a:ext uri="{FF2B5EF4-FFF2-40B4-BE49-F238E27FC236}">
                <a16:creationId xmlns:a16="http://schemas.microsoft.com/office/drawing/2014/main" id="{24ADE77D-176F-D7A2-C254-67E038EF6F85}"/>
              </a:ext>
            </a:extLst>
          </p:cNvPr>
          <p:cNvSpPr>
            <a:spLocks noGrp="1"/>
          </p:cNvSpPr>
          <p:nvPr>
            <p:ph type="title"/>
          </p:nvPr>
        </p:nvSpPr>
        <p:spPr/>
        <p:txBody>
          <a:bodyPr/>
          <a:lstStyle/>
          <a:p>
            <a:r>
              <a:rPr lang="hu-HU" dirty="0" err="1"/>
              <a:t>Scope</a:t>
            </a:r>
            <a:r>
              <a:rPr lang="hu-HU" dirty="0"/>
              <a:t> of the Data </a:t>
            </a:r>
            <a:r>
              <a:rPr lang="hu-HU" dirty="0" err="1"/>
              <a:t>Act</a:t>
            </a:r>
            <a:endParaRPr lang="hu-HU" dirty="0"/>
          </a:p>
        </p:txBody>
      </p:sp>
    </p:spTree>
    <p:extLst>
      <p:ext uri="{BB962C8B-B14F-4D97-AF65-F5344CB8AC3E}">
        <p14:creationId xmlns:p14="http://schemas.microsoft.com/office/powerpoint/2010/main" val="17360456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CCC3F769-64E2-A895-BB66-15D5B1D0A796}"/>
              </a:ext>
            </a:extLst>
          </p:cNvPr>
          <p:cNvSpPr>
            <a:spLocks noGrp="1"/>
          </p:cNvSpPr>
          <p:nvPr>
            <p:ph idx="1"/>
          </p:nvPr>
        </p:nvSpPr>
        <p:spPr>
          <a:xfrm>
            <a:off x="170688" y="1519200"/>
            <a:ext cx="10409712" cy="3633825"/>
          </a:xfrm>
        </p:spPr>
        <p:txBody>
          <a:bodyPr>
            <a:normAutofit lnSpcReduction="10000"/>
          </a:bodyPr>
          <a:lstStyle/>
          <a:p>
            <a:pPr algn="just"/>
            <a:r>
              <a:rPr lang="hu-HU" dirty="0">
                <a:latin typeface="+mj-lt"/>
                <a:cs typeface="Calibri" panose="020F0502020204030204" pitchFamily="34" charset="0"/>
              </a:rPr>
              <a:t>AI-driven devices typically </a:t>
            </a:r>
            <a:r>
              <a:rPr lang="hu-HU" dirty="0">
                <a:solidFill>
                  <a:srgbClr val="000000"/>
                </a:solidFill>
                <a:effectLst/>
                <a:latin typeface="+mj-lt"/>
                <a:cs typeface="Calibri" panose="020F0502020204030204" pitchFamily="34" charset="0"/>
              </a:rPr>
              <a:t>give </a:t>
            </a:r>
            <a:r>
              <a:rPr lang="hu-HU" dirty="0">
                <a:latin typeface="+mj-lt"/>
                <a:cs typeface="Calibri" panose="020F0502020204030204" pitchFamily="34" charset="0"/>
              </a:rPr>
              <a:t>the manufacturer </a:t>
            </a:r>
            <a:r>
              <a:rPr lang="hu-HU" dirty="0">
                <a:solidFill>
                  <a:srgbClr val="000000"/>
                </a:solidFill>
                <a:effectLst/>
                <a:latin typeface="+mj-lt"/>
                <a:cs typeface="Calibri" panose="020F0502020204030204" pitchFamily="34" charset="0"/>
              </a:rPr>
              <a:t>exclusive access to the data generated by the device (data monopoly)</a:t>
            </a:r>
          </a:p>
          <a:p>
            <a:pPr algn="just"/>
            <a:r>
              <a:rPr lang="hu-HU" dirty="0">
                <a:solidFill>
                  <a:srgbClr val="000000"/>
                </a:solidFill>
                <a:effectLst/>
                <a:latin typeface="+mj-lt"/>
                <a:cs typeface="Calibri" panose="020F0502020204030204" pitchFamily="34" charset="0"/>
              </a:rPr>
              <a:t>Data Monopoly: enables the sale of exclusive </a:t>
            </a:r>
            <a:r>
              <a:rPr lang="hu-HU" dirty="0" err="1">
                <a:solidFill>
                  <a:srgbClr val="000000"/>
                </a:solidFill>
                <a:effectLst/>
                <a:latin typeface="+mj-lt"/>
                <a:cs typeface="Calibri" panose="020F0502020204030204" pitchFamily="34" charset="0"/>
              </a:rPr>
              <a:t>data-driven </a:t>
            </a:r>
            <a:r>
              <a:rPr lang="hu-HU" dirty="0">
                <a:solidFill>
                  <a:srgbClr val="000000"/>
                </a:solidFill>
                <a:effectLst/>
                <a:latin typeface="+mj-lt"/>
                <a:cs typeface="Calibri" panose="020F0502020204030204" pitchFamily="34" charset="0"/>
              </a:rPr>
              <a:t>services to users</a:t>
            </a:r>
          </a:p>
          <a:p>
            <a:pPr algn="just"/>
            <a:r>
              <a:rPr lang="hu-HU" dirty="0">
                <a:solidFill>
                  <a:srgbClr val="000000"/>
                </a:solidFill>
                <a:latin typeface="+mj-lt"/>
                <a:cs typeface="Calibri" panose="020F0502020204030204" pitchFamily="34" charset="0"/>
              </a:rPr>
              <a:t>The company </a:t>
            </a:r>
            <a:r>
              <a:rPr lang="hu-HU" dirty="0">
                <a:solidFill>
                  <a:srgbClr val="000000"/>
                </a:solidFill>
                <a:effectLst/>
                <a:latin typeface="+mj-lt"/>
                <a:cs typeface="Calibri" panose="020F0502020204030204" pitchFamily="34" charset="0"/>
              </a:rPr>
              <a:t>does not have access to industrial and commercial data generated in the course of its activities (including non-personal data relevant to its activities) and cannot use them for other purposes or access competing data-based services </a:t>
            </a:r>
          </a:p>
          <a:p>
            <a:pPr algn="just"/>
            <a:r>
              <a:rPr lang="hu-HU" dirty="0">
                <a:solidFill>
                  <a:srgbClr val="000000"/>
                </a:solidFill>
                <a:effectLst/>
                <a:latin typeface="+mj-lt"/>
                <a:cs typeface="Calibri" panose="020F0502020204030204" pitchFamily="34" charset="0"/>
              </a:rPr>
              <a:t>This distorts competition in data-based services markets</a:t>
            </a:r>
          </a:p>
          <a:p>
            <a:endParaRPr lang="hu-HU" dirty="0"/>
          </a:p>
          <a:p>
            <a:endParaRPr lang="hu-HU" dirty="0"/>
          </a:p>
          <a:p>
            <a:endParaRPr lang="hu-HU" dirty="0"/>
          </a:p>
        </p:txBody>
      </p:sp>
      <p:sp>
        <p:nvSpPr>
          <p:cNvPr id="3" name="Cím 2">
            <a:extLst>
              <a:ext uri="{FF2B5EF4-FFF2-40B4-BE49-F238E27FC236}">
                <a16:creationId xmlns:a16="http://schemas.microsoft.com/office/drawing/2014/main" id="{8415093D-71B3-561B-011F-DF46CB77B225}"/>
              </a:ext>
            </a:extLst>
          </p:cNvPr>
          <p:cNvSpPr>
            <a:spLocks noGrp="1"/>
          </p:cNvSpPr>
          <p:nvPr>
            <p:ph type="title"/>
          </p:nvPr>
        </p:nvSpPr>
        <p:spPr/>
        <p:txBody>
          <a:bodyPr/>
          <a:lstStyle/>
          <a:p>
            <a:r>
              <a:rPr lang="hu-HU" dirty="0"/>
              <a:t>Typical situation</a:t>
            </a:r>
          </a:p>
        </p:txBody>
      </p:sp>
    </p:spTree>
    <p:extLst>
      <p:ext uri="{BB962C8B-B14F-4D97-AF65-F5344CB8AC3E}">
        <p14:creationId xmlns:p14="http://schemas.microsoft.com/office/powerpoint/2010/main" val="17976858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E7ED2B3A-2831-F12E-D6EA-489452F3FB5E}"/>
              </a:ext>
            </a:extLst>
          </p:cNvPr>
          <p:cNvSpPr>
            <a:spLocks noGrp="1"/>
          </p:cNvSpPr>
          <p:nvPr>
            <p:ph sz="half" idx="1"/>
          </p:nvPr>
        </p:nvSpPr>
        <p:spPr>
          <a:xfrm>
            <a:off x="278674" y="1143000"/>
            <a:ext cx="5852126" cy="4404360"/>
          </a:xfrm>
        </p:spPr>
        <p:txBody>
          <a:bodyPr/>
          <a:lstStyle/>
          <a:p>
            <a:pPr algn="just">
              <a:buFont typeface="Arial" panose="020B0604020202020204" pitchFamily="34" charset="0"/>
              <a:buChar char="•"/>
            </a:pPr>
            <a:r>
              <a:rPr lang="en-US" sz="2400" b="0" i="0" dirty="0">
                <a:solidFill>
                  <a:srgbClr val="111111"/>
                </a:solidFill>
                <a:effectLst/>
                <a:latin typeface="+mj-lt"/>
              </a:rPr>
              <a:t>Anything that is in the world when you’re born is normal and ordinary and is just a natural part of the way the world works</a:t>
            </a:r>
          </a:p>
          <a:p>
            <a:pPr algn="just">
              <a:buFont typeface="Arial" panose="020B0604020202020204" pitchFamily="34" charset="0"/>
              <a:buChar char="•"/>
            </a:pPr>
            <a:r>
              <a:rPr lang="en-US" sz="2400" b="0" i="0" dirty="0">
                <a:solidFill>
                  <a:srgbClr val="111111"/>
                </a:solidFill>
                <a:effectLst/>
                <a:latin typeface="+mj-lt"/>
              </a:rPr>
              <a:t>Anything that’s invented between when you’re fifteen and thirty-five is new and exciting and revolutionary and you can probably get a career in it</a:t>
            </a:r>
          </a:p>
          <a:p>
            <a:pPr algn="just">
              <a:buFont typeface="Arial" panose="020B0604020202020204" pitchFamily="34" charset="0"/>
              <a:buChar char="•"/>
            </a:pPr>
            <a:r>
              <a:rPr lang="en-US" sz="2400" b="0" i="0" dirty="0">
                <a:solidFill>
                  <a:srgbClr val="111111"/>
                </a:solidFill>
                <a:effectLst/>
                <a:latin typeface="+mj-lt"/>
              </a:rPr>
              <a:t>Anything invented after you’re thirty-five is against the natural order of things</a:t>
            </a:r>
          </a:p>
          <a:p>
            <a:endParaRPr lang="hu-HU" dirty="0"/>
          </a:p>
        </p:txBody>
      </p:sp>
      <p:sp>
        <p:nvSpPr>
          <p:cNvPr id="4" name="Cím 3">
            <a:extLst>
              <a:ext uri="{FF2B5EF4-FFF2-40B4-BE49-F238E27FC236}">
                <a16:creationId xmlns:a16="http://schemas.microsoft.com/office/drawing/2014/main" id="{37F3FACB-BB11-1D30-BF89-19923652E1A2}"/>
              </a:ext>
            </a:extLst>
          </p:cNvPr>
          <p:cNvSpPr>
            <a:spLocks noGrp="1"/>
          </p:cNvSpPr>
          <p:nvPr>
            <p:ph type="title"/>
          </p:nvPr>
        </p:nvSpPr>
        <p:spPr/>
        <p:txBody>
          <a:bodyPr/>
          <a:lstStyle/>
          <a:p>
            <a:r>
              <a:rPr lang="hu-HU" dirty="0">
                <a:ea typeface="Roboto" panose="02000000000000000000" pitchFamily="2" charset="0"/>
                <a:cs typeface="Roboto" panose="02000000000000000000" pitchFamily="2" charset="0"/>
              </a:rPr>
              <a:t>Douglas Adams: </a:t>
            </a:r>
            <a:r>
              <a:rPr lang="hu-HU" dirty="0" err="1">
                <a:ea typeface="Roboto" panose="02000000000000000000" pitchFamily="2" charset="0"/>
                <a:cs typeface="Roboto" panose="02000000000000000000" pitchFamily="2" charset="0"/>
              </a:rPr>
              <a:t>our</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view</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on</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technology</a:t>
            </a:r>
            <a:r>
              <a:rPr lang="hu-HU" dirty="0">
                <a:ea typeface="Roboto" panose="02000000000000000000" pitchFamily="2" charset="0"/>
                <a:cs typeface="Roboto" panose="02000000000000000000" pitchFamily="2" charset="0"/>
              </a:rPr>
              <a:t> </a:t>
            </a:r>
          </a:p>
        </p:txBody>
      </p:sp>
      <p:pic>
        <p:nvPicPr>
          <p:cNvPr id="1026" name="Picture 2" descr="Áttekintés kép">
            <a:extLst>
              <a:ext uri="{FF2B5EF4-FFF2-40B4-BE49-F238E27FC236}">
                <a16:creationId xmlns:a16="http://schemas.microsoft.com/office/drawing/2014/main" id="{33CB70D9-F19A-2E2A-B744-8BD297150C1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9141549" y="203559"/>
            <a:ext cx="3050451" cy="4227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9050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3D29A8FA-4932-C055-3D47-9E6C08C19FBE}"/>
              </a:ext>
            </a:extLst>
          </p:cNvPr>
          <p:cNvSpPr>
            <a:spLocks noGrp="1"/>
          </p:cNvSpPr>
          <p:nvPr>
            <p:ph idx="1"/>
          </p:nvPr>
        </p:nvSpPr>
        <p:spPr/>
        <p:txBody>
          <a:bodyPr>
            <a:normAutofit/>
          </a:bodyPr>
          <a:lstStyle/>
          <a:p>
            <a:pPr algn="just"/>
            <a:r>
              <a:rPr lang="hu-HU" sz="2400" dirty="0">
                <a:solidFill>
                  <a:srgbClr val="000000"/>
                </a:solidFill>
                <a:effectLst/>
                <a:latin typeface="+mj-lt"/>
                <a:cs typeface="Calibri" panose="020F0502020204030204" pitchFamily="34" charset="0"/>
              </a:rPr>
              <a:t>The legislation ensures that, for example, a farmer can access the agricultural data collected by his tractor and share it with other machines or agronomic service providers used with the tractor </a:t>
            </a:r>
          </a:p>
          <a:p>
            <a:pPr algn="just"/>
            <a:r>
              <a:rPr lang="hu-HU" sz="2400" dirty="0">
                <a:solidFill>
                  <a:srgbClr val="000000"/>
                </a:solidFill>
                <a:effectLst/>
                <a:latin typeface="+mj-lt"/>
                <a:cs typeface="Calibri" panose="020F0502020204030204" pitchFamily="34" charset="0"/>
              </a:rPr>
              <a:t>This may allow you to get better farming advice or </a:t>
            </a:r>
            <a:r>
              <a:rPr lang="hu-HU" sz="2400" dirty="0" err="1">
                <a:solidFill>
                  <a:srgbClr val="000000"/>
                </a:solidFill>
                <a:effectLst/>
                <a:latin typeface="+mj-lt"/>
                <a:cs typeface="Calibri" panose="020F0502020204030204" pitchFamily="34" charset="0"/>
              </a:rPr>
              <a:t>fine-tune the </a:t>
            </a:r>
            <a:r>
              <a:rPr lang="hu-HU" sz="2400" dirty="0">
                <a:solidFill>
                  <a:srgbClr val="000000"/>
                </a:solidFill>
                <a:effectLst/>
                <a:latin typeface="+mj-lt"/>
                <a:cs typeface="Calibri" panose="020F0502020204030204" pitchFamily="34" charset="0"/>
              </a:rPr>
              <a:t>use of seeders and sprayers </a:t>
            </a:r>
          </a:p>
          <a:p>
            <a:pPr lvl="1" algn="just"/>
            <a:r>
              <a:rPr lang="hu-HU" dirty="0">
                <a:solidFill>
                  <a:srgbClr val="000000"/>
                </a:solidFill>
                <a:effectLst/>
                <a:latin typeface="+mj-lt"/>
                <a:cs typeface="Calibri" panose="020F0502020204030204" pitchFamily="34" charset="0"/>
              </a:rPr>
              <a:t>currently, agricultural machinery manufacturers can prevent access to and transmission of data and force farmers to use their own related agronomic services</a:t>
            </a:r>
          </a:p>
          <a:p>
            <a:endParaRPr lang="hu-HU" dirty="0"/>
          </a:p>
        </p:txBody>
      </p:sp>
      <p:sp>
        <p:nvSpPr>
          <p:cNvPr id="3" name="Cím 2">
            <a:extLst>
              <a:ext uri="{FF2B5EF4-FFF2-40B4-BE49-F238E27FC236}">
                <a16:creationId xmlns:a16="http://schemas.microsoft.com/office/drawing/2014/main" id="{2E09FFC9-E130-53C2-AFF7-517AC6F9C34B}"/>
              </a:ext>
            </a:extLst>
          </p:cNvPr>
          <p:cNvSpPr>
            <a:spLocks noGrp="1"/>
          </p:cNvSpPr>
          <p:nvPr>
            <p:ph type="title"/>
          </p:nvPr>
        </p:nvSpPr>
        <p:spPr/>
        <p:txBody>
          <a:bodyPr/>
          <a:lstStyle/>
          <a:p>
            <a:r>
              <a:rPr lang="hu-HU" dirty="0"/>
              <a:t>Example</a:t>
            </a:r>
          </a:p>
        </p:txBody>
      </p:sp>
    </p:spTree>
    <p:extLst>
      <p:ext uri="{BB962C8B-B14F-4D97-AF65-F5344CB8AC3E}">
        <p14:creationId xmlns:p14="http://schemas.microsoft.com/office/powerpoint/2010/main" val="19051278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7CFCF6DA-7F09-A2A2-90D1-7B36FF3D6DD6}"/>
              </a:ext>
            </a:extLst>
          </p:cNvPr>
          <p:cNvSpPr>
            <a:spLocks noGrp="1"/>
          </p:cNvSpPr>
          <p:nvPr>
            <p:ph idx="1"/>
          </p:nvPr>
        </p:nvSpPr>
        <p:spPr>
          <a:xfrm>
            <a:off x="670560" y="1519200"/>
            <a:ext cx="10875264" cy="3633825"/>
          </a:xfrm>
        </p:spPr>
        <p:txBody>
          <a:bodyPr>
            <a:normAutofit fontScale="92500" lnSpcReduction="10000"/>
          </a:bodyPr>
          <a:lstStyle/>
          <a:p>
            <a:pPr algn="just"/>
            <a:r>
              <a:rPr lang="hu-HU" sz="2600" dirty="0">
                <a:solidFill>
                  <a:srgbClr val="000000"/>
                </a:solidFill>
                <a:effectLst/>
                <a:latin typeface="+mj-lt"/>
                <a:cs typeface="Calibri" panose="020F0502020204030204" pitchFamily="34" charset="0"/>
              </a:rPr>
              <a:t>The Data </a:t>
            </a:r>
            <a:r>
              <a:rPr lang="hu-HU" sz="2600" dirty="0" err="1">
                <a:solidFill>
                  <a:srgbClr val="000000"/>
                </a:solidFill>
                <a:effectLst/>
                <a:latin typeface="+mj-lt"/>
                <a:cs typeface="Calibri" panose="020F0502020204030204" pitchFamily="34" charset="0"/>
              </a:rPr>
              <a:t>Act</a:t>
            </a:r>
            <a:r>
              <a:rPr lang="hu-HU" sz="2600" dirty="0">
                <a:solidFill>
                  <a:srgbClr val="000000"/>
                </a:solidFill>
                <a:effectLst/>
                <a:latin typeface="+mj-lt"/>
                <a:cs typeface="Calibri" panose="020F0502020204030204" pitchFamily="34" charset="0"/>
              </a:rPr>
              <a:t> </a:t>
            </a:r>
            <a:r>
              <a:rPr lang="hu-HU" sz="2600" dirty="0" err="1">
                <a:solidFill>
                  <a:srgbClr val="000000"/>
                </a:solidFill>
                <a:effectLst/>
                <a:latin typeface="+mj-lt"/>
                <a:cs typeface="Calibri" panose="020F0502020204030204" pitchFamily="34" charset="0"/>
              </a:rPr>
              <a:t>limits</a:t>
            </a:r>
            <a:r>
              <a:rPr lang="hu-HU" sz="2600" dirty="0">
                <a:solidFill>
                  <a:srgbClr val="000000"/>
                </a:solidFill>
                <a:effectLst/>
                <a:latin typeface="+mj-lt"/>
                <a:cs typeface="Calibri" panose="020F0502020204030204" pitchFamily="34" charset="0"/>
              </a:rPr>
              <a:t> its scope to data generated by physical devices </a:t>
            </a:r>
          </a:p>
          <a:p>
            <a:pPr algn="just"/>
            <a:r>
              <a:rPr lang="hu-HU" sz="2600" dirty="0">
                <a:solidFill>
                  <a:srgbClr val="000000"/>
                </a:solidFill>
                <a:effectLst/>
                <a:latin typeface="+mj-lt"/>
                <a:cs typeface="Calibri" panose="020F0502020204030204" pitchFamily="34" charset="0"/>
              </a:rPr>
              <a:t>The basis for distinguishing between "product" and "non-product" data is not clear </a:t>
            </a:r>
          </a:p>
          <a:p>
            <a:pPr algn="just"/>
            <a:r>
              <a:rPr lang="hu-HU" sz="2600" dirty="0">
                <a:solidFill>
                  <a:srgbClr val="000000"/>
                </a:solidFill>
                <a:effectLst/>
                <a:latin typeface="+mj-lt"/>
                <a:cs typeface="Calibri" panose="020F0502020204030204" pitchFamily="34" charset="0"/>
              </a:rPr>
              <a:t>A product is something that acquires, generates or collects data about its environment and is able to transmit this data via a publicly available electronic communication service (</a:t>
            </a:r>
            <a:r>
              <a:rPr lang="hu-HU" sz="2600" dirty="0" err="1">
                <a:solidFill>
                  <a:srgbClr val="000000"/>
                </a:solidFill>
                <a:effectLst/>
                <a:latin typeface="+mj-lt"/>
                <a:cs typeface="Calibri" panose="020F0502020204030204" pitchFamily="34" charset="0"/>
              </a:rPr>
              <a:t>IoT</a:t>
            </a:r>
            <a:r>
              <a:rPr lang="hu-HU" sz="2600" dirty="0">
                <a:solidFill>
                  <a:srgbClr val="000000"/>
                </a:solidFill>
                <a:effectLst/>
                <a:latin typeface="+mj-lt"/>
                <a:cs typeface="Calibri" panose="020F0502020204030204" pitchFamily="34" charset="0"/>
              </a:rPr>
              <a:t>). </a:t>
            </a:r>
          </a:p>
          <a:p>
            <a:pPr algn="just"/>
            <a:r>
              <a:rPr lang="hu-HU" sz="2600" dirty="0">
                <a:solidFill>
                  <a:srgbClr val="000000"/>
                </a:solidFill>
                <a:effectLst/>
                <a:latin typeface="+mj-lt"/>
                <a:cs typeface="Calibri" panose="020F0502020204030204" pitchFamily="34" charset="0"/>
              </a:rPr>
              <a:t>Certain products designed primarily for the display or playback of content or for the recording and transmission of content are not covered by this Regulation</a:t>
            </a:r>
          </a:p>
          <a:p>
            <a:pPr lvl="1" algn="just"/>
            <a:r>
              <a:rPr lang="hu-HU" sz="2600" dirty="0">
                <a:solidFill>
                  <a:srgbClr val="000000"/>
                </a:solidFill>
                <a:effectLst/>
                <a:latin typeface="+mj-lt"/>
                <a:cs typeface="Calibri" panose="020F0502020204030204" pitchFamily="34" charset="0"/>
              </a:rPr>
              <a:t>personal computers, servers, tablets and smartphones, cameras, webcams, voice recording systems and text readers</a:t>
            </a:r>
          </a:p>
          <a:p>
            <a:pPr lvl="1" algn="just"/>
            <a:r>
              <a:rPr lang="hu-HU" sz="2600" dirty="0">
                <a:solidFill>
                  <a:srgbClr val="000000"/>
                </a:solidFill>
                <a:latin typeface="+mj-lt"/>
                <a:cs typeface="Calibri" panose="020F0502020204030204" pitchFamily="34" charset="0"/>
              </a:rPr>
              <a:t>Delimitation: "machines" </a:t>
            </a:r>
            <a:r>
              <a:rPr lang="hu-HU" sz="2600" dirty="0" err="1">
                <a:solidFill>
                  <a:srgbClr val="000000"/>
                </a:solidFill>
                <a:latin typeface="+mj-lt"/>
                <a:cs typeface="Calibri" panose="020F0502020204030204" pitchFamily="34" charset="0"/>
              </a:rPr>
              <a:t>vs </a:t>
            </a:r>
            <a:r>
              <a:rPr lang="hu-HU" sz="2600" dirty="0">
                <a:solidFill>
                  <a:srgbClr val="000000"/>
                </a:solidFill>
                <a:latin typeface="+mj-lt"/>
                <a:cs typeface="Calibri" panose="020F0502020204030204" pitchFamily="34" charset="0"/>
              </a:rPr>
              <a:t>computing devices</a:t>
            </a:r>
            <a:endParaRPr lang="hu-HU" sz="2600" dirty="0">
              <a:solidFill>
                <a:srgbClr val="000000"/>
              </a:solidFill>
              <a:effectLst/>
              <a:latin typeface="+mj-lt"/>
              <a:cs typeface="Calibri" panose="020F0502020204030204" pitchFamily="34" charset="0"/>
            </a:endParaRPr>
          </a:p>
          <a:p>
            <a:endParaRPr lang="hu-HU" dirty="0"/>
          </a:p>
          <a:p>
            <a:pPr algn="just"/>
            <a:endParaRPr lang="hu-HU" sz="2600" dirty="0">
              <a:solidFill>
                <a:srgbClr val="000000"/>
              </a:solidFill>
              <a:effectLst/>
              <a:latin typeface="Calibri" panose="020F0502020204030204" pitchFamily="34" charset="0"/>
              <a:cs typeface="Calibri" panose="020F0502020204030204" pitchFamily="34" charset="0"/>
            </a:endParaRPr>
          </a:p>
          <a:p>
            <a:pPr algn="just"/>
            <a:endParaRPr lang="hu-HU" dirty="0"/>
          </a:p>
        </p:txBody>
      </p:sp>
      <p:sp>
        <p:nvSpPr>
          <p:cNvPr id="3" name="Cím 2">
            <a:extLst>
              <a:ext uri="{FF2B5EF4-FFF2-40B4-BE49-F238E27FC236}">
                <a16:creationId xmlns:a16="http://schemas.microsoft.com/office/drawing/2014/main" id="{5B6F1208-49B9-B50B-2D32-7F9A9B2C7EB9}"/>
              </a:ext>
            </a:extLst>
          </p:cNvPr>
          <p:cNvSpPr>
            <a:spLocks noGrp="1"/>
          </p:cNvSpPr>
          <p:nvPr>
            <p:ph type="title"/>
          </p:nvPr>
        </p:nvSpPr>
        <p:spPr/>
        <p:txBody>
          <a:bodyPr/>
          <a:lstStyle/>
          <a:p>
            <a:r>
              <a:rPr lang="hu-HU" dirty="0"/>
              <a:t>The product</a:t>
            </a:r>
          </a:p>
        </p:txBody>
      </p:sp>
    </p:spTree>
    <p:extLst>
      <p:ext uri="{BB962C8B-B14F-4D97-AF65-F5344CB8AC3E}">
        <p14:creationId xmlns:p14="http://schemas.microsoft.com/office/powerpoint/2010/main" val="7331946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a16="http://schemas.microsoft.com/office/drawing/2014/main"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428273" y="1519200"/>
            <a:ext cx="9126000" cy="3633825"/>
          </a:xfrm>
        </p:spPr>
        <p:txBody>
          <a:bodyPr/>
          <a:lstStyle/>
          <a:p>
            <a:pPr algn="just"/>
            <a:r>
              <a:rPr lang="hu-HU" altLang="hu-HU" sz="2600" dirty="0" err="1">
                <a:latin typeface="+mj-lt"/>
                <a:ea typeface="Roboto" panose="02000000000000000000" pitchFamily="2" charset="0"/>
                <a:cs typeface="Roboto" panose="02000000000000000000" pitchFamily="2" charset="0"/>
              </a:rPr>
              <a:t>What</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are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challenges</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requiring</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legal</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answers</a:t>
            </a:r>
            <a:r>
              <a:rPr lang="hu-HU" altLang="hu-HU" sz="2600" dirty="0">
                <a:latin typeface="+mj-lt"/>
                <a:ea typeface="Roboto" panose="02000000000000000000" pitchFamily="2" charset="0"/>
                <a:cs typeface="Roboto" panose="02000000000000000000" pitchFamily="2" charset="0"/>
              </a:rPr>
              <a:t> and </a:t>
            </a:r>
            <a:r>
              <a:rPr lang="hu-HU" altLang="hu-HU" sz="2600" dirty="0" err="1">
                <a:latin typeface="+mj-lt"/>
                <a:ea typeface="Roboto" panose="02000000000000000000" pitchFamily="2" charset="0"/>
                <a:cs typeface="Roboto" panose="02000000000000000000" pitchFamily="2" charset="0"/>
              </a:rPr>
              <a:t>what</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are</a:t>
            </a:r>
            <a:r>
              <a:rPr lang="hu-HU" altLang="hu-HU" sz="2600" dirty="0">
                <a:latin typeface="+mj-lt"/>
                <a:ea typeface="Roboto" panose="02000000000000000000" pitchFamily="2" charset="0"/>
                <a:cs typeface="Roboto" panose="02000000000000000000" pitchFamily="2" charset="0"/>
              </a:rPr>
              <a:t> old </a:t>
            </a:r>
            <a:r>
              <a:rPr lang="hu-HU" altLang="hu-HU" sz="2600" dirty="0" err="1">
                <a:latin typeface="+mj-lt"/>
                <a:ea typeface="Roboto" panose="02000000000000000000" pitchFamily="2" charset="0"/>
                <a:cs typeface="Roboto" panose="02000000000000000000" pitchFamily="2" charset="0"/>
              </a:rPr>
              <a:t>problems</a:t>
            </a:r>
            <a:r>
              <a:rPr lang="hu-HU" altLang="hu-HU" sz="2600" dirty="0">
                <a:latin typeface="+mj-lt"/>
                <a:ea typeface="Roboto" panose="02000000000000000000" pitchFamily="2" charset="0"/>
                <a:cs typeface="Roboto" panose="02000000000000000000" pitchFamily="2" charset="0"/>
              </a:rPr>
              <a:t> in </a:t>
            </a:r>
            <a:r>
              <a:rPr lang="hu-HU" altLang="hu-HU" sz="2600" dirty="0" err="1">
                <a:latin typeface="+mj-lt"/>
                <a:ea typeface="Roboto" panose="02000000000000000000" pitchFamily="2" charset="0"/>
                <a:cs typeface="Roboto" panose="02000000000000000000" pitchFamily="2" charset="0"/>
              </a:rPr>
              <a:t>new</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clothes</a:t>
            </a:r>
            <a:r>
              <a:rPr lang="hu-HU" altLang="hu-HU" sz="2600" dirty="0">
                <a:latin typeface="+mj-lt"/>
                <a:ea typeface="Roboto" panose="02000000000000000000" pitchFamily="2" charset="0"/>
                <a:cs typeface="Roboto" panose="02000000000000000000" pitchFamily="2" charset="0"/>
              </a:rPr>
              <a:t>? </a:t>
            </a:r>
          </a:p>
          <a:p>
            <a:pPr algn="just"/>
            <a:r>
              <a:rPr lang="hu-HU" altLang="hu-HU" sz="2600" dirty="0" err="1">
                <a:latin typeface="+mj-lt"/>
                <a:ea typeface="Roboto" panose="02000000000000000000" pitchFamily="2" charset="0"/>
                <a:cs typeface="Roboto" panose="02000000000000000000" pitchFamily="2" charset="0"/>
              </a:rPr>
              <a:t>On</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what</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level</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law</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should</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react</a:t>
            </a:r>
            <a:r>
              <a:rPr lang="hu-HU" altLang="hu-HU" sz="2600" dirty="0">
                <a:latin typeface="+mj-lt"/>
                <a:ea typeface="Roboto" panose="02000000000000000000" pitchFamily="2" charset="0"/>
                <a:cs typeface="Roboto" panose="02000000000000000000" pitchFamily="2" charset="0"/>
              </a:rPr>
              <a:t>? </a:t>
            </a:r>
          </a:p>
          <a:p>
            <a:pPr lvl="1" algn="just"/>
            <a:r>
              <a:rPr lang="hu-HU" altLang="hu-HU" sz="2600" dirty="0" err="1">
                <a:latin typeface="+mj-lt"/>
                <a:ea typeface="Roboto" panose="02000000000000000000" pitchFamily="2" charset="0"/>
                <a:cs typeface="Roboto" panose="02000000000000000000" pitchFamily="2" charset="0"/>
              </a:rPr>
              <a:t>national</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vs</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international</a:t>
            </a:r>
            <a:endParaRPr lang="hu-HU" altLang="hu-HU" sz="2600" dirty="0">
              <a:latin typeface="+mj-lt"/>
              <a:ea typeface="Roboto" panose="02000000000000000000" pitchFamily="2" charset="0"/>
              <a:cs typeface="Roboto" panose="02000000000000000000" pitchFamily="2" charset="0"/>
            </a:endParaRPr>
          </a:p>
          <a:p>
            <a:pPr algn="just"/>
            <a:r>
              <a:rPr lang="hu-HU" altLang="hu-HU" sz="2600" dirty="0" err="1">
                <a:latin typeface="+mj-lt"/>
                <a:ea typeface="Roboto" panose="02000000000000000000" pitchFamily="2" charset="0"/>
                <a:cs typeface="Roboto" panose="02000000000000000000" pitchFamily="2" charset="0"/>
              </a:rPr>
              <a:t>How</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strong</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intervention</a:t>
            </a:r>
            <a:r>
              <a:rPr lang="hu-HU" altLang="hu-HU" sz="2600" dirty="0">
                <a:latin typeface="+mj-lt"/>
                <a:ea typeface="Roboto" panose="02000000000000000000" pitchFamily="2" charset="0"/>
                <a:cs typeface="Roboto" panose="02000000000000000000" pitchFamily="2" charset="0"/>
              </a:rPr>
              <a:t> of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state</a:t>
            </a:r>
            <a:r>
              <a:rPr lang="hu-HU" altLang="hu-HU" sz="2600" dirty="0">
                <a:latin typeface="+mj-lt"/>
                <a:ea typeface="Roboto" panose="02000000000000000000" pitchFamily="2" charset="0"/>
                <a:cs typeface="Roboto" panose="02000000000000000000" pitchFamily="2" charset="0"/>
              </a:rPr>
              <a:t> is </a:t>
            </a:r>
            <a:r>
              <a:rPr lang="hu-HU" altLang="hu-HU" sz="2600" dirty="0" err="1">
                <a:latin typeface="+mj-lt"/>
                <a:ea typeface="Roboto" panose="02000000000000000000" pitchFamily="2" charset="0"/>
                <a:cs typeface="Roboto" panose="02000000000000000000" pitchFamily="2" charset="0"/>
              </a:rPr>
              <a:t>needed</a:t>
            </a:r>
            <a:r>
              <a:rPr lang="hu-HU" altLang="hu-HU" sz="2600" dirty="0">
                <a:latin typeface="+mj-lt"/>
                <a:ea typeface="Roboto" panose="02000000000000000000" pitchFamily="2" charset="0"/>
                <a:cs typeface="Roboto" panose="02000000000000000000" pitchFamily="2" charset="0"/>
              </a:rPr>
              <a:t>?</a:t>
            </a:r>
          </a:p>
          <a:p>
            <a:pPr algn="just"/>
            <a:r>
              <a:rPr lang="hu-HU" sz="2600" dirty="0" err="1">
                <a:latin typeface="+mj-lt"/>
                <a:ea typeface="Roboto" panose="02000000000000000000" pitchFamily="2" charset="0"/>
                <a:cs typeface="Roboto" panose="02000000000000000000" pitchFamily="2" charset="0"/>
              </a:rPr>
              <a:t>Regulation</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vs</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law</a:t>
            </a:r>
            <a:endParaRPr lang="hu-HU" sz="2600" dirty="0">
              <a:latin typeface="+mj-lt"/>
              <a:ea typeface="Roboto" panose="02000000000000000000" pitchFamily="2" charset="0"/>
              <a:cs typeface="Roboto" panose="02000000000000000000" pitchFamily="2" charset="0"/>
            </a:endParaRPr>
          </a:p>
          <a:p>
            <a:pPr lvl="1" algn="just"/>
            <a:r>
              <a:rPr lang="hu-HU" sz="2600" dirty="0" err="1">
                <a:latin typeface="+mj-lt"/>
                <a:ea typeface="Roboto" panose="02000000000000000000" pitchFamily="2" charset="0"/>
                <a:cs typeface="Roboto" panose="02000000000000000000" pitchFamily="2" charset="0"/>
              </a:rPr>
              <a:t>public</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law</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vs</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private</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law</a:t>
            </a:r>
            <a:r>
              <a:rPr lang="hu-HU" sz="2600" dirty="0">
                <a:latin typeface="+mj-lt"/>
                <a:ea typeface="Roboto" panose="02000000000000000000" pitchFamily="2" charset="0"/>
                <a:cs typeface="Roboto" panose="02000000000000000000" pitchFamily="2" charset="0"/>
              </a:rPr>
              <a:t> </a:t>
            </a:r>
            <a:r>
              <a:rPr lang="hu-HU" sz="2600" dirty="0" err="1">
                <a:latin typeface="+mj-lt"/>
                <a:ea typeface="Roboto" panose="02000000000000000000" pitchFamily="2" charset="0"/>
                <a:cs typeface="Roboto" panose="02000000000000000000" pitchFamily="2" charset="0"/>
              </a:rPr>
              <a:t>enforcement</a:t>
            </a:r>
            <a:r>
              <a:rPr lang="hu-HU" sz="2600" dirty="0">
                <a:latin typeface="+mj-lt"/>
                <a:ea typeface="Roboto" panose="02000000000000000000" pitchFamily="2" charset="0"/>
                <a:cs typeface="Roboto" panose="02000000000000000000" pitchFamily="2" charset="0"/>
              </a:rPr>
              <a:t> </a:t>
            </a:r>
            <a:endParaRPr lang="hu-HU" sz="2600" dirty="0">
              <a:latin typeface="+mj-lt"/>
            </a:endParaRPr>
          </a:p>
        </p:txBody>
      </p:sp>
      <p:sp>
        <p:nvSpPr>
          <p:cNvPr id="2" name="Cím 1"/>
          <p:cNvSpPr>
            <a:spLocks noGrp="1"/>
          </p:cNvSpPr>
          <p:nvPr>
            <p:ph type="title"/>
          </p:nvPr>
        </p:nvSpPr>
        <p:spPr/>
        <p:txBody>
          <a:bodyPr/>
          <a:lstStyle/>
          <a:p>
            <a:r>
              <a:rPr lang="hu-HU" dirty="0" err="1">
                <a:ea typeface="Roboto" panose="02000000000000000000" pitchFamily="2" charset="0"/>
                <a:cs typeface="Roboto" panose="02000000000000000000" pitchFamily="2" charset="0"/>
              </a:rPr>
              <a:t>Some</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fundamental</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questions</a:t>
            </a:r>
            <a:endParaRPr lang="hu-HU"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9664559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428273" y="1519200"/>
            <a:ext cx="9126000" cy="3633825"/>
          </a:xfrm>
        </p:spPr>
        <p:txBody>
          <a:bodyPr/>
          <a:lstStyle/>
          <a:p>
            <a:pPr algn="just"/>
            <a:r>
              <a:rPr lang="en-AU" altLang="hu-HU" sz="2600" dirty="0">
                <a:latin typeface="+mj-lt"/>
                <a:ea typeface="Roboto" panose="02000000000000000000" pitchFamily="2" charset="0"/>
                <a:cs typeface="Roboto" panose="02000000000000000000" pitchFamily="2" charset="0"/>
              </a:rPr>
              <a:t>(more or less) clear no</a:t>
            </a:r>
            <a:r>
              <a:rPr lang="hu-HU" altLang="hu-HU" sz="2600" dirty="0">
                <a:latin typeface="+mj-lt"/>
                <a:ea typeface="Roboto" panose="02000000000000000000" pitchFamily="2" charset="0"/>
                <a:cs typeface="Roboto" panose="02000000000000000000" pitchFamily="2" charset="0"/>
              </a:rPr>
              <a:t>r</a:t>
            </a:r>
            <a:r>
              <a:rPr lang="en-AU" altLang="hu-HU" sz="2600" dirty="0" err="1">
                <a:latin typeface="+mj-lt"/>
                <a:ea typeface="Roboto" panose="02000000000000000000" pitchFamily="2" charset="0"/>
                <a:cs typeface="Roboto" panose="02000000000000000000" pitchFamily="2" charset="0"/>
              </a:rPr>
              <a:t>ms</a:t>
            </a:r>
            <a:r>
              <a:rPr lang="en-AU" altLang="hu-HU" sz="2600" dirty="0">
                <a:latin typeface="+mj-lt"/>
                <a:ea typeface="Roboto" panose="02000000000000000000" pitchFamily="2" charset="0"/>
                <a:cs typeface="Roboto" panose="02000000000000000000" pitchFamily="2" charset="0"/>
              </a:rPr>
              <a:t> p</a:t>
            </a:r>
            <a:r>
              <a:rPr lang="hu-HU" altLang="hu-HU" sz="2600" dirty="0">
                <a:latin typeface="+mj-lt"/>
                <a:ea typeface="Roboto" panose="02000000000000000000" pitchFamily="2" charset="0"/>
                <a:cs typeface="Roboto" panose="02000000000000000000" pitchFamily="2" charset="0"/>
              </a:rPr>
              <a:t>r</a:t>
            </a:r>
            <a:r>
              <a:rPr lang="en-AU" altLang="hu-HU" sz="2600" dirty="0" err="1">
                <a:latin typeface="+mj-lt"/>
                <a:ea typeface="Roboto" panose="02000000000000000000" pitchFamily="2" charset="0"/>
                <a:cs typeface="Roboto" panose="02000000000000000000" pitchFamily="2" charset="0"/>
              </a:rPr>
              <a:t>ovided</a:t>
            </a:r>
            <a:r>
              <a:rPr lang="en-AU" altLang="hu-HU" sz="2600" dirty="0">
                <a:latin typeface="+mj-lt"/>
                <a:ea typeface="Roboto" panose="02000000000000000000" pitchFamily="2" charset="0"/>
                <a:cs typeface="Roboto" panose="02000000000000000000" pitchFamily="2" charset="0"/>
              </a:rPr>
              <a:t> by the legislator</a:t>
            </a:r>
          </a:p>
          <a:p>
            <a:pPr algn="just"/>
            <a:r>
              <a:rPr lang="en-AU" altLang="hu-HU" sz="2600" i="1" dirty="0">
                <a:latin typeface="+mj-lt"/>
                <a:ea typeface="Roboto" panose="02000000000000000000" pitchFamily="2" charset="0"/>
                <a:cs typeface="Roboto" panose="02000000000000000000" pitchFamily="2" charset="0"/>
              </a:rPr>
              <a:t>ex ante</a:t>
            </a:r>
            <a:r>
              <a:rPr lang="en-AU" altLang="hu-HU" sz="2600" dirty="0">
                <a:latin typeface="+mj-lt"/>
                <a:ea typeface="Roboto" panose="02000000000000000000" pitchFamily="2" charset="0"/>
                <a:cs typeface="Roboto" panose="02000000000000000000" pitchFamily="2" charset="0"/>
              </a:rPr>
              <a:t> reaction: rules exist before the ad</a:t>
            </a:r>
            <a:r>
              <a:rPr lang="hu-HU" altLang="hu-HU" sz="2600" dirty="0">
                <a:latin typeface="+mj-lt"/>
                <a:ea typeface="Roboto" panose="02000000000000000000" pitchFamily="2" charset="0"/>
                <a:cs typeface="Roboto" panose="02000000000000000000" pitchFamily="2" charset="0"/>
              </a:rPr>
              <a:t>d</a:t>
            </a:r>
            <a:r>
              <a:rPr lang="en-AU" altLang="hu-HU" sz="2600" dirty="0" err="1">
                <a:latin typeface="+mj-lt"/>
                <a:ea typeface="Roboto" panose="02000000000000000000" pitchFamily="2" charset="0"/>
                <a:cs typeface="Roboto" panose="02000000000000000000" pitchFamily="2" charset="0"/>
              </a:rPr>
              <a:t>ressed</a:t>
            </a:r>
            <a:r>
              <a:rPr lang="en-AU" altLang="hu-HU" sz="2600" dirty="0">
                <a:latin typeface="+mj-lt"/>
                <a:ea typeface="Roboto" panose="02000000000000000000" pitchFamily="2" charset="0"/>
                <a:cs typeface="Roboto" panose="02000000000000000000" pitchFamily="2" charset="0"/>
              </a:rPr>
              <a:t> conduct is performed</a:t>
            </a:r>
          </a:p>
          <a:p>
            <a:pPr lvl="1" algn="just"/>
            <a:r>
              <a:rPr lang="hu-HU" altLang="hu-HU" sz="2600" dirty="0" err="1">
                <a:latin typeface="+mj-lt"/>
                <a:ea typeface="Roboto" panose="02000000000000000000" pitchFamily="2" charset="0"/>
                <a:cs typeface="Roboto" panose="02000000000000000000" pitchFamily="2" charset="0"/>
              </a:rPr>
              <a:t>implements</a:t>
            </a:r>
            <a:r>
              <a:rPr lang="hu-HU" altLang="hu-HU" sz="2600" dirty="0">
                <a:latin typeface="+mj-lt"/>
                <a:ea typeface="Roboto" panose="02000000000000000000" pitchFamily="2" charset="0"/>
                <a:cs typeface="Roboto" panose="02000000000000000000" pitchFamily="2" charset="0"/>
              </a:rPr>
              <a:t> an </a:t>
            </a:r>
            <a:r>
              <a:rPr lang="hu-HU" altLang="hu-HU" sz="2600" dirty="0" err="1">
                <a:latin typeface="+mj-lt"/>
                <a:ea typeface="Roboto" panose="02000000000000000000" pitchFamily="2" charset="0"/>
                <a:cs typeface="Roboto" panose="02000000000000000000" pitchFamily="2" charset="0"/>
              </a:rPr>
              <a:t>up-to-bottom</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approach</a:t>
            </a:r>
            <a:endParaRPr lang="hu-HU" altLang="hu-HU" sz="2600" dirty="0">
              <a:latin typeface="+mj-lt"/>
              <a:ea typeface="Roboto" panose="02000000000000000000" pitchFamily="2" charset="0"/>
              <a:cs typeface="Roboto" panose="02000000000000000000" pitchFamily="2" charset="0"/>
            </a:endParaRPr>
          </a:p>
          <a:p>
            <a:pPr lvl="1" algn="just"/>
            <a:r>
              <a:rPr lang="en-AU" altLang="hu-HU" sz="2600" dirty="0">
                <a:latin typeface="+mj-lt"/>
                <a:ea typeface="Roboto" panose="02000000000000000000" pitchFamily="2" charset="0"/>
                <a:cs typeface="Roboto" panose="02000000000000000000" pitchFamily="2" charset="0"/>
              </a:rPr>
              <a:t>legislator predicts future problems and tries to answer them before they occur</a:t>
            </a:r>
          </a:p>
          <a:p>
            <a:pPr algn="just"/>
            <a:r>
              <a:rPr lang="en-AU" altLang="hu-HU" sz="2600" dirty="0">
                <a:latin typeface="+mj-lt"/>
                <a:ea typeface="Roboto" panose="02000000000000000000" pitchFamily="2" charset="0"/>
                <a:cs typeface="Roboto" panose="02000000000000000000" pitchFamily="2" charset="0"/>
              </a:rPr>
              <a:t>there is no future-proof regulation</a:t>
            </a:r>
          </a:p>
          <a:p>
            <a:pPr lvl="1" algn="just"/>
            <a:r>
              <a:rPr lang="en-AU" altLang="hu-HU" sz="2600" dirty="0">
                <a:latin typeface="+mj-lt"/>
                <a:ea typeface="Roboto" panose="02000000000000000000" pitchFamily="2" charset="0"/>
                <a:cs typeface="Roboto" panose="02000000000000000000" pitchFamily="2" charset="0"/>
              </a:rPr>
              <a:t>regulation is to be adjusted to </a:t>
            </a:r>
            <a:r>
              <a:rPr lang="hu-HU" altLang="hu-HU" sz="2600" dirty="0" err="1">
                <a:latin typeface="+mj-lt"/>
                <a:ea typeface="Roboto" panose="02000000000000000000" pitchFamily="2" charset="0"/>
                <a:cs typeface="Roboto" panose="02000000000000000000" pitchFamily="2" charset="0"/>
              </a:rPr>
              <a:t>social</a:t>
            </a:r>
            <a:r>
              <a:rPr lang="hu-HU" altLang="hu-HU" sz="2600" dirty="0">
                <a:latin typeface="+mj-lt"/>
                <a:ea typeface="Roboto" panose="02000000000000000000" pitchFamily="2" charset="0"/>
                <a:cs typeface="Roboto" panose="02000000000000000000" pitchFamily="2" charset="0"/>
              </a:rPr>
              <a:t> </a:t>
            </a:r>
            <a:r>
              <a:rPr lang="en-AU" altLang="hu-HU" sz="2600" dirty="0">
                <a:latin typeface="+mj-lt"/>
                <a:ea typeface="Roboto" panose="02000000000000000000" pitchFamily="2" charset="0"/>
                <a:cs typeface="Roboto" panose="02000000000000000000" pitchFamily="2" charset="0"/>
              </a:rPr>
              <a:t>changes</a:t>
            </a:r>
            <a:endParaRPr lang="hu-HU" altLang="hu-HU" sz="2600" dirty="0">
              <a:latin typeface="+mj-lt"/>
              <a:ea typeface="Roboto" panose="02000000000000000000" pitchFamily="2" charset="0"/>
              <a:cs typeface="Roboto" panose="02000000000000000000" pitchFamily="2" charset="0"/>
            </a:endParaRPr>
          </a:p>
          <a:p>
            <a:pPr algn="just"/>
            <a:r>
              <a:rPr lang="hu-HU" altLang="hu-HU" sz="2600" dirty="0" err="1">
                <a:latin typeface="+mj-lt"/>
                <a:ea typeface="Roboto" panose="02000000000000000000" pitchFamily="2" charset="0"/>
                <a:cs typeface="Roboto" panose="02000000000000000000" pitchFamily="2" charset="0"/>
              </a:rPr>
              <a:t>legislator</a:t>
            </a:r>
            <a:r>
              <a:rPr lang="hu-HU" altLang="hu-HU" sz="2600" dirty="0">
                <a:latin typeface="+mj-lt"/>
                <a:ea typeface="Roboto" panose="02000000000000000000" pitchFamily="2" charset="0"/>
                <a:cs typeface="Roboto" panose="02000000000000000000" pitchFamily="2" charset="0"/>
              </a:rPr>
              <a:t> is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policy </a:t>
            </a:r>
            <a:r>
              <a:rPr lang="hu-HU" altLang="hu-HU" sz="2600" dirty="0" err="1">
                <a:latin typeface="+mj-lt"/>
                <a:ea typeface="Roboto" panose="02000000000000000000" pitchFamily="2" charset="0"/>
                <a:cs typeface="Roboto" panose="02000000000000000000" pitchFamily="2" charset="0"/>
              </a:rPr>
              <a:t>maker</a:t>
            </a:r>
            <a:endParaRPr lang="hu-HU" altLang="hu-HU" sz="2600" dirty="0">
              <a:latin typeface="+mj-lt"/>
              <a:ea typeface="Roboto" panose="02000000000000000000" pitchFamily="2" charset="0"/>
              <a:cs typeface="Roboto" panose="02000000000000000000" pitchFamily="2" charset="0"/>
            </a:endParaRPr>
          </a:p>
          <a:p>
            <a:pPr lvl="1" algn="just"/>
            <a:endParaRPr lang="hu-HU" altLang="hu-HU" sz="2600" dirty="0">
              <a:latin typeface="+mj-lt"/>
              <a:ea typeface="Roboto" panose="02000000000000000000" pitchFamily="2" charset="0"/>
              <a:cs typeface="Roboto" panose="02000000000000000000" pitchFamily="2" charset="0"/>
            </a:endParaRPr>
          </a:p>
        </p:txBody>
      </p:sp>
      <p:sp>
        <p:nvSpPr>
          <p:cNvPr id="2" name="Cím 1"/>
          <p:cNvSpPr>
            <a:spLocks noGrp="1"/>
          </p:cNvSpPr>
          <p:nvPr>
            <p:ph type="title"/>
          </p:nvPr>
        </p:nvSpPr>
        <p:spPr/>
        <p:txBody>
          <a:bodyPr/>
          <a:lstStyle/>
          <a:p>
            <a:r>
              <a:rPr lang="hu-HU" dirty="0" err="1">
                <a:ea typeface="Roboto" panose="02000000000000000000" pitchFamily="2" charset="0"/>
                <a:cs typeface="Roboto" panose="02000000000000000000" pitchFamily="2" charset="0"/>
              </a:rPr>
              <a:t>Regulation</a:t>
            </a:r>
            <a:endParaRPr lang="hu-HU"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4767995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428273" y="1519200"/>
            <a:ext cx="9126000" cy="3633825"/>
          </a:xfrm>
        </p:spPr>
        <p:txBody>
          <a:bodyPr/>
          <a:lstStyle/>
          <a:p>
            <a:pPr algn="just"/>
            <a:r>
              <a:rPr lang="hu-HU" altLang="hu-HU" sz="2600" dirty="0" err="1">
                <a:latin typeface="+mj-lt"/>
                <a:ea typeface="Roboto" panose="02000000000000000000" pitchFamily="2" charset="0"/>
                <a:cs typeface="Roboto" panose="02000000000000000000" pitchFamily="2" charset="0"/>
              </a:rPr>
              <a:t>broad</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rules</a:t>
            </a:r>
            <a:r>
              <a:rPr lang="hu-HU" altLang="hu-HU" sz="2600" dirty="0">
                <a:latin typeface="+mj-lt"/>
                <a:ea typeface="Roboto" panose="02000000000000000000" pitchFamily="2" charset="0"/>
                <a:cs typeface="Roboto" panose="02000000000000000000" pitchFamily="2" charset="0"/>
              </a:rPr>
              <a:t> and </a:t>
            </a:r>
            <a:r>
              <a:rPr lang="hu-HU" altLang="hu-HU" sz="2600" dirty="0" err="1">
                <a:latin typeface="+mj-lt"/>
                <a:ea typeface="Roboto" panose="02000000000000000000" pitchFamily="2" charset="0"/>
                <a:cs typeface="Roboto" panose="02000000000000000000" pitchFamily="2" charset="0"/>
              </a:rPr>
              <a:t>standards</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are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provided</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by</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legislator</a:t>
            </a:r>
            <a:endParaRPr lang="en-AU" altLang="hu-HU" sz="2600" dirty="0">
              <a:latin typeface="+mj-lt"/>
              <a:ea typeface="Roboto" panose="02000000000000000000" pitchFamily="2" charset="0"/>
              <a:cs typeface="Roboto" panose="02000000000000000000" pitchFamily="2" charset="0"/>
            </a:endParaRPr>
          </a:p>
          <a:p>
            <a:pPr algn="just"/>
            <a:r>
              <a:rPr lang="en-AU" altLang="hu-HU" sz="2600" i="1" dirty="0">
                <a:latin typeface="+mj-lt"/>
                <a:ea typeface="Roboto" panose="02000000000000000000" pitchFamily="2" charset="0"/>
                <a:cs typeface="Roboto" panose="02000000000000000000" pitchFamily="2" charset="0"/>
              </a:rPr>
              <a:t>ex </a:t>
            </a:r>
            <a:r>
              <a:rPr lang="hu-HU" altLang="hu-HU" sz="2600" i="1" dirty="0">
                <a:latin typeface="+mj-lt"/>
                <a:ea typeface="Roboto" panose="02000000000000000000" pitchFamily="2" charset="0"/>
                <a:cs typeface="Roboto" panose="02000000000000000000" pitchFamily="2" charset="0"/>
              </a:rPr>
              <a:t>post</a:t>
            </a:r>
            <a:r>
              <a:rPr lang="en-AU" altLang="hu-HU" sz="2600" dirty="0">
                <a:latin typeface="+mj-lt"/>
                <a:ea typeface="Roboto" panose="02000000000000000000" pitchFamily="2" charset="0"/>
                <a:cs typeface="Roboto" panose="02000000000000000000" pitchFamily="2" charset="0"/>
              </a:rPr>
              <a:t> reaction: </a:t>
            </a:r>
            <a:r>
              <a:rPr lang="hu-HU" altLang="hu-HU" sz="2600" dirty="0" err="1">
                <a:latin typeface="+mj-lt"/>
                <a:ea typeface="Roboto" panose="02000000000000000000" pitchFamily="2" charset="0"/>
                <a:cs typeface="Roboto" panose="02000000000000000000" pitchFamily="2" charset="0"/>
              </a:rPr>
              <a:t>compliance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with</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standards</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assessed</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after</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conduct</a:t>
            </a:r>
            <a:endParaRPr lang="en-AU" altLang="hu-HU" sz="2600" dirty="0">
              <a:latin typeface="+mj-lt"/>
              <a:ea typeface="Roboto" panose="02000000000000000000" pitchFamily="2" charset="0"/>
              <a:cs typeface="Roboto" panose="02000000000000000000" pitchFamily="2" charset="0"/>
            </a:endParaRPr>
          </a:p>
          <a:p>
            <a:pPr lvl="1" algn="just"/>
            <a:r>
              <a:rPr lang="hu-HU" altLang="hu-HU" sz="2600" dirty="0" err="1">
                <a:latin typeface="+mj-lt"/>
                <a:ea typeface="Roboto" panose="02000000000000000000" pitchFamily="2" charset="0"/>
                <a:cs typeface="Roboto" panose="02000000000000000000" pitchFamily="2" charset="0"/>
              </a:rPr>
              <a:t>implements</a:t>
            </a:r>
            <a:r>
              <a:rPr lang="hu-HU" altLang="hu-HU" sz="2600" dirty="0">
                <a:latin typeface="+mj-lt"/>
                <a:ea typeface="Roboto" panose="02000000000000000000" pitchFamily="2" charset="0"/>
                <a:cs typeface="Roboto" panose="02000000000000000000" pitchFamily="2" charset="0"/>
              </a:rPr>
              <a:t> a </a:t>
            </a:r>
            <a:r>
              <a:rPr lang="hu-HU" altLang="hu-HU" sz="2600" dirty="0" err="1">
                <a:latin typeface="+mj-lt"/>
                <a:ea typeface="Roboto" panose="02000000000000000000" pitchFamily="2" charset="0"/>
                <a:cs typeface="Roboto" panose="02000000000000000000" pitchFamily="2" charset="0"/>
              </a:rPr>
              <a:t>bottom-up</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approach</a:t>
            </a:r>
            <a:endParaRPr lang="hu-HU" altLang="hu-HU" sz="2600" dirty="0">
              <a:latin typeface="+mj-lt"/>
              <a:ea typeface="Roboto" panose="02000000000000000000" pitchFamily="2" charset="0"/>
              <a:cs typeface="Roboto" panose="02000000000000000000" pitchFamily="2" charset="0"/>
            </a:endParaRPr>
          </a:p>
          <a:p>
            <a:pPr lvl="1" algn="just"/>
            <a:r>
              <a:rPr lang="hu-HU" altLang="hu-HU" sz="2600" dirty="0" err="1">
                <a:latin typeface="+mj-lt"/>
                <a:ea typeface="Roboto" panose="02000000000000000000" pitchFamily="2" charset="0"/>
                <a:cs typeface="Roboto" panose="02000000000000000000" pitchFamily="2" charset="0"/>
              </a:rPr>
              <a:t>courts</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reflect</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existing</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social</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conflicts</a:t>
            </a:r>
            <a:endParaRPr lang="en-AU" altLang="hu-HU" sz="2600" dirty="0">
              <a:latin typeface="+mj-lt"/>
              <a:ea typeface="Roboto" panose="02000000000000000000" pitchFamily="2" charset="0"/>
              <a:cs typeface="Roboto" panose="02000000000000000000" pitchFamily="2" charset="0"/>
            </a:endParaRPr>
          </a:p>
          <a:p>
            <a:pPr algn="just"/>
            <a:r>
              <a:rPr lang="hu-HU" altLang="hu-HU" sz="2600" dirty="0">
                <a:latin typeface="+mj-lt"/>
                <a:ea typeface="Roboto" panose="02000000000000000000" pitchFamily="2" charset="0"/>
                <a:cs typeface="Roboto" panose="02000000000000000000" pitchFamily="2" charset="0"/>
              </a:rPr>
              <a:t>no </a:t>
            </a:r>
            <a:r>
              <a:rPr lang="hu-HU" altLang="hu-HU" sz="2600" dirty="0" err="1">
                <a:latin typeface="+mj-lt"/>
                <a:ea typeface="Roboto" panose="02000000000000000000" pitchFamily="2" charset="0"/>
                <a:cs typeface="Roboto" panose="02000000000000000000" pitchFamily="2" charset="0"/>
              </a:rPr>
              <a:t>need</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for</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predicting</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future</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but</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concretizing</a:t>
            </a:r>
            <a:r>
              <a:rPr lang="hu-HU" altLang="hu-HU" sz="2600" dirty="0">
                <a:latin typeface="+mj-lt"/>
                <a:ea typeface="Roboto" panose="02000000000000000000" pitchFamily="2" charset="0"/>
                <a:cs typeface="Roboto" panose="02000000000000000000" pitchFamily="2" charset="0"/>
              </a:rPr>
              <a:t> </a:t>
            </a:r>
            <a:r>
              <a:rPr lang="hu-HU" altLang="hu-HU" sz="2600" dirty="0" err="1">
                <a:latin typeface="+mj-lt"/>
                <a:ea typeface="Roboto" panose="02000000000000000000" pitchFamily="2" charset="0"/>
                <a:cs typeface="Roboto" panose="02000000000000000000" pitchFamily="2" charset="0"/>
              </a:rPr>
              <a:t>standards</a:t>
            </a:r>
            <a:endParaRPr lang="en-AU" altLang="hu-HU" sz="2600" dirty="0">
              <a:latin typeface="+mj-lt"/>
              <a:ea typeface="Roboto" panose="02000000000000000000" pitchFamily="2" charset="0"/>
              <a:cs typeface="Roboto" panose="02000000000000000000" pitchFamily="2" charset="0"/>
            </a:endParaRPr>
          </a:p>
          <a:p>
            <a:pPr algn="just"/>
            <a:r>
              <a:rPr lang="hu-HU" altLang="hu-HU" sz="2600" dirty="0" err="1">
                <a:latin typeface="+mj-lt"/>
                <a:ea typeface="Roboto" panose="02000000000000000000" pitchFamily="2" charset="0"/>
                <a:cs typeface="Roboto" panose="02000000000000000000" pitchFamily="2" charset="0"/>
              </a:rPr>
              <a:t>court</a:t>
            </a:r>
            <a:r>
              <a:rPr lang="hu-HU" altLang="hu-HU" sz="2600" dirty="0">
                <a:latin typeface="+mj-lt"/>
                <a:ea typeface="Roboto" panose="02000000000000000000" pitchFamily="2" charset="0"/>
                <a:cs typeface="Roboto" panose="02000000000000000000" pitchFamily="2" charset="0"/>
              </a:rPr>
              <a:t> is </a:t>
            </a:r>
            <a:r>
              <a:rPr lang="hu-HU" altLang="hu-HU" sz="2600" dirty="0" err="1">
                <a:latin typeface="+mj-lt"/>
                <a:ea typeface="Roboto" panose="02000000000000000000" pitchFamily="2" charset="0"/>
                <a:cs typeface="Roboto" panose="02000000000000000000" pitchFamily="2" charset="0"/>
              </a:rPr>
              <a:t>the</a:t>
            </a:r>
            <a:r>
              <a:rPr lang="hu-HU" altLang="hu-HU" sz="2600" dirty="0">
                <a:latin typeface="+mj-lt"/>
                <a:ea typeface="Roboto" panose="02000000000000000000" pitchFamily="2" charset="0"/>
                <a:cs typeface="Roboto" panose="02000000000000000000" pitchFamily="2" charset="0"/>
              </a:rPr>
              <a:t> policy </a:t>
            </a:r>
            <a:r>
              <a:rPr lang="hu-HU" altLang="hu-HU" sz="2600" dirty="0" err="1">
                <a:latin typeface="+mj-lt"/>
                <a:ea typeface="Roboto" panose="02000000000000000000" pitchFamily="2" charset="0"/>
                <a:cs typeface="Roboto" panose="02000000000000000000" pitchFamily="2" charset="0"/>
              </a:rPr>
              <a:t>maker</a:t>
            </a:r>
            <a:endParaRPr lang="hu-HU" altLang="hu-HU" sz="2600" dirty="0">
              <a:latin typeface="+mj-lt"/>
              <a:ea typeface="Roboto" panose="02000000000000000000" pitchFamily="2" charset="0"/>
              <a:cs typeface="Roboto" panose="02000000000000000000" pitchFamily="2" charset="0"/>
            </a:endParaRPr>
          </a:p>
          <a:p>
            <a:pPr lvl="1" algn="just"/>
            <a:endParaRPr lang="hu-HU" altLang="hu-HU" sz="2600" dirty="0">
              <a:latin typeface="+mj-lt"/>
              <a:ea typeface="Roboto" panose="02000000000000000000" pitchFamily="2" charset="0"/>
              <a:cs typeface="Roboto" panose="02000000000000000000" pitchFamily="2" charset="0"/>
            </a:endParaRPr>
          </a:p>
        </p:txBody>
      </p:sp>
      <p:sp>
        <p:nvSpPr>
          <p:cNvPr id="2" name="Cím 1"/>
          <p:cNvSpPr>
            <a:spLocks noGrp="1"/>
          </p:cNvSpPr>
          <p:nvPr>
            <p:ph type="title"/>
          </p:nvPr>
        </p:nvSpPr>
        <p:spPr/>
        <p:txBody>
          <a:bodyPr/>
          <a:lstStyle/>
          <a:p>
            <a:r>
              <a:rPr lang="hu-HU" dirty="0">
                <a:ea typeface="Roboto" panose="02000000000000000000" pitchFamily="2" charset="0"/>
                <a:cs typeface="Roboto" panose="02000000000000000000" pitchFamily="2" charset="0"/>
              </a:rPr>
              <a:t>Law</a:t>
            </a:r>
          </a:p>
        </p:txBody>
      </p:sp>
    </p:spTree>
    <p:extLst>
      <p:ext uri="{BB962C8B-B14F-4D97-AF65-F5344CB8AC3E}">
        <p14:creationId xmlns:p14="http://schemas.microsoft.com/office/powerpoint/2010/main" val="8960406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751114" y="1186544"/>
            <a:ext cx="11223172" cy="3966482"/>
          </a:xfrm>
        </p:spPr>
        <p:txBody>
          <a:bodyPr/>
          <a:lstStyle/>
          <a:p>
            <a:pPr algn="just"/>
            <a:r>
              <a:rPr lang="hu-HU" dirty="0">
                <a:solidFill>
                  <a:schemeClr val="tx1"/>
                </a:solidFill>
                <a:latin typeface="+mj-lt"/>
                <a:ea typeface="Roboto" panose="02000000000000000000" pitchFamily="2" charset="0"/>
                <a:cs typeface="Roboto" panose="02000000000000000000" pitchFamily="2" charset="0"/>
              </a:rPr>
              <a:t>Decision </a:t>
            </a:r>
            <a:r>
              <a:rPr lang="hu-HU" dirty="0" err="1">
                <a:solidFill>
                  <a:schemeClr val="tx1"/>
                </a:solidFill>
                <a:latin typeface="+mj-lt"/>
                <a:ea typeface="Roboto" panose="02000000000000000000" pitchFamily="2" charset="0"/>
                <a:cs typeface="Roboto" panose="02000000000000000000" pitchFamily="2" charset="0"/>
              </a:rPr>
              <a:t>making</a:t>
            </a:r>
            <a:r>
              <a:rPr lang="hu-HU" dirty="0">
                <a:solidFill>
                  <a:schemeClr val="tx1"/>
                </a:solidFill>
                <a:latin typeface="+mj-lt"/>
                <a:ea typeface="Roboto" panose="02000000000000000000" pitchFamily="2" charset="0"/>
                <a:cs typeface="Roboto" panose="02000000000000000000" pitchFamily="2" charset="0"/>
              </a:rPr>
              <a:t> is </a:t>
            </a:r>
            <a:r>
              <a:rPr lang="hu-HU" dirty="0" err="1">
                <a:solidFill>
                  <a:schemeClr val="tx1"/>
                </a:solidFill>
                <a:latin typeface="+mj-lt"/>
                <a:ea typeface="Roboto" panose="02000000000000000000" pitchFamily="2" charset="0"/>
                <a:cs typeface="Roboto" panose="02000000000000000000" pitchFamily="2" charset="0"/>
              </a:rPr>
              <a:t>opaque</a:t>
            </a:r>
            <a:endParaRPr lang="hu-HU" dirty="0">
              <a:solidFill>
                <a:schemeClr val="tx1"/>
              </a:solidFill>
              <a:latin typeface="+mj-lt"/>
              <a:ea typeface="Roboto" panose="02000000000000000000" pitchFamily="2" charset="0"/>
              <a:cs typeface="Roboto" panose="02000000000000000000" pitchFamily="2" charset="0"/>
            </a:endParaRPr>
          </a:p>
          <a:p>
            <a:pPr lvl="1" algn="just"/>
            <a:r>
              <a:rPr lang="hu-HU" sz="2800" dirty="0" err="1">
                <a:solidFill>
                  <a:schemeClr val="tx1"/>
                </a:solidFill>
                <a:latin typeface="+mj-lt"/>
                <a:ea typeface="Roboto" panose="02000000000000000000" pitchFamily="2" charset="0"/>
                <a:cs typeface="Roboto" panose="02000000000000000000" pitchFamily="2" charset="0"/>
              </a:rPr>
              <a:t>huge</a:t>
            </a:r>
            <a:r>
              <a:rPr lang="hu-HU" sz="2800" dirty="0">
                <a:solidFill>
                  <a:schemeClr val="tx1"/>
                </a:solidFill>
                <a:latin typeface="+mj-lt"/>
                <a:ea typeface="Roboto" panose="02000000000000000000" pitchFamily="2" charset="0"/>
                <a:cs typeface="Roboto" panose="02000000000000000000" pitchFamily="2" charset="0"/>
              </a:rPr>
              <a:t> </a:t>
            </a:r>
            <a:r>
              <a:rPr lang="hu-HU" sz="2800" dirty="0" err="1">
                <a:solidFill>
                  <a:schemeClr val="tx1"/>
                </a:solidFill>
                <a:latin typeface="+mj-lt"/>
                <a:ea typeface="Roboto" panose="02000000000000000000" pitchFamily="2" charset="0"/>
                <a:cs typeface="Roboto" panose="02000000000000000000" pitchFamily="2" charset="0"/>
              </a:rPr>
              <a:t>amount</a:t>
            </a:r>
            <a:r>
              <a:rPr lang="hu-HU" sz="2800" dirty="0">
                <a:solidFill>
                  <a:schemeClr val="tx1"/>
                </a:solidFill>
                <a:latin typeface="+mj-lt"/>
                <a:ea typeface="Roboto" panose="02000000000000000000" pitchFamily="2" charset="0"/>
                <a:cs typeface="Roboto" panose="02000000000000000000" pitchFamily="2" charset="0"/>
              </a:rPr>
              <a:t> of </a:t>
            </a:r>
            <a:r>
              <a:rPr lang="hu-HU" sz="2800" dirty="0" err="1">
                <a:solidFill>
                  <a:schemeClr val="tx1"/>
                </a:solidFill>
                <a:latin typeface="+mj-lt"/>
                <a:ea typeface="Roboto" panose="02000000000000000000" pitchFamily="2" charset="0"/>
                <a:cs typeface="Roboto" panose="02000000000000000000" pitchFamily="2" charset="0"/>
              </a:rPr>
              <a:t>data</a:t>
            </a:r>
            <a:r>
              <a:rPr lang="hu-HU" sz="2800" dirty="0">
                <a:solidFill>
                  <a:schemeClr val="tx1"/>
                </a:solidFill>
                <a:latin typeface="+mj-lt"/>
                <a:ea typeface="Roboto" panose="02000000000000000000" pitchFamily="2" charset="0"/>
                <a:cs typeface="Roboto" panose="02000000000000000000" pitchFamily="2" charset="0"/>
              </a:rPr>
              <a:t>, </a:t>
            </a:r>
            <a:r>
              <a:rPr lang="hu-HU" sz="2800" dirty="0" err="1">
                <a:solidFill>
                  <a:schemeClr val="tx1"/>
                </a:solidFill>
                <a:latin typeface="+mj-lt"/>
                <a:ea typeface="Roboto" panose="02000000000000000000" pitchFamily="2" charset="0"/>
                <a:cs typeface="Roboto" panose="02000000000000000000" pitchFamily="2" charset="0"/>
              </a:rPr>
              <a:t>role</a:t>
            </a:r>
            <a:r>
              <a:rPr lang="hu-HU" sz="2800" dirty="0">
                <a:solidFill>
                  <a:schemeClr val="tx1"/>
                </a:solidFill>
                <a:latin typeface="+mj-lt"/>
                <a:ea typeface="Roboto" panose="02000000000000000000" pitchFamily="2" charset="0"/>
                <a:cs typeface="Roboto" panose="02000000000000000000" pitchFamily="2" charset="0"/>
              </a:rPr>
              <a:t> of </a:t>
            </a:r>
            <a:r>
              <a:rPr lang="hu-HU" sz="2800" dirty="0" err="1">
                <a:solidFill>
                  <a:schemeClr val="tx1"/>
                </a:solidFill>
                <a:latin typeface="+mj-lt"/>
                <a:ea typeface="Roboto" panose="02000000000000000000" pitchFamily="2" charset="0"/>
                <a:cs typeface="Roboto" panose="02000000000000000000" pitchFamily="2" charset="0"/>
              </a:rPr>
              <a:t>algorithm</a:t>
            </a:r>
            <a:r>
              <a:rPr lang="hu-HU" sz="2800" dirty="0">
                <a:solidFill>
                  <a:schemeClr val="tx1"/>
                </a:solidFill>
                <a:latin typeface="+mj-lt"/>
                <a:ea typeface="Roboto" panose="02000000000000000000" pitchFamily="2" charset="0"/>
                <a:cs typeface="Roboto" panose="02000000000000000000" pitchFamily="2" charset="0"/>
              </a:rPr>
              <a:t>, </a:t>
            </a:r>
            <a:r>
              <a:rPr lang="hu-HU" sz="2800" dirty="0" err="1">
                <a:solidFill>
                  <a:schemeClr val="tx1"/>
                </a:solidFill>
                <a:latin typeface="+mj-lt"/>
                <a:ea typeface="Roboto" panose="02000000000000000000" pitchFamily="2" charset="0"/>
                <a:cs typeface="Roboto" panose="02000000000000000000" pitchFamily="2" charset="0"/>
              </a:rPr>
              <a:t>autonomous</a:t>
            </a:r>
            <a:r>
              <a:rPr lang="hu-HU" sz="2800" dirty="0">
                <a:solidFill>
                  <a:schemeClr val="tx1"/>
                </a:solidFill>
                <a:latin typeface="+mj-lt"/>
                <a:ea typeface="Roboto" panose="02000000000000000000" pitchFamily="2" charset="0"/>
                <a:cs typeface="Roboto" panose="02000000000000000000" pitchFamily="2" charset="0"/>
              </a:rPr>
              <a:t> decision </a:t>
            </a:r>
            <a:r>
              <a:rPr lang="hu-HU" sz="2800" dirty="0" err="1">
                <a:solidFill>
                  <a:schemeClr val="tx1"/>
                </a:solidFill>
                <a:latin typeface="+mj-lt"/>
                <a:ea typeface="Roboto" panose="02000000000000000000" pitchFamily="2" charset="0"/>
                <a:cs typeface="Roboto" panose="02000000000000000000" pitchFamily="2" charset="0"/>
              </a:rPr>
              <a:t>making</a:t>
            </a:r>
            <a:r>
              <a:rPr lang="hu-HU" sz="2800" dirty="0">
                <a:solidFill>
                  <a:schemeClr val="tx1"/>
                </a:solidFill>
                <a:latin typeface="+mj-lt"/>
                <a:ea typeface="Roboto" panose="02000000000000000000" pitchFamily="2" charset="0"/>
                <a:cs typeface="Roboto" panose="02000000000000000000" pitchFamily="2" charset="0"/>
              </a:rPr>
              <a:t>, </a:t>
            </a:r>
          </a:p>
          <a:p>
            <a:pPr algn="just"/>
            <a:r>
              <a:rPr lang="hu-HU" dirty="0" err="1">
                <a:solidFill>
                  <a:schemeClr val="tx1"/>
                </a:solidFill>
                <a:latin typeface="+mj-lt"/>
                <a:ea typeface="Roboto" panose="02000000000000000000" pitchFamily="2" charset="0"/>
                <a:cs typeface="Roboto" panose="02000000000000000000" pitchFamily="2" charset="0"/>
              </a:rPr>
              <a:t>Difficult</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to</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identify</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causal</a:t>
            </a:r>
            <a:r>
              <a:rPr lang="hu-HU" dirty="0">
                <a:solidFill>
                  <a:schemeClr val="tx1"/>
                </a:solidFill>
                <a:latin typeface="+mj-lt"/>
                <a:ea typeface="Roboto" panose="02000000000000000000" pitchFamily="2" charset="0"/>
                <a:cs typeface="Roboto" panose="02000000000000000000" pitchFamily="2" charset="0"/>
              </a:rPr>
              <a:t> link in </a:t>
            </a:r>
            <a:r>
              <a:rPr lang="hu-HU" dirty="0" err="1">
                <a:solidFill>
                  <a:schemeClr val="tx1"/>
                </a:solidFill>
                <a:latin typeface="+mj-lt"/>
                <a:ea typeface="Roboto" panose="02000000000000000000" pitchFamily="2" charset="0"/>
                <a:cs typeface="Roboto" panose="02000000000000000000" pitchFamily="2" charset="0"/>
              </a:rPr>
              <a:t>case</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harm</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occurs</a:t>
            </a:r>
            <a:endParaRPr lang="hu-HU" dirty="0">
              <a:solidFill>
                <a:schemeClr val="tx1"/>
              </a:solidFill>
              <a:latin typeface="+mj-lt"/>
              <a:ea typeface="Roboto" panose="02000000000000000000" pitchFamily="2" charset="0"/>
              <a:cs typeface="Roboto" panose="02000000000000000000" pitchFamily="2" charset="0"/>
            </a:endParaRPr>
          </a:p>
          <a:p>
            <a:pPr algn="just"/>
            <a:r>
              <a:rPr lang="hu-HU" dirty="0" err="1">
                <a:solidFill>
                  <a:schemeClr val="tx1"/>
                </a:solidFill>
                <a:latin typeface="+mj-lt"/>
                <a:ea typeface="Roboto" panose="02000000000000000000" pitchFamily="2" charset="0"/>
                <a:cs typeface="Roboto" panose="02000000000000000000" pitchFamily="2" charset="0"/>
              </a:rPr>
              <a:t>High</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risk</a:t>
            </a:r>
            <a:r>
              <a:rPr lang="hu-HU" dirty="0">
                <a:solidFill>
                  <a:schemeClr val="tx1"/>
                </a:solidFill>
                <a:latin typeface="+mj-lt"/>
                <a:ea typeface="Roboto" panose="02000000000000000000" pitchFamily="2" charset="0"/>
                <a:cs typeface="Roboto" panose="02000000000000000000" pitchFamily="2" charset="0"/>
              </a:rPr>
              <a:t> of </a:t>
            </a:r>
            <a:r>
              <a:rPr lang="hu-HU" dirty="0" err="1">
                <a:solidFill>
                  <a:schemeClr val="tx1"/>
                </a:solidFill>
                <a:latin typeface="+mj-lt"/>
                <a:ea typeface="Roboto" panose="02000000000000000000" pitchFamily="2" charset="0"/>
                <a:cs typeface="Roboto" panose="02000000000000000000" pitchFamily="2" charset="0"/>
              </a:rPr>
              <a:t>discrimination</a:t>
            </a:r>
            <a:r>
              <a:rPr lang="hu-HU" dirty="0">
                <a:solidFill>
                  <a:schemeClr val="tx1"/>
                </a:solidFill>
                <a:latin typeface="+mj-lt"/>
                <a:ea typeface="Roboto" panose="02000000000000000000" pitchFamily="2" charset="0"/>
                <a:cs typeface="Roboto" panose="02000000000000000000" pitchFamily="2" charset="0"/>
              </a:rPr>
              <a:t> </a:t>
            </a:r>
          </a:p>
          <a:p>
            <a:pPr algn="just"/>
            <a:r>
              <a:rPr lang="hu-HU" dirty="0" err="1">
                <a:solidFill>
                  <a:schemeClr val="tx1"/>
                </a:solidFill>
                <a:latin typeface="+mj-lt"/>
                <a:ea typeface="Roboto" panose="02000000000000000000" pitchFamily="2" charset="0"/>
                <a:cs typeface="Roboto" panose="02000000000000000000" pitchFamily="2" charset="0"/>
              </a:rPr>
              <a:t>High</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risk</a:t>
            </a:r>
            <a:r>
              <a:rPr lang="hu-HU" dirty="0">
                <a:solidFill>
                  <a:schemeClr val="tx1"/>
                </a:solidFill>
                <a:latin typeface="+mj-lt"/>
                <a:ea typeface="Roboto" panose="02000000000000000000" pitchFamily="2" charset="0"/>
                <a:cs typeface="Roboto" panose="02000000000000000000" pitchFamily="2" charset="0"/>
              </a:rPr>
              <a:t> of </a:t>
            </a:r>
            <a:r>
              <a:rPr lang="hu-HU" dirty="0" err="1">
                <a:solidFill>
                  <a:schemeClr val="tx1"/>
                </a:solidFill>
                <a:latin typeface="+mj-lt"/>
                <a:ea typeface="Roboto" panose="02000000000000000000" pitchFamily="2" charset="0"/>
                <a:cs typeface="Roboto" panose="02000000000000000000" pitchFamily="2" charset="0"/>
              </a:rPr>
              <a:t>interference</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with</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privacy</a:t>
            </a:r>
            <a:endParaRPr lang="hu-HU" dirty="0">
              <a:solidFill>
                <a:schemeClr val="tx1"/>
              </a:solidFill>
              <a:latin typeface="+mj-lt"/>
              <a:ea typeface="Roboto" panose="02000000000000000000" pitchFamily="2" charset="0"/>
              <a:cs typeface="Roboto" panose="02000000000000000000" pitchFamily="2" charset="0"/>
            </a:endParaRPr>
          </a:p>
          <a:p>
            <a:pPr algn="just"/>
            <a:r>
              <a:rPr lang="hu-HU" dirty="0" err="1">
                <a:solidFill>
                  <a:schemeClr val="tx1"/>
                </a:solidFill>
                <a:latin typeface="+mj-lt"/>
                <a:ea typeface="Roboto" panose="02000000000000000000" pitchFamily="2" charset="0"/>
                <a:cs typeface="Roboto" panose="02000000000000000000" pitchFamily="2" charset="0"/>
              </a:rPr>
              <a:t>Weakening</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trust</a:t>
            </a:r>
            <a:endParaRPr lang="hu-HU" dirty="0">
              <a:solidFill>
                <a:schemeClr val="tx1"/>
              </a:solidFill>
              <a:latin typeface="+mj-lt"/>
              <a:ea typeface="Roboto" panose="02000000000000000000" pitchFamily="2" charset="0"/>
              <a:cs typeface="Roboto" panose="02000000000000000000" pitchFamily="2" charset="0"/>
            </a:endParaRPr>
          </a:p>
          <a:p>
            <a:pPr algn="just"/>
            <a:r>
              <a:rPr lang="hu-HU" dirty="0" err="1">
                <a:solidFill>
                  <a:schemeClr val="tx1"/>
                </a:solidFill>
                <a:latin typeface="+mj-lt"/>
                <a:ea typeface="Roboto" panose="02000000000000000000" pitchFamily="2" charset="0"/>
                <a:cs typeface="Roboto" panose="02000000000000000000" pitchFamily="2" charset="0"/>
              </a:rPr>
              <a:t>Consequences</a:t>
            </a:r>
            <a:r>
              <a:rPr lang="hu-HU" dirty="0">
                <a:solidFill>
                  <a:schemeClr val="tx1"/>
                </a:solidFill>
                <a:latin typeface="+mj-lt"/>
                <a:ea typeface="Roboto" panose="02000000000000000000" pitchFamily="2" charset="0"/>
                <a:cs typeface="Roboto" panose="02000000000000000000" pitchFamily="2" charset="0"/>
              </a:rPr>
              <a:t> of „</a:t>
            </a:r>
            <a:r>
              <a:rPr lang="hu-HU" dirty="0" err="1">
                <a:solidFill>
                  <a:schemeClr val="tx1"/>
                </a:solidFill>
                <a:latin typeface="+mj-lt"/>
                <a:ea typeface="Roboto" panose="02000000000000000000" pitchFamily="2" charset="0"/>
                <a:cs typeface="Roboto" panose="02000000000000000000" pitchFamily="2" charset="0"/>
              </a:rPr>
              <a:t>surveillance</a:t>
            </a:r>
            <a:r>
              <a:rPr lang="hu-HU" dirty="0">
                <a:solidFill>
                  <a:schemeClr val="tx1"/>
                </a:solidFill>
                <a:latin typeface="+mj-lt"/>
                <a:ea typeface="Roboto" panose="02000000000000000000" pitchFamily="2" charset="0"/>
                <a:cs typeface="Roboto" panose="02000000000000000000" pitchFamily="2" charset="0"/>
              </a:rPr>
              <a:t> </a:t>
            </a:r>
            <a:r>
              <a:rPr lang="hu-HU" dirty="0" err="1">
                <a:solidFill>
                  <a:schemeClr val="tx1"/>
                </a:solidFill>
                <a:latin typeface="+mj-lt"/>
                <a:ea typeface="Roboto" panose="02000000000000000000" pitchFamily="2" charset="0"/>
                <a:cs typeface="Roboto" panose="02000000000000000000" pitchFamily="2" charset="0"/>
              </a:rPr>
              <a:t>capitalism</a:t>
            </a:r>
            <a:r>
              <a:rPr lang="hu-HU" dirty="0">
                <a:solidFill>
                  <a:schemeClr val="tx1"/>
                </a:solidFill>
                <a:latin typeface="+mj-lt"/>
                <a:ea typeface="Roboto" panose="02000000000000000000" pitchFamily="2" charset="0"/>
                <a:cs typeface="Roboto" panose="02000000000000000000" pitchFamily="2" charset="0"/>
              </a:rPr>
              <a:t>”</a:t>
            </a:r>
          </a:p>
          <a:p>
            <a:pPr lvl="1" algn="just"/>
            <a:r>
              <a:rPr lang="hu-HU" sz="2800" dirty="0" err="1">
                <a:latin typeface="+mj-lt"/>
                <a:ea typeface="Roboto" panose="02000000000000000000" pitchFamily="2" charset="0"/>
                <a:cs typeface="Roboto" panose="02000000000000000000" pitchFamily="2" charset="0"/>
              </a:rPr>
              <a:t>role</a:t>
            </a:r>
            <a:r>
              <a:rPr lang="hu-HU" sz="2800" dirty="0">
                <a:latin typeface="+mj-lt"/>
                <a:ea typeface="Roboto" panose="02000000000000000000" pitchFamily="2" charset="0"/>
                <a:cs typeface="Roboto" panose="02000000000000000000" pitchFamily="2" charset="0"/>
              </a:rPr>
              <a:t> of </a:t>
            </a:r>
            <a:r>
              <a:rPr lang="hu-HU" sz="2800" dirty="0" err="1">
                <a:latin typeface="+mj-lt"/>
                <a:ea typeface="Roboto" panose="02000000000000000000" pitchFamily="2" charset="0"/>
                <a:cs typeface="Roboto" panose="02000000000000000000" pitchFamily="2" charset="0"/>
              </a:rPr>
              <a:t>private</a:t>
            </a:r>
            <a:r>
              <a:rPr lang="hu-HU" sz="2800" dirty="0">
                <a:latin typeface="+mj-lt"/>
                <a:ea typeface="Roboto" panose="02000000000000000000" pitchFamily="2" charset="0"/>
                <a:cs typeface="Roboto" panose="02000000000000000000" pitchFamily="2" charset="0"/>
              </a:rPr>
              <a:t> </a:t>
            </a:r>
            <a:r>
              <a:rPr lang="hu-HU" sz="2800" dirty="0" err="1">
                <a:latin typeface="+mj-lt"/>
                <a:ea typeface="Roboto" panose="02000000000000000000" pitchFamily="2" charset="0"/>
                <a:cs typeface="Roboto" panose="02000000000000000000" pitchFamily="2" charset="0"/>
              </a:rPr>
              <a:t>companies</a:t>
            </a:r>
            <a:r>
              <a:rPr lang="hu-HU" sz="2800" dirty="0">
                <a:latin typeface="+mj-lt"/>
                <a:ea typeface="Roboto" panose="02000000000000000000" pitchFamily="2" charset="0"/>
                <a:cs typeface="Roboto" panose="02000000000000000000" pitchFamily="2" charset="0"/>
              </a:rPr>
              <a:t> </a:t>
            </a:r>
          </a:p>
        </p:txBody>
      </p:sp>
      <p:sp>
        <p:nvSpPr>
          <p:cNvPr id="2" name="Cím 1"/>
          <p:cNvSpPr>
            <a:spLocks noGrp="1"/>
          </p:cNvSpPr>
          <p:nvPr>
            <p:ph type="title"/>
          </p:nvPr>
        </p:nvSpPr>
        <p:spPr/>
        <p:txBody>
          <a:bodyPr/>
          <a:lstStyle/>
          <a:p>
            <a:r>
              <a:rPr lang="hu-HU" sz="3400" dirty="0" err="1">
                <a:ea typeface="Roboto" panose="02000000000000000000" pitchFamily="2" charset="0"/>
                <a:cs typeface="Roboto" panose="02000000000000000000" pitchFamily="2" charset="0"/>
              </a:rPr>
              <a:t>Mass</a:t>
            </a:r>
            <a:r>
              <a:rPr lang="hu-HU" sz="3400" dirty="0">
                <a:ea typeface="Roboto" panose="02000000000000000000" pitchFamily="2" charset="0"/>
                <a:cs typeface="Roboto" panose="02000000000000000000" pitchFamily="2" charset="0"/>
              </a:rPr>
              <a:t> </a:t>
            </a:r>
            <a:r>
              <a:rPr lang="hu-HU" sz="3400" dirty="0" err="1">
                <a:ea typeface="Roboto" panose="02000000000000000000" pitchFamily="2" charset="0"/>
                <a:cs typeface="Roboto" panose="02000000000000000000" pitchFamily="2" charset="0"/>
              </a:rPr>
              <a:t>production</a:t>
            </a:r>
            <a:r>
              <a:rPr lang="hu-HU" sz="3400" dirty="0">
                <a:ea typeface="Roboto" panose="02000000000000000000" pitchFamily="2" charset="0"/>
                <a:cs typeface="Roboto" panose="02000000000000000000" pitchFamily="2" charset="0"/>
              </a:rPr>
              <a:t> </a:t>
            </a:r>
            <a:r>
              <a:rPr lang="hu-HU" sz="3400" dirty="0" err="1">
                <a:ea typeface="Roboto" panose="02000000000000000000" pitchFamily="2" charset="0"/>
                <a:cs typeface="Roboto" panose="02000000000000000000" pitchFamily="2" charset="0"/>
              </a:rPr>
              <a:t>vs</a:t>
            </a:r>
            <a:r>
              <a:rPr lang="hu-HU" sz="3400" dirty="0">
                <a:ea typeface="Roboto" panose="02000000000000000000" pitchFamily="2" charset="0"/>
                <a:cs typeface="Roboto" panose="02000000000000000000" pitchFamily="2" charset="0"/>
              </a:rPr>
              <a:t> </a:t>
            </a:r>
            <a:r>
              <a:rPr lang="hu-HU" sz="3400" dirty="0" err="1">
                <a:ea typeface="Roboto" panose="02000000000000000000" pitchFamily="2" charset="0"/>
                <a:cs typeface="Roboto" panose="02000000000000000000" pitchFamily="2" charset="0"/>
              </a:rPr>
              <a:t>efficiency</a:t>
            </a:r>
            <a:endParaRPr lang="hu-HU" sz="3400"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9567830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lgn="just">
              <a:buNone/>
            </a:pPr>
            <a:r>
              <a:rPr lang="hu-HU" sz="2600" dirty="0">
                <a:solidFill>
                  <a:schemeClr val="tx1"/>
                </a:solidFill>
                <a:latin typeface="+mj-lt"/>
                <a:ea typeface="Roboto" panose="02000000000000000000" pitchFamily="2" charset="0"/>
                <a:cs typeface="Roboto" panose="02000000000000000000" pitchFamily="2" charset="0"/>
              </a:rPr>
              <a:t>The </a:t>
            </a:r>
            <a:r>
              <a:rPr lang="hu-HU" sz="2600" dirty="0" err="1">
                <a:solidFill>
                  <a:schemeClr val="tx1"/>
                </a:solidFill>
                <a:latin typeface="+mj-lt"/>
                <a:ea typeface="Roboto" panose="02000000000000000000" pitchFamily="2" charset="0"/>
                <a:cs typeface="Roboto" panose="02000000000000000000" pitchFamily="2" charset="0"/>
              </a:rPr>
              <a:t>approach</a:t>
            </a:r>
            <a:r>
              <a:rPr lang="hu-HU" sz="2600" dirty="0">
                <a:solidFill>
                  <a:schemeClr val="tx1"/>
                </a:solidFill>
                <a:latin typeface="+mj-lt"/>
                <a:ea typeface="Roboto" panose="02000000000000000000" pitchFamily="2" charset="0"/>
                <a:cs typeface="Roboto" panose="02000000000000000000" pitchFamily="2" charset="0"/>
              </a:rPr>
              <a:t> </a:t>
            </a:r>
          </a:p>
          <a:p>
            <a:pPr marL="457200" lvl="1" indent="0" algn="just">
              <a:buNone/>
            </a:pPr>
            <a:r>
              <a:rPr lang="hu-HU" sz="2600" dirty="0">
                <a:solidFill>
                  <a:schemeClr val="tx1"/>
                </a:solidFill>
                <a:latin typeface="+mj-lt"/>
                <a:ea typeface="Roboto" panose="02000000000000000000" pitchFamily="2" charset="0"/>
                <a:cs typeface="Roboto" panose="02000000000000000000" pitchFamily="2" charset="0"/>
              </a:rPr>
              <a:t>Human </a:t>
            </a:r>
            <a:r>
              <a:rPr lang="hu-HU" sz="2600" dirty="0" err="1">
                <a:solidFill>
                  <a:schemeClr val="tx1"/>
                </a:solidFill>
                <a:latin typeface="+mj-lt"/>
                <a:ea typeface="Roboto" panose="02000000000000000000" pitchFamily="2" charset="0"/>
                <a:cs typeface="Roboto" panose="02000000000000000000" pitchFamily="2" charset="0"/>
              </a:rPr>
              <a:t>factor</a:t>
            </a:r>
            <a:r>
              <a:rPr lang="hu-HU" sz="2600" dirty="0">
                <a:solidFill>
                  <a:schemeClr val="tx1"/>
                </a:solidFill>
                <a:latin typeface="+mj-lt"/>
                <a:ea typeface="Roboto" panose="02000000000000000000" pitchFamily="2" charset="0"/>
                <a:cs typeface="Roboto" panose="02000000000000000000" pitchFamily="2" charset="0"/>
              </a:rPr>
              <a:t> is </a:t>
            </a:r>
            <a:r>
              <a:rPr lang="hu-HU" sz="2600" dirty="0" err="1">
                <a:solidFill>
                  <a:schemeClr val="tx1"/>
                </a:solidFill>
                <a:latin typeface="+mj-lt"/>
                <a:ea typeface="Roboto" panose="02000000000000000000" pitchFamily="2" charset="0"/>
                <a:cs typeface="Roboto" panose="02000000000000000000" pitchFamily="2" charset="0"/>
              </a:rPr>
              <a:t>assumed</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fundamental</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rights</a:t>
            </a:r>
            <a:r>
              <a:rPr lang="hu-HU" sz="2600" dirty="0">
                <a:solidFill>
                  <a:schemeClr val="tx1"/>
                </a:solidFill>
                <a:latin typeface="+mj-lt"/>
                <a:ea typeface="Roboto" panose="02000000000000000000" pitchFamily="2" charset="0"/>
                <a:cs typeface="Roboto" panose="02000000000000000000" pitchFamily="2" charset="0"/>
              </a:rPr>
              <a:t> (human </a:t>
            </a:r>
            <a:r>
              <a:rPr lang="hu-HU" sz="2600" dirty="0" err="1">
                <a:solidFill>
                  <a:schemeClr val="tx1"/>
                </a:solidFill>
                <a:latin typeface="+mj-lt"/>
                <a:ea typeface="Roboto" panose="02000000000000000000" pitchFamily="2" charset="0"/>
                <a:cs typeface="Roboto" panose="02000000000000000000" pitchFamily="2" charset="0"/>
              </a:rPr>
              <a:t>rights</a:t>
            </a:r>
            <a:r>
              <a:rPr lang="hu-HU" sz="2600" dirty="0">
                <a:solidFill>
                  <a:schemeClr val="tx1"/>
                </a:solidFill>
                <a:latin typeface="+mj-lt"/>
                <a:ea typeface="Roboto" panose="02000000000000000000" pitchFamily="2" charset="0"/>
                <a:cs typeface="Roboto" panose="02000000000000000000" pitchFamily="2" charset="0"/>
              </a:rPr>
              <a:t>) centered, </a:t>
            </a:r>
            <a:r>
              <a:rPr lang="hu-HU" sz="2600" dirty="0" err="1">
                <a:solidFill>
                  <a:schemeClr val="tx1"/>
                </a:solidFill>
                <a:latin typeface="+mj-lt"/>
                <a:ea typeface="Roboto" panose="02000000000000000000" pitchFamily="2" charset="0"/>
                <a:cs typeface="Roboto" panose="02000000000000000000" pitchFamily="2" charset="0"/>
              </a:rPr>
              <a:t>individual</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rights</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are</a:t>
            </a:r>
            <a:r>
              <a:rPr lang="hu-HU" sz="2600" dirty="0">
                <a:solidFill>
                  <a:schemeClr val="tx1"/>
                </a:solidFill>
                <a:latin typeface="+mj-lt"/>
                <a:ea typeface="Roboto" panose="02000000000000000000" pitchFamily="2" charset="0"/>
                <a:cs typeface="Roboto" panose="02000000000000000000" pitchFamily="2" charset="0"/>
              </a:rPr>
              <a:t> in </a:t>
            </a:r>
            <a:r>
              <a:rPr lang="hu-HU" sz="2600" dirty="0" err="1">
                <a:solidFill>
                  <a:schemeClr val="tx1"/>
                </a:solidFill>
                <a:latin typeface="+mj-lt"/>
                <a:ea typeface="Roboto" panose="02000000000000000000" pitchFamily="2" charset="0"/>
                <a:cs typeface="Roboto" panose="02000000000000000000" pitchFamily="2" charset="0"/>
              </a:rPr>
              <a:t>the</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focus</a:t>
            </a:r>
            <a:endParaRPr lang="hu-HU" sz="2600" dirty="0">
              <a:solidFill>
                <a:schemeClr val="tx1"/>
              </a:solidFill>
              <a:latin typeface="+mj-lt"/>
              <a:ea typeface="Roboto" panose="02000000000000000000" pitchFamily="2" charset="0"/>
              <a:cs typeface="Roboto" panose="02000000000000000000" pitchFamily="2" charset="0"/>
            </a:endParaRPr>
          </a:p>
          <a:p>
            <a:pPr marL="0" indent="0" algn="just">
              <a:buNone/>
            </a:pPr>
            <a:r>
              <a:rPr lang="hu-HU" sz="2600" dirty="0" err="1">
                <a:solidFill>
                  <a:schemeClr val="tx1"/>
                </a:solidFill>
                <a:latin typeface="+mj-lt"/>
                <a:ea typeface="Roboto" panose="02000000000000000000" pitchFamily="2" charset="0"/>
                <a:cs typeface="Roboto" panose="02000000000000000000" pitchFamily="2" charset="0"/>
              </a:rPr>
              <a:t>Pillars</a:t>
            </a:r>
            <a:endParaRPr lang="hu-HU" sz="2600" dirty="0">
              <a:solidFill>
                <a:schemeClr val="tx1"/>
              </a:solidFill>
              <a:latin typeface="+mj-lt"/>
              <a:ea typeface="Roboto" panose="02000000000000000000" pitchFamily="2" charset="0"/>
              <a:cs typeface="Roboto" panose="02000000000000000000" pitchFamily="2" charset="0"/>
            </a:endParaRPr>
          </a:p>
          <a:p>
            <a:pPr marL="457200" lvl="1" indent="0" algn="just">
              <a:buNone/>
            </a:pPr>
            <a:r>
              <a:rPr lang="hu-HU" sz="2600" dirty="0" err="1">
                <a:solidFill>
                  <a:schemeClr val="tx1"/>
                </a:solidFill>
                <a:latin typeface="+mj-lt"/>
                <a:ea typeface="Roboto" panose="02000000000000000000" pitchFamily="2" charset="0"/>
                <a:cs typeface="Roboto" panose="02000000000000000000" pitchFamily="2" charset="0"/>
              </a:rPr>
              <a:t>protecting</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privacy</a:t>
            </a:r>
            <a:endParaRPr lang="hu-HU" sz="2600" dirty="0">
              <a:solidFill>
                <a:schemeClr val="tx1"/>
              </a:solidFill>
              <a:latin typeface="+mj-lt"/>
              <a:ea typeface="Roboto" panose="02000000000000000000" pitchFamily="2" charset="0"/>
              <a:cs typeface="Roboto" panose="02000000000000000000" pitchFamily="2" charset="0"/>
            </a:endParaRPr>
          </a:p>
          <a:p>
            <a:pPr marL="457200" lvl="1" indent="0" algn="just">
              <a:buNone/>
            </a:pPr>
            <a:r>
              <a:rPr lang="hu-HU" sz="2600" dirty="0" err="1">
                <a:solidFill>
                  <a:schemeClr val="tx1"/>
                </a:solidFill>
                <a:latin typeface="+mj-lt"/>
                <a:ea typeface="Roboto" panose="02000000000000000000" pitchFamily="2" charset="0"/>
                <a:cs typeface="Roboto" panose="02000000000000000000" pitchFamily="2" charset="0"/>
              </a:rPr>
              <a:t>preventing</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harm</a:t>
            </a:r>
            <a:endParaRPr lang="hu-HU" sz="2600" dirty="0">
              <a:solidFill>
                <a:schemeClr val="tx1"/>
              </a:solidFill>
              <a:latin typeface="+mj-lt"/>
              <a:ea typeface="Roboto" panose="02000000000000000000" pitchFamily="2" charset="0"/>
              <a:cs typeface="Roboto" panose="02000000000000000000" pitchFamily="2" charset="0"/>
            </a:endParaRPr>
          </a:p>
          <a:p>
            <a:pPr marL="457200" lvl="1" indent="0" algn="just">
              <a:buNone/>
            </a:pPr>
            <a:r>
              <a:rPr lang="hu-HU" sz="2600" dirty="0" err="1">
                <a:solidFill>
                  <a:schemeClr val="tx1"/>
                </a:solidFill>
                <a:latin typeface="+mj-lt"/>
                <a:ea typeface="Roboto" panose="02000000000000000000" pitchFamily="2" charset="0"/>
                <a:cs typeface="Roboto" panose="02000000000000000000" pitchFamily="2" charset="0"/>
              </a:rPr>
              <a:t>fairness</a:t>
            </a:r>
            <a:r>
              <a:rPr lang="hu-HU" sz="2600" dirty="0">
                <a:solidFill>
                  <a:schemeClr val="tx1"/>
                </a:solidFill>
                <a:latin typeface="+mj-lt"/>
                <a:ea typeface="Roboto" panose="02000000000000000000" pitchFamily="2" charset="0"/>
                <a:cs typeface="Roboto" panose="02000000000000000000" pitchFamily="2" charset="0"/>
              </a:rPr>
              <a:t> and </a:t>
            </a:r>
            <a:r>
              <a:rPr lang="hu-HU" sz="2600" dirty="0" err="1">
                <a:solidFill>
                  <a:schemeClr val="tx1"/>
                </a:solidFill>
                <a:latin typeface="+mj-lt"/>
                <a:ea typeface="Roboto" panose="02000000000000000000" pitchFamily="2" charset="0"/>
                <a:cs typeface="Roboto" panose="02000000000000000000" pitchFamily="2" charset="0"/>
              </a:rPr>
              <a:t>explainability</a:t>
            </a:r>
            <a:endParaRPr lang="hu-HU" sz="2600" dirty="0">
              <a:solidFill>
                <a:schemeClr val="tx1"/>
              </a:solidFill>
              <a:latin typeface="+mj-lt"/>
              <a:ea typeface="Roboto" panose="02000000000000000000" pitchFamily="2" charset="0"/>
              <a:cs typeface="Roboto" panose="02000000000000000000" pitchFamily="2" charset="0"/>
            </a:endParaRPr>
          </a:p>
          <a:p>
            <a:pPr marL="457200" lvl="1" indent="0" algn="just">
              <a:buNone/>
            </a:pPr>
            <a:r>
              <a:rPr lang="hu-HU" sz="2600" dirty="0" err="1">
                <a:solidFill>
                  <a:schemeClr val="tx1"/>
                </a:solidFill>
                <a:latin typeface="+mj-lt"/>
                <a:ea typeface="Roboto" panose="02000000000000000000" pitchFamily="2" charset="0"/>
                <a:cs typeface="Roboto" panose="02000000000000000000" pitchFamily="2" charset="0"/>
              </a:rPr>
              <a:t>guarateeing</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validity</a:t>
            </a:r>
            <a:r>
              <a:rPr lang="hu-HU" sz="2600" dirty="0">
                <a:solidFill>
                  <a:schemeClr val="tx1"/>
                </a:solidFill>
                <a:latin typeface="+mj-lt"/>
                <a:ea typeface="Roboto" panose="02000000000000000000" pitchFamily="2" charset="0"/>
                <a:cs typeface="Roboto" panose="02000000000000000000" pitchFamily="2" charset="0"/>
              </a:rPr>
              <a:t> of </a:t>
            </a:r>
            <a:r>
              <a:rPr lang="hu-HU" sz="2600" dirty="0" err="1">
                <a:solidFill>
                  <a:schemeClr val="tx1"/>
                </a:solidFill>
                <a:latin typeface="+mj-lt"/>
                <a:ea typeface="Roboto" panose="02000000000000000000" pitchFamily="2" charset="0"/>
                <a:cs typeface="Roboto" panose="02000000000000000000" pitchFamily="2" charset="0"/>
              </a:rPr>
              <a:t>data</a:t>
            </a:r>
            <a:r>
              <a:rPr lang="hu-HU" sz="2600" dirty="0">
                <a:solidFill>
                  <a:schemeClr val="tx1"/>
                </a:solidFill>
                <a:latin typeface="+mj-lt"/>
                <a:ea typeface="Roboto" panose="02000000000000000000" pitchFamily="2" charset="0"/>
                <a:cs typeface="Roboto" panose="02000000000000000000" pitchFamily="2" charset="0"/>
              </a:rPr>
              <a:t> (</a:t>
            </a:r>
            <a:r>
              <a:rPr lang="hu-HU" sz="2600" dirty="0" err="1">
                <a:solidFill>
                  <a:schemeClr val="tx1"/>
                </a:solidFill>
                <a:latin typeface="+mj-lt"/>
                <a:ea typeface="Roboto" panose="02000000000000000000" pitchFamily="2" charset="0"/>
                <a:cs typeface="Roboto" panose="02000000000000000000" pitchFamily="2" charset="0"/>
              </a:rPr>
              <a:t>compliance</a:t>
            </a:r>
            <a:r>
              <a:rPr lang="hu-HU" sz="2600" dirty="0">
                <a:solidFill>
                  <a:schemeClr val="tx1"/>
                </a:solidFill>
                <a:latin typeface="+mj-lt"/>
                <a:ea typeface="Roboto" panose="02000000000000000000" pitchFamily="2" charset="0"/>
                <a:cs typeface="Roboto" panose="02000000000000000000" pitchFamily="2" charset="0"/>
              </a:rPr>
              <a:t>)</a:t>
            </a:r>
            <a:endParaRPr lang="hu-HU" dirty="0">
              <a:latin typeface="+mj-lt"/>
              <a:ea typeface="Roboto" panose="02000000000000000000" pitchFamily="2" charset="0"/>
              <a:cs typeface="Roboto" panose="02000000000000000000" pitchFamily="2" charset="0"/>
            </a:endParaRPr>
          </a:p>
        </p:txBody>
      </p:sp>
      <p:sp>
        <p:nvSpPr>
          <p:cNvPr id="2" name="Cím 1"/>
          <p:cNvSpPr>
            <a:spLocks noGrp="1"/>
          </p:cNvSpPr>
          <p:nvPr>
            <p:ph type="title"/>
          </p:nvPr>
        </p:nvSpPr>
        <p:spPr>
          <a:xfrm>
            <a:off x="1468800" y="420686"/>
            <a:ext cx="8784000" cy="507600"/>
          </a:xfrm>
        </p:spPr>
        <p:txBody>
          <a:bodyPr/>
          <a:lstStyle/>
          <a:p>
            <a:r>
              <a:rPr lang="hu-HU" dirty="0" err="1">
                <a:ea typeface="Roboto" panose="02000000000000000000" pitchFamily="2" charset="0"/>
                <a:cs typeface="Roboto" panose="02000000000000000000" pitchFamily="2" charset="0"/>
              </a:rPr>
              <a:t>Pillars</a:t>
            </a:r>
            <a:r>
              <a:rPr lang="hu-HU" dirty="0">
                <a:ea typeface="Roboto" panose="02000000000000000000" pitchFamily="2" charset="0"/>
                <a:cs typeface="Roboto" panose="02000000000000000000" pitchFamily="2" charset="0"/>
              </a:rPr>
              <a:t> of </a:t>
            </a:r>
            <a:r>
              <a:rPr lang="hu-HU" dirty="0" err="1">
                <a:ea typeface="Roboto" panose="02000000000000000000" pitchFamily="2" charset="0"/>
                <a:cs typeface="Roboto" panose="02000000000000000000" pitchFamily="2" charset="0"/>
              </a:rPr>
              <a:t>legal</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answers</a:t>
            </a:r>
            <a:r>
              <a:rPr lang="hu-HU" dirty="0">
                <a:ea typeface="Roboto" panose="02000000000000000000" pitchFamily="2" charset="0"/>
                <a:cs typeface="Roboto" panose="02000000000000000000" pitchFamily="2" charset="0"/>
              </a:rPr>
              <a:t> </a:t>
            </a:r>
          </a:p>
        </p:txBody>
      </p:sp>
    </p:spTree>
    <p:extLst>
      <p:ext uri="{BB962C8B-B14F-4D97-AF65-F5344CB8AC3E}">
        <p14:creationId xmlns:p14="http://schemas.microsoft.com/office/powerpoint/2010/main" val="13302980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22512" y="1251858"/>
            <a:ext cx="10354491" cy="3901168"/>
          </a:xfrm>
        </p:spPr>
        <p:txBody>
          <a:bodyPr/>
          <a:lstStyle/>
          <a:p>
            <a:pPr algn="just"/>
            <a:r>
              <a:rPr lang="hu-HU" sz="2400" dirty="0" err="1">
                <a:latin typeface="+mj-lt"/>
                <a:ea typeface="Roboto" panose="02000000000000000000" pitchFamily="2" charset="0"/>
                <a:cs typeface="Roboto" panose="02000000000000000000" pitchFamily="2" charset="0"/>
              </a:rPr>
              <a:t>Safety</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vs</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efficiency</a:t>
            </a:r>
            <a:endParaRPr lang="hu-HU" sz="2400" dirty="0">
              <a:latin typeface="+mj-lt"/>
              <a:ea typeface="Roboto" panose="02000000000000000000" pitchFamily="2" charset="0"/>
              <a:cs typeface="Roboto" panose="02000000000000000000" pitchFamily="2" charset="0"/>
            </a:endParaRPr>
          </a:p>
          <a:p>
            <a:pPr algn="just"/>
            <a:r>
              <a:rPr lang="hu-HU" sz="2400" dirty="0" err="1">
                <a:solidFill>
                  <a:schemeClr val="tx1"/>
                </a:solidFill>
                <a:latin typeface="+mj-lt"/>
                <a:ea typeface="Roboto" panose="02000000000000000000" pitchFamily="2" charset="0"/>
                <a:cs typeface="Roboto" panose="02000000000000000000" pitchFamily="2" charset="0"/>
              </a:rPr>
              <a:t>Increasing</a:t>
            </a:r>
            <a:r>
              <a:rPr lang="hu-HU" sz="2400" dirty="0">
                <a:solidFill>
                  <a:schemeClr val="tx1"/>
                </a:solidFill>
                <a:latin typeface="+mj-lt"/>
                <a:ea typeface="Roboto" panose="02000000000000000000" pitchFamily="2" charset="0"/>
                <a:cs typeface="Roboto" panose="02000000000000000000" pitchFamily="2" charset="0"/>
              </a:rPr>
              <a:t> </a:t>
            </a:r>
            <a:r>
              <a:rPr lang="hu-HU" sz="2400" dirty="0" err="1">
                <a:solidFill>
                  <a:schemeClr val="tx1"/>
                </a:solidFill>
                <a:latin typeface="+mj-lt"/>
                <a:ea typeface="Roboto" panose="02000000000000000000" pitchFamily="2" charset="0"/>
                <a:cs typeface="Roboto" panose="02000000000000000000" pitchFamily="2" charset="0"/>
              </a:rPr>
              <a:t>competitiveness</a:t>
            </a:r>
            <a:r>
              <a:rPr lang="hu-HU" sz="2400" dirty="0">
                <a:solidFill>
                  <a:schemeClr val="tx1"/>
                </a:solidFill>
                <a:latin typeface="+mj-lt"/>
                <a:ea typeface="Roboto" panose="02000000000000000000" pitchFamily="2" charset="0"/>
                <a:cs typeface="Roboto" panose="02000000000000000000" pitchFamily="2" charset="0"/>
              </a:rPr>
              <a:t> of </a:t>
            </a:r>
            <a:r>
              <a:rPr lang="hu-HU" sz="2400" dirty="0" err="1">
                <a:latin typeface="+mj-lt"/>
                <a:ea typeface="Roboto" panose="02000000000000000000" pitchFamily="2" charset="0"/>
                <a:cs typeface="Roboto" panose="02000000000000000000" pitchFamily="2" charset="0"/>
              </a:rPr>
              <a:t>the</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ecomony</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while</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maintaining</a:t>
            </a:r>
            <a:r>
              <a:rPr lang="hu-HU" sz="2400" dirty="0">
                <a:latin typeface="+mj-lt"/>
                <a:ea typeface="Roboto" panose="02000000000000000000" pitchFamily="2" charset="0"/>
                <a:cs typeface="Roboto" panose="02000000000000000000" pitchFamily="2" charset="0"/>
              </a:rPr>
              <a:t> </a:t>
            </a:r>
            <a:r>
              <a:rPr lang="hu-HU" sz="2400" dirty="0" err="1">
                <a:latin typeface="+mj-lt"/>
                <a:ea typeface="Roboto" panose="02000000000000000000" pitchFamily="2" charset="0"/>
                <a:cs typeface="Roboto" panose="02000000000000000000" pitchFamily="2" charset="0"/>
              </a:rPr>
              <a:t>guarantees</a:t>
            </a:r>
            <a:endParaRPr lang="hu-HU" sz="2400" dirty="0">
              <a:solidFill>
                <a:schemeClr val="tx1"/>
              </a:solidFill>
              <a:latin typeface="+mj-lt"/>
              <a:ea typeface="Roboto" panose="02000000000000000000" pitchFamily="2" charset="0"/>
              <a:cs typeface="Roboto" panose="02000000000000000000" pitchFamily="2" charset="0"/>
            </a:endParaRPr>
          </a:p>
          <a:p>
            <a:pPr algn="just"/>
            <a:r>
              <a:rPr lang="hu-HU" sz="2400" dirty="0" err="1">
                <a:solidFill>
                  <a:schemeClr val="tx1"/>
                </a:solidFill>
                <a:latin typeface="+mj-lt"/>
                <a:ea typeface="Roboto" panose="02000000000000000000" pitchFamily="2" charset="0"/>
                <a:cs typeface="Roboto" panose="02000000000000000000" pitchFamily="2" charset="0"/>
              </a:rPr>
              <a:t>Allocating</a:t>
            </a:r>
            <a:r>
              <a:rPr lang="hu-HU" sz="2400" dirty="0">
                <a:solidFill>
                  <a:schemeClr val="tx1"/>
                </a:solidFill>
                <a:latin typeface="+mj-lt"/>
                <a:ea typeface="Roboto" panose="02000000000000000000" pitchFamily="2" charset="0"/>
                <a:cs typeface="Roboto" panose="02000000000000000000" pitchFamily="2" charset="0"/>
              </a:rPr>
              <a:t> </a:t>
            </a:r>
            <a:r>
              <a:rPr lang="hu-HU" sz="2400" dirty="0" err="1">
                <a:solidFill>
                  <a:schemeClr val="tx1"/>
                </a:solidFill>
                <a:latin typeface="+mj-lt"/>
                <a:ea typeface="Roboto" panose="02000000000000000000" pitchFamily="2" charset="0"/>
                <a:cs typeface="Roboto" panose="02000000000000000000" pitchFamily="2" charset="0"/>
              </a:rPr>
              <a:t>the</a:t>
            </a:r>
            <a:r>
              <a:rPr lang="hu-HU" sz="2400" dirty="0">
                <a:solidFill>
                  <a:schemeClr val="tx1"/>
                </a:solidFill>
                <a:latin typeface="+mj-lt"/>
                <a:ea typeface="Roboto" panose="02000000000000000000" pitchFamily="2" charset="0"/>
                <a:cs typeface="Roboto" panose="02000000000000000000" pitchFamily="2" charset="0"/>
              </a:rPr>
              <a:t> </a:t>
            </a:r>
            <a:r>
              <a:rPr lang="hu-HU" sz="2400" dirty="0" err="1">
                <a:solidFill>
                  <a:schemeClr val="tx1"/>
                </a:solidFill>
                <a:latin typeface="+mj-lt"/>
                <a:ea typeface="Roboto" panose="02000000000000000000" pitchFamily="2" charset="0"/>
                <a:cs typeface="Roboto" panose="02000000000000000000" pitchFamily="2" charset="0"/>
              </a:rPr>
              <a:t>risks</a:t>
            </a:r>
            <a:r>
              <a:rPr lang="hu-HU" sz="2400" dirty="0">
                <a:solidFill>
                  <a:schemeClr val="tx1"/>
                </a:solidFill>
                <a:latin typeface="+mj-lt"/>
                <a:ea typeface="Roboto" panose="02000000000000000000" pitchFamily="2" charset="0"/>
                <a:cs typeface="Roboto" panose="02000000000000000000" pitchFamily="2" charset="0"/>
              </a:rPr>
              <a:t> of </a:t>
            </a:r>
            <a:r>
              <a:rPr lang="hu-HU" sz="2400" dirty="0" err="1">
                <a:solidFill>
                  <a:schemeClr val="tx1"/>
                </a:solidFill>
                <a:latin typeface="+mj-lt"/>
                <a:ea typeface="Roboto" panose="02000000000000000000" pitchFamily="2" charset="0"/>
                <a:cs typeface="Roboto" panose="02000000000000000000" pitchFamily="2" charset="0"/>
              </a:rPr>
              <a:t>innovation</a:t>
            </a:r>
            <a:endParaRPr lang="hu-HU" sz="2400" dirty="0">
              <a:solidFill>
                <a:schemeClr val="tx1"/>
              </a:solidFill>
              <a:latin typeface="+mj-lt"/>
              <a:ea typeface="Roboto" panose="02000000000000000000" pitchFamily="2" charset="0"/>
              <a:cs typeface="Roboto" panose="02000000000000000000" pitchFamily="2" charset="0"/>
            </a:endParaRPr>
          </a:p>
          <a:p>
            <a:pPr lvl="1" algn="just"/>
            <a:r>
              <a:rPr lang="hu-HU" dirty="0">
                <a:latin typeface="+mj-lt"/>
                <a:ea typeface="Roboto" panose="02000000000000000000" pitchFamily="2" charset="0"/>
                <a:cs typeface="Roboto" panose="02000000000000000000" pitchFamily="2" charset="0"/>
              </a:rPr>
              <a:t>„</a:t>
            </a:r>
            <a:r>
              <a:rPr lang="hu-HU" dirty="0" err="1">
                <a:latin typeface="+mj-lt"/>
                <a:ea typeface="Roboto" panose="02000000000000000000" pitchFamily="2" charset="0"/>
                <a:cs typeface="Roboto" panose="02000000000000000000" pitchFamily="2" charset="0"/>
              </a:rPr>
              <a:t>State</a:t>
            </a:r>
            <a:r>
              <a:rPr lang="hu-HU" dirty="0">
                <a:latin typeface="+mj-lt"/>
                <a:ea typeface="Roboto" panose="02000000000000000000" pitchFamily="2" charset="0"/>
                <a:cs typeface="Roboto" panose="02000000000000000000" pitchFamily="2" charset="0"/>
              </a:rPr>
              <a:t> of art” </a:t>
            </a:r>
            <a:r>
              <a:rPr lang="hu-HU" dirty="0" err="1">
                <a:latin typeface="+mj-lt"/>
                <a:ea typeface="Roboto" panose="02000000000000000000" pitchFamily="2" charset="0"/>
                <a:cs typeface="Roboto" panose="02000000000000000000" pitchFamily="2" charset="0"/>
              </a:rPr>
              <a:t>defense</a:t>
            </a:r>
            <a:r>
              <a:rPr lang="hu-HU" dirty="0">
                <a:latin typeface="+mj-lt"/>
                <a:ea typeface="Roboto" panose="02000000000000000000" pitchFamily="2" charset="0"/>
                <a:cs typeface="Roboto" panose="02000000000000000000" pitchFamily="2" charset="0"/>
              </a:rPr>
              <a:t>? </a:t>
            </a:r>
          </a:p>
          <a:p>
            <a:pPr lvl="2" algn="just"/>
            <a:r>
              <a:rPr lang="hu-HU" sz="2400" dirty="0">
                <a:solidFill>
                  <a:schemeClr val="tx1"/>
                </a:solidFill>
                <a:latin typeface="+mj-lt"/>
                <a:ea typeface="Roboto" panose="02000000000000000000" pitchFamily="2" charset="0"/>
                <a:cs typeface="Roboto" panose="02000000000000000000" pitchFamily="2" charset="0"/>
              </a:rPr>
              <a:t>i</a:t>
            </a:r>
            <a:r>
              <a:rPr lang="en-US" sz="2400" dirty="0" err="1">
                <a:solidFill>
                  <a:schemeClr val="tx1"/>
                </a:solidFill>
                <a:latin typeface="+mj-lt"/>
                <a:ea typeface="Roboto" panose="02000000000000000000" pitchFamily="2" charset="0"/>
                <a:cs typeface="Roboto" panose="02000000000000000000" pitchFamily="2" charset="0"/>
              </a:rPr>
              <a:t>nnovation</a:t>
            </a:r>
            <a:r>
              <a:rPr lang="en-US" sz="2400" dirty="0">
                <a:solidFill>
                  <a:schemeClr val="tx1"/>
                </a:solidFill>
                <a:latin typeface="+mj-lt"/>
                <a:ea typeface="Roboto" panose="02000000000000000000" pitchFamily="2" charset="0"/>
                <a:cs typeface="Roboto" panose="02000000000000000000" pitchFamily="2" charset="0"/>
              </a:rPr>
              <a:t> is necessary to increase competitiveness</a:t>
            </a:r>
            <a:endParaRPr lang="hu-HU" sz="2400" dirty="0">
              <a:solidFill>
                <a:schemeClr val="tx1"/>
              </a:solidFill>
              <a:latin typeface="+mj-lt"/>
              <a:ea typeface="Roboto" panose="02000000000000000000" pitchFamily="2" charset="0"/>
              <a:cs typeface="Roboto" panose="02000000000000000000" pitchFamily="2" charset="0"/>
            </a:endParaRPr>
          </a:p>
          <a:p>
            <a:pPr lvl="2" algn="just"/>
            <a:r>
              <a:rPr lang="hu-HU" sz="2400" dirty="0">
                <a:solidFill>
                  <a:schemeClr val="tx1"/>
                </a:solidFill>
                <a:latin typeface="+mj-lt"/>
                <a:ea typeface="Roboto" panose="02000000000000000000" pitchFamily="2" charset="0"/>
                <a:cs typeface="Roboto" panose="02000000000000000000" pitchFamily="2" charset="0"/>
              </a:rPr>
              <a:t>i</a:t>
            </a:r>
            <a:r>
              <a:rPr lang="en-US" sz="2400" dirty="0" err="1">
                <a:solidFill>
                  <a:schemeClr val="tx1"/>
                </a:solidFill>
                <a:latin typeface="+mj-lt"/>
                <a:ea typeface="Roboto" panose="02000000000000000000" pitchFamily="2" charset="0"/>
                <a:cs typeface="Roboto" panose="02000000000000000000" pitchFamily="2" charset="0"/>
              </a:rPr>
              <a:t>nnovation</a:t>
            </a:r>
            <a:r>
              <a:rPr lang="en-US" sz="2400" dirty="0">
                <a:solidFill>
                  <a:schemeClr val="tx1"/>
                </a:solidFill>
                <a:latin typeface="+mj-lt"/>
                <a:ea typeface="Roboto" panose="02000000000000000000" pitchFamily="2" charset="0"/>
                <a:cs typeface="Roboto" panose="02000000000000000000" pitchFamily="2" charset="0"/>
              </a:rPr>
              <a:t> </a:t>
            </a:r>
            <a:r>
              <a:rPr lang="hu-HU" sz="2400" dirty="0" err="1">
                <a:solidFill>
                  <a:schemeClr val="tx1"/>
                </a:solidFill>
                <a:latin typeface="+mj-lt"/>
                <a:ea typeface="Roboto" panose="02000000000000000000" pitchFamily="2" charset="0"/>
                <a:cs typeface="Roboto" panose="02000000000000000000" pitchFamily="2" charset="0"/>
              </a:rPr>
              <a:t>involves</a:t>
            </a:r>
            <a:r>
              <a:rPr lang="en-US" sz="2400" dirty="0">
                <a:solidFill>
                  <a:schemeClr val="tx1"/>
                </a:solidFill>
                <a:latin typeface="+mj-lt"/>
                <a:ea typeface="Roboto" panose="02000000000000000000" pitchFamily="2" charset="0"/>
                <a:cs typeface="Roboto" panose="02000000000000000000" pitchFamily="2" charset="0"/>
              </a:rPr>
              <a:t> risks </a:t>
            </a:r>
            <a:endParaRPr lang="hu-HU" sz="2400" dirty="0">
              <a:solidFill>
                <a:schemeClr val="tx1"/>
              </a:solidFill>
              <a:latin typeface="+mj-lt"/>
              <a:ea typeface="Roboto" panose="02000000000000000000" pitchFamily="2" charset="0"/>
              <a:cs typeface="Roboto" panose="02000000000000000000" pitchFamily="2" charset="0"/>
            </a:endParaRPr>
          </a:p>
          <a:p>
            <a:pPr lvl="2" algn="just"/>
            <a:r>
              <a:rPr lang="en-US" sz="2400" dirty="0">
                <a:solidFill>
                  <a:schemeClr val="tx1"/>
                </a:solidFill>
                <a:latin typeface="+mj-lt"/>
                <a:ea typeface="Roboto" panose="02000000000000000000" pitchFamily="2" charset="0"/>
                <a:cs typeface="Roboto" panose="02000000000000000000" pitchFamily="2" charset="0"/>
              </a:rPr>
              <a:t>less </a:t>
            </a:r>
            <a:r>
              <a:rPr lang="hu-HU" sz="2400" dirty="0" err="1">
                <a:solidFill>
                  <a:schemeClr val="tx1"/>
                </a:solidFill>
                <a:latin typeface="+mj-lt"/>
                <a:ea typeface="Roboto" panose="02000000000000000000" pitchFamily="2" charset="0"/>
                <a:cs typeface="Roboto" panose="02000000000000000000" pitchFamily="2" charset="0"/>
              </a:rPr>
              <a:t>strict</a:t>
            </a:r>
            <a:r>
              <a:rPr lang="en-US" sz="2400" dirty="0">
                <a:solidFill>
                  <a:schemeClr val="tx1"/>
                </a:solidFill>
                <a:latin typeface="+mj-lt"/>
                <a:ea typeface="Roboto" panose="02000000000000000000" pitchFamily="2" charset="0"/>
                <a:cs typeface="Roboto" panose="02000000000000000000" pitchFamily="2" charset="0"/>
              </a:rPr>
              <a:t> approach justified? </a:t>
            </a:r>
            <a:endParaRPr lang="hu-HU" sz="2400" dirty="0">
              <a:solidFill>
                <a:schemeClr val="tx1"/>
              </a:solidFill>
              <a:latin typeface="+mj-lt"/>
              <a:ea typeface="Roboto" panose="02000000000000000000" pitchFamily="2" charset="0"/>
              <a:cs typeface="Roboto" panose="02000000000000000000" pitchFamily="2" charset="0"/>
            </a:endParaRPr>
          </a:p>
          <a:p>
            <a:pPr algn="just"/>
            <a:r>
              <a:rPr lang="en-US" sz="2400" dirty="0">
                <a:solidFill>
                  <a:schemeClr val="tx1"/>
                </a:solidFill>
                <a:latin typeface="+mj-lt"/>
                <a:ea typeface="Roboto" panose="02000000000000000000" pitchFamily="2" charset="0"/>
                <a:cs typeface="Roboto" panose="02000000000000000000" pitchFamily="2" charset="0"/>
              </a:rPr>
              <a:t>Socially unjust consequences may arise</a:t>
            </a:r>
            <a:r>
              <a:rPr lang="hu-HU" sz="2400" dirty="0">
                <a:solidFill>
                  <a:schemeClr val="tx1"/>
                </a:solidFill>
                <a:latin typeface="+mj-lt"/>
                <a:ea typeface="Roboto" panose="02000000000000000000" pitchFamily="2" charset="0"/>
                <a:cs typeface="Roboto" panose="02000000000000000000" pitchFamily="2" charset="0"/>
              </a:rPr>
              <a:t>: </a:t>
            </a:r>
          </a:p>
          <a:p>
            <a:pPr lvl="1" algn="just"/>
            <a:r>
              <a:rPr lang="en-US" dirty="0">
                <a:solidFill>
                  <a:schemeClr val="tx1"/>
                </a:solidFill>
                <a:latin typeface="+mj-lt"/>
                <a:ea typeface="Roboto" panose="02000000000000000000" pitchFamily="2" charset="0"/>
                <a:cs typeface="Roboto" panose="02000000000000000000" pitchFamily="2" charset="0"/>
              </a:rPr>
              <a:t>the price of social benefit is paid by the victims</a:t>
            </a:r>
            <a:endParaRPr lang="hu-HU" dirty="0">
              <a:solidFill>
                <a:schemeClr val="tx1"/>
              </a:solidFill>
              <a:latin typeface="+mj-lt"/>
              <a:ea typeface="Roboto" panose="02000000000000000000" pitchFamily="2" charset="0"/>
              <a:cs typeface="Roboto" panose="02000000000000000000" pitchFamily="2" charset="0"/>
            </a:endParaRPr>
          </a:p>
          <a:p>
            <a:pPr algn="just"/>
            <a:r>
              <a:rPr lang="hu-HU" sz="2400" dirty="0" err="1">
                <a:solidFill>
                  <a:schemeClr val="tx1"/>
                </a:solidFill>
                <a:latin typeface="+mj-lt"/>
                <a:ea typeface="Roboto" panose="02000000000000000000" pitchFamily="2" charset="0"/>
                <a:cs typeface="Roboto" panose="02000000000000000000" pitchFamily="2" charset="0"/>
              </a:rPr>
              <a:t>Insurance</a:t>
            </a:r>
            <a:r>
              <a:rPr lang="hu-HU" sz="2400" dirty="0">
                <a:solidFill>
                  <a:schemeClr val="tx1"/>
                </a:solidFill>
                <a:latin typeface="+mj-lt"/>
                <a:ea typeface="Roboto" panose="02000000000000000000" pitchFamily="2" charset="0"/>
                <a:cs typeface="Roboto" panose="02000000000000000000" pitchFamily="2" charset="0"/>
              </a:rPr>
              <a:t> and s</a:t>
            </a:r>
            <a:r>
              <a:rPr lang="en-US" sz="2400" dirty="0" err="1">
                <a:solidFill>
                  <a:schemeClr val="tx1"/>
                </a:solidFill>
                <a:latin typeface="+mj-lt"/>
                <a:ea typeface="Roboto" panose="02000000000000000000" pitchFamily="2" charset="0"/>
                <a:cs typeface="Roboto" panose="02000000000000000000" pitchFamily="2" charset="0"/>
              </a:rPr>
              <a:t>ocial</a:t>
            </a:r>
            <a:r>
              <a:rPr lang="en-US" sz="2400" dirty="0">
                <a:solidFill>
                  <a:schemeClr val="tx1"/>
                </a:solidFill>
                <a:latin typeface="+mj-lt"/>
                <a:ea typeface="Roboto" panose="02000000000000000000" pitchFamily="2" charset="0"/>
                <a:cs typeface="Roboto" panose="02000000000000000000" pitchFamily="2" charset="0"/>
              </a:rPr>
              <a:t> security </a:t>
            </a:r>
            <a:r>
              <a:rPr lang="hu-HU" sz="2400" dirty="0" err="1">
                <a:solidFill>
                  <a:schemeClr val="tx1"/>
                </a:solidFill>
                <a:latin typeface="+mj-lt"/>
                <a:ea typeface="Roboto" panose="02000000000000000000" pitchFamily="2" charset="0"/>
                <a:cs typeface="Roboto" panose="02000000000000000000" pitchFamily="2" charset="0"/>
              </a:rPr>
              <a:t>system</a:t>
            </a:r>
            <a:r>
              <a:rPr lang="hu-HU" sz="2400" dirty="0">
                <a:solidFill>
                  <a:schemeClr val="tx1"/>
                </a:solidFill>
                <a:latin typeface="+mj-lt"/>
                <a:ea typeface="Roboto" panose="02000000000000000000" pitchFamily="2" charset="0"/>
                <a:cs typeface="Roboto" panose="02000000000000000000" pitchFamily="2" charset="0"/>
              </a:rPr>
              <a:t> </a:t>
            </a:r>
            <a:r>
              <a:rPr lang="en-US" sz="2400" dirty="0">
                <a:solidFill>
                  <a:schemeClr val="tx1"/>
                </a:solidFill>
                <a:latin typeface="+mj-lt"/>
                <a:ea typeface="Roboto" panose="02000000000000000000" pitchFamily="2" charset="0"/>
                <a:cs typeface="Roboto" panose="02000000000000000000" pitchFamily="2" charset="0"/>
              </a:rPr>
              <a:t>can </a:t>
            </a:r>
            <a:r>
              <a:rPr lang="hu-HU" sz="2400" dirty="0">
                <a:solidFill>
                  <a:schemeClr val="tx1"/>
                </a:solidFill>
                <a:latin typeface="+mj-lt"/>
                <a:ea typeface="Roboto" panose="02000000000000000000" pitchFamily="2" charset="0"/>
                <a:cs typeface="Roboto" panose="02000000000000000000" pitchFamily="2" charset="0"/>
              </a:rPr>
              <a:t>be a </a:t>
            </a:r>
            <a:r>
              <a:rPr lang="hu-HU" sz="2400" dirty="0" err="1">
                <a:solidFill>
                  <a:schemeClr val="tx1"/>
                </a:solidFill>
                <a:latin typeface="+mj-lt"/>
                <a:ea typeface="Roboto" panose="02000000000000000000" pitchFamily="2" charset="0"/>
                <a:cs typeface="Roboto" panose="02000000000000000000" pitchFamily="2" charset="0"/>
              </a:rPr>
              <a:t>solution</a:t>
            </a:r>
            <a:endParaRPr lang="hu-HU" sz="2400" dirty="0">
              <a:solidFill>
                <a:schemeClr val="tx1"/>
              </a:solidFill>
              <a:latin typeface="+mj-lt"/>
              <a:ea typeface="Roboto" panose="02000000000000000000" pitchFamily="2" charset="0"/>
              <a:cs typeface="Roboto" panose="02000000000000000000" pitchFamily="2" charset="0"/>
            </a:endParaRPr>
          </a:p>
          <a:p>
            <a:pPr lvl="1" algn="just"/>
            <a:endParaRPr lang="hu-HU" sz="22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
        <p:nvSpPr>
          <p:cNvPr id="2" name="Cím 1"/>
          <p:cNvSpPr>
            <a:spLocks noGrp="1"/>
          </p:cNvSpPr>
          <p:nvPr>
            <p:ph type="title"/>
          </p:nvPr>
        </p:nvSpPr>
        <p:spPr/>
        <p:txBody>
          <a:bodyPr/>
          <a:lstStyle/>
          <a:p>
            <a:r>
              <a:rPr lang="hu-HU" dirty="0">
                <a:ea typeface="Roboto" panose="02000000000000000000" pitchFamily="2" charset="0"/>
                <a:cs typeface="Roboto" panose="02000000000000000000" pitchFamily="2" charset="0"/>
              </a:rPr>
              <a:t>Main </a:t>
            </a:r>
            <a:r>
              <a:rPr lang="hu-HU" dirty="0" err="1">
                <a:ea typeface="Roboto" panose="02000000000000000000" pitchFamily="2" charset="0"/>
                <a:cs typeface="Roboto" panose="02000000000000000000" pitchFamily="2" charset="0"/>
              </a:rPr>
              <a:t>challenge</a:t>
            </a:r>
            <a:r>
              <a:rPr lang="hu-HU" dirty="0">
                <a:ea typeface="Roboto" panose="02000000000000000000" pitchFamily="2" charset="0"/>
                <a:cs typeface="Roboto" panose="02000000000000000000" pitchFamily="2" charset="0"/>
              </a:rPr>
              <a:t> in policy </a:t>
            </a:r>
            <a:r>
              <a:rPr lang="hu-HU" dirty="0" err="1">
                <a:ea typeface="Roboto" panose="02000000000000000000" pitchFamily="2" charset="0"/>
                <a:cs typeface="Roboto" panose="02000000000000000000" pitchFamily="2" charset="0"/>
              </a:rPr>
              <a:t>making</a:t>
            </a:r>
            <a:endParaRPr lang="hu-HU" dirty="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2699757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r>
              <a:rPr lang="hu-HU" sz="3200" dirty="0" err="1">
                <a:latin typeface="+mj-lt"/>
                <a:ea typeface="Roboto" panose="02000000000000000000" pitchFamily="2" charset="0"/>
                <a:cs typeface="Roboto" panose="02000000000000000000" pitchFamily="2" charset="0"/>
              </a:rPr>
              <a:t>Regulating</a:t>
            </a:r>
            <a:r>
              <a:rPr lang="hu-HU" sz="3200" dirty="0">
                <a:latin typeface="+mj-lt"/>
                <a:ea typeface="Roboto" panose="02000000000000000000" pitchFamily="2" charset="0"/>
                <a:cs typeface="Roboto" panose="02000000000000000000" pitchFamily="2" charset="0"/>
              </a:rPr>
              <a:t> </a:t>
            </a:r>
            <a:r>
              <a:rPr lang="hu-HU" sz="3200" dirty="0" err="1">
                <a:latin typeface="+mj-lt"/>
                <a:ea typeface="Roboto" panose="02000000000000000000" pitchFamily="2" charset="0"/>
                <a:cs typeface="Roboto" panose="02000000000000000000" pitchFamily="2" charset="0"/>
              </a:rPr>
              <a:t>markets</a:t>
            </a:r>
            <a:r>
              <a:rPr lang="hu-HU" sz="3200" dirty="0">
                <a:latin typeface="+mj-lt"/>
                <a:ea typeface="Roboto" panose="02000000000000000000" pitchFamily="2" charset="0"/>
                <a:cs typeface="Roboto" panose="02000000000000000000" pitchFamily="2" charset="0"/>
              </a:rPr>
              <a:t> / e-</a:t>
            </a:r>
            <a:r>
              <a:rPr lang="hu-HU" sz="3200" dirty="0" err="1">
                <a:latin typeface="+mj-lt"/>
                <a:ea typeface="Roboto" panose="02000000000000000000" pitchFamily="2" charset="0"/>
                <a:cs typeface="Roboto" panose="02000000000000000000" pitchFamily="2" charset="0"/>
              </a:rPr>
              <a:t>commerce</a:t>
            </a:r>
            <a:endParaRPr lang="hu-HU" sz="3200" dirty="0">
              <a:latin typeface="+mj-lt"/>
              <a:ea typeface="Roboto" panose="02000000000000000000" pitchFamily="2" charset="0"/>
              <a:cs typeface="Roboto" panose="02000000000000000000" pitchFamily="2" charset="0"/>
            </a:endParaRPr>
          </a:p>
          <a:p>
            <a:r>
              <a:rPr lang="hu-HU" sz="3200" dirty="0" err="1">
                <a:latin typeface="+mj-lt"/>
                <a:ea typeface="Roboto" panose="02000000000000000000" pitchFamily="2" charset="0"/>
                <a:cs typeface="Roboto" panose="02000000000000000000" pitchFamily="2" charset="0"/>
              </a:rPr>
              <a:t>Regulating</a:t>
            </a:r>
            <a:r>
              <a:rPr lang="hu-HU" sz="3200" dirty="0">
                <a:latin typeface="+mj-lt"/>
                <a:ea typeface="Roboto" panose="02000000000000000000" pitchFamily="2" charset="0"/>
                <a:cs typeface="Roboto" panose="02000000000000000000" pitchFamily="2" charset="0"/>
              </a:rPr>
              <a:t> </a:t>
            </a:r>
            <a:r>
              <a:rPr lang="hu-HU" sz="3200" dirty="0" err="1">
                <a:latin typeface="+mj-lt"/>
                <a:ea typeface="Roboto" panose="02000000000000000000" pitchFamily="2" charset="0"/>
                <a:cs typeface="Roboto" panose="02000000000000000000" pitchFamily="2" charset="0"/>
              </a:rPr>
              <a:t>the</a:t>
            </a:r>
            <a:r>
              <a:rPr lang="hu-HU" sz="3200" dirty="0">
                <a:latin typeface="+mj-lt"/>
                <a:ea typeface="Roboto" panose="02000000000000000000" pitchFamily="2" charset="0"/>
                <a:cs typeface="Roboto" panose="02000000000000000000" pitchFamily="2" charset="0"/>
              </a:rPr>
              <a:t> </a:t>
            </a:r>
            <a:r>
              <a:rPr lang="hu-HU" sz="3200" dirty="0" err="1">
                <a:latin typeface="+mj-lt"/>
                <a:ea typeface="Roboto" panose="02000000000000000000" pitchFamily="2" charset="0"/>
                <a:cs typeface="Roboto" panose="02000000000000000000" pitchFamily="2" charset="0"/>
              </a:rPr>
              <a:t>development</a:t>
            </a:r>
            <a:r>
              <a:rPr lang="hu-HU" sz="3200" dirty="0">
                <a:latin typeface="+mj-lt"/>
                <a:ea typeface="Roboto" panose="02000000000000000000" pitchFamily="2" charset="0"/>
                <a:cs typeface="Roboto" panose="02000000000000000000" pitchFamily="2" charset="0"/>
              </a:rPr>
              <a:t> of </a:t>
            </a:r>
            <a:r>
              <a:rPr lang="hu-HU" sz="3200" dirty="0" err="1">
                <a:latin typeface="+mj-lt"/>
                <a:ea typeface="Roboto" panose="02000000000000000000" pitchFamily="2" charset="0"/>
                <a:cs typeface="Roboto" panose="02000000000000000000" pitchFamily="2" charset="0"/>
              </a:rPr>
              <a:t>Artificial</a:t>
            </a:r>
            <a:r>
              <a:rPr lang="hu-HU" sz="3200" dirty="0">
                <a:latin typeface="+mj-lt"/>
                <a:ea typeface="Roboto" panose="02000000000000000000" pitchFamily="2" charset="0"/>
                <a:cs typeface="Roboto" panose="02000000000000000000" pitchFamily="2" charset="0"/>
              </a:rPr>
              <a:t> </a:t>
            </a:r>
            <a:r>
              <a:rPr lang="hu-HU" sz="3200" dirty="0" err="1">
                <a:latin typeface="+mj-lt"/>
                <a:ea typeface="Roboto" panose="02000000000000000000" pitchFamily="2" charset="0"/>
                <a:cs typeface="Roboto" panose="02000000000000000000" pitchFamily="2" charset="0"/>
              </a:rPr>
              <a:t>Intelligence</a:t>
            </a:r>
            <a:endParaRPr lang="hu-HU" sz="3200" dirty="0">
              <a:latin typeface="+mj-lt"/>
              <a:ea typeface="Roboto" panose="02000000000000000000" pitchFamily="2" charset="0"/>
              <a:cs typeface="Roboto" panose="02000000000000000000" pitchFamily="2" charset="0"/>
            </a:endParaRPr>
          </a:p>
          <a:p>
            <a:r>
              <a:rPr lang="hu-HU" sz="3200" dirty="0">
                <a:latin typeface="+mj-lt"/>
                <a:ea typeface="Roboto" panose="02000000000000000000" pitchFamily="2" charset="0"/>
                <a:cs typeface="Roboto" panose="02000000000000000000" pitchFamily="2" charset="0"/>
              </a:rPr>
              <a:t>Data </a:t>
            </a:r>
            <a:r>
              <a:rPr lang="hu-HU" sz="3200" dirty="0" err="1">
                <a:latin typeface="+mj-lt"/>
                <a:ea typeface="Roboto" panose="02000000000000000000" pitchFamily="2" charset="0"/>
                <a:cs typeface="Roboto" panose="02000000000000000000" pitchFamily="2" charset="0"/>
              </a:rPr>
              <a:t>law</a:t>
            </a:r>
            <a:endParaRPr lang="hu-HU" sz="3200" dirty="0">
              <a:latin typeface="+mj-lt"/>
              <a:ea typeface="Roboto" panose="02000000000000000000" pitchFamily="2" charset="0"/>
              <a:cs typeface="Roboto" panose="02000000000000000000" pitchFamily="2" charset="0"/>
            </a:endParaRPr>
          </a:p>
        </p:txBody>
      </p:sp>
      <p:sp>
        <p:nvSpPr>
          <p:cNvPr id="2" name="Cím 1"/>
          <p:cNvSpPr>
            <a:spLocks noGrp="1"/>
          </p:cNvSpPr>
          <p:nvPr>
            <p:ph type="title"/>
          </p:nvPr>
        </p:nvSpPr>
        <p:spPr>
          <a:xfrm>
            <a:off x="1468800" y="420686"/>
            <a:ext cx="8784000" cy="507600"/>
          </a:xfrm>
        </p:spPr>
        <p:txBody>
          <a:bodyPr/>
          <a:lstStyle/>
          <a:p>
            <a:r>
              <a:rPr lang="hu-HU" dirty="0">
                <a:ea typeface="Roboto" panose="02000000000000000000" pitchFamily="2" charset="0"/>
                <a:cs typeface="Roboto" panose="02000000000000000000" pitchFamily="2" charset="0"/>
              </a:rPr>
              <a:t>European </a:t>
            </a:r>
            <a:r>
              <a:rPr lang="hu-HU" dirty="0" err="1">
                <a:ea typeface="Roboto" panose="02000000000000000000" pitchFamily="2" charset="0"/>
                <a:cs typeface="Roboto" panose="02000000000000000000" pitchFamily="2" charset="0"/>
              </a:rPr>
              <a:t>approach</a:t>
            </a:r>
            <a:r>
              <a:rPr lang="hu-HU" dirty="0">
                <a:ea typeface="Roboto" panose="02000000000000000000" pitchFamily="2" charset="0"/>
                <a:cs typeface="Roboto" panose="02000000000000000000" pitchFamily="2" charset="0"/>
              </a:rPr>
              <a:t>: </a:t>
            </a:r>
            <a:r>
              <a:rPr lang="hu-HU" dirty="0" err="1">
                <a:ea typeface="Roboto" panose="02000000000000000000" pitchFamily="2" charset="0"/>
                <a:cs typeface="Roboto" panose="02000000000000000000" pitchFamily="2" charset="0"/>
              </a:rPr>
              <a:t>regulation</a:t>
            </a:r>
            <a:r>
              <a:rPr lang="hu-HU" dirty="0">
                <a:ea typeface="Roboto" panose="02000000000000000000" pitchFamily="2" charset="0"/>
                <a:cs typeface="Roboto" panose="02000000000000000000" pitchFamily="2" charset="0"/>
              </a:rPr>
              <a:t> </a:t>
            </a:r>
          </a:p>
        </p:txBody>
      </p:sp>
    </p:spTree>
    <p:extLst>
      <p:ext uri="{BB962C8B-B14F-4D97-AF65-F5344CB8AC3E}">
        <p14:creationId xmlns:p14="http://schemas.microsoft.com/office/powerpoint/2010/main" val="41856119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1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éni 2. séma">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6167</TotalTime>
  <Words>1407</Words>
  <Application>Microsoft Office PowerPoint</Application>
  <PresentationFormat>Szélesvásznú</PresentationFormat>
  <Paragraphs>154</Paragraphs>
  <Slides>21</Slides>
  <Notes>3</Notes>
  <HiddenSlides>0</HiddenSlides>
  <MMClips>0</MMClips>
  <ScaleCrop>false</ScaleCrop>
  <HeadingPairs>
    <vt:vector size="6" baseType="variant">
      <vt:variant>
        <vt:lpstr>Használt betűtípusok</vt:lpstr>
      </vt:variant>
      <vt:variant>
        <vt:i4>4</vt:i4>
      </vt:variant>
      <vt:variant>
        <vt:lpstr>Téma</vt:lpstr>
      </vt:variant>
      <vt:variant>
        <vt:i4>2</vt:i4>
      </vt:variant>
      <vt:variant>
        <vt:lpstr>Diacímek</vt:lpstr>
      </vt:variant>
      <vt:variant>
        <vt:i4>21</vt:i4>
      </vt:variant>
    </vt:vector>
  </HeadingPairs>
  <TitlesOfParts>
    <vt:vector size="27" baseType="lpstr">
      <vt:lpstr>Arial</vt:lpstr>
      <vt:lpstr>Calibri</vt:lpstr>
      <vt:lpstr>Garamond</vt:lpstr>
      <vt:lpstr>Roboto</vt:lpstr>
      <vt:lpstr>1_Office-téma</vt:lpstr>
      <vt:lpstr>2_Office-téma</vt:lpstr>
      <vt:lpstr>Regulation of AI and Data Law in the European Union </vt:lpstr>
      <vt:lpstr>Douglas Adams: our view on technology </vt:lpstr>
      <vt:lpstr>Some fundamental questions</vt:lpstr>
      <vt:lpstr>Regulation</vt:lpstr>
      <vt:lpstr>Law</vt:lpstr>
      <vt:lpstr>Mass production vs efficiency</vt:lpstr>
      <vt:lpstr>Pillars of legal answers </vt:lpstr>
      <vt:lpstr>Main challenge in policy making</vt:lpstr>
      <vt:lpstr>European approach: regulation </vt:lpstr>
      <vt:lpstr>AI Regulation</vt:lpstr>
      <vt:lpstr>Regulating AI</vt:lpstr>
      <vt:lpstr>Ex ante protection in the focus</vt:lpstr>
      <vt:lpstr>AI Liability Directive</vt:lpstr>
      <vt:lpstr>Compliance</vt:lpstr>
      <vt:lpstr>The double face of data</vt:lpstr>
      <vt:lpstr>Data Act </vt:lpstr>
      <vt:lpstr>The expectations</vt:lpstr>
      <vt:lpstr>Scope of the Data Act</vt:lpstr>
      <vt:lpstr>Typical situation</vt:lpstr>
      <vt:lpstr>Example</vt:lpstr>
      <vt:lpstr>The product</vt:lpstr>
    </vt:vector>
  </TitlesOfParts>
  <Company>NKFIH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Führer Zsuzsanna</dc:creator>
  <cp:lastModifiedBy>Attila Menyhard</cp:lastModifiedBy>
  <cp:revision>483</cp:revision>
  <cp:lastPrinted>2016-03-01T15:05:05Z</cp:lastPrinted>
  <dcterms:created xsi:type="dcterms:W3CDTF">2015-04-13T10:08:26Z</dcterms:created>
  <dcterms:modified xsi:type="dcterms:W3CDTF">2023-07-18T09:01:33Z</dcterms:modified>
</cp:coreProperties>
</file>