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8" r:id="rId5"/>
    <p:sldId id="269" r:id="rId6"/>
    <p:sldId id="270" r:id="rId7"/>
    <p:sldId id="271" r:id="rId8"/>
    <p:sldId id="272" r:id="rId9"/>
    <p:sldId id="279" r:id="rId10"/>
    <p:sldId id="280" r:id="rId11"/>
    <p:sldId id="277" r:id="rId12"/>
    <p:sldId id="273" r:id="rId13"/>
    <p:sldId id="274" r:id="rId14"/>
    <p:sldId id="275" r:id="rId15"/>
    <p:sldId id="276" r:id="rId16"/>
    <p:sldId id="278" r:id="rId17"/>
  </p:sldIdLst>
  <p:sldSz cx="9144000" cy="6858000" type="screen4x3"/>
  <p:notesSz cx="9144000" cy="6858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882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46BFE-B325-4C20-9419-ED9C3E272B32}" type="datetimeFigureOut">
              <a:rPr lang="hu-HU" smtClean="0"/>
              <a:t>2021.02.25.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1D740-7DE8-459E-AE88-BF18A93BAC2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9578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BELEÍRNI!  Mindkettőre</a:t>
            </a:r>
            <a:r>
              <a:rPr lang="hu-HU" dirty="0"/>
              <a:t>*</a:t>
            </a:r>
            <a:r>
              <a:rPr lang="hu-HU" baseline="0" dirty="0"/>
              <a:t> Abban az esetben, ha kombinált mobilitást tervez (tanulmányok és szakmai gyakorlat ugyanazon a helyen, megszakítás nélkül). Ha két külön mobilitásról van szó, akkor külön-külön kell jelentkeznie!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1D740-7DE8-459E-AE88-BF18A93BAC27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8153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98751" y="203708"/>
            <a:ext cx="5746496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907667" y="620687"/>
            <a:ext cx="5401056" cy="5401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259636" y="6287008"/>
            <a:ext cx="6848983" cy="3103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566672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98751" y="203708"/>
            <a:ext cx="163322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7567" y="1873757"/>
            <a:ext cx="7928864" cy="2592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lte.hu/en/outgoing-mobility/erasmus/call-for-application" TargetMode="Externa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lte.hu/en/outgoing-mobility/erasmus/call-for-applicatio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80554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54050" y="97890"/>
            <a:ext cx="73209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100"/>
              </a:spcBef>
            </a:pPr>
            <a:r>
              <a:rPr lang="hu-HU" sz="2400" spc="-5" dirty="0">
                <a:latin typeface="Garamond" panose="02020404030301010803" pitchFamily="18" charset="0"/>
              </a:rPr>
              <a:t>4th </a:t>
            </a:r>
            <a:r>
              <a:rPr lang="hu-HU" sz="2400" spc="-5" dirty="0" err="1" smtClean="0">
                <a:latin typeface="Garamond" panose="02020404030301010803" pitchFamily="18" charset="0"/>
              </a:rPr>
              <a:t>step</a:t>
            </a:r>
            <a:r>
              <a:rPr lang="hu-HU" sz="2400" spc="-5" dirty="0" smtClean="0">
                <a:latin typeface="Garamond" panose="02020404030301010803" pitchFamily="18" charset="0"/>
              </a:rPr>
              <a:t> (</a:t>
            </a:r>
            <a:r>
              <a:rPr lang="hu-HU" sz="2400" spc="-5" dirty="0" err="1" smtClean="0">
                <a:latin typeface="Garamond" panose="02020404030301010803" pitchFamily="18" charset="0"/>
              </a:rPr>
              <a:t>explanation</a:t>
            </a:r>
            <a:r>
              <a:rPr lang="hu-HU" sz="2400" spc="-5" dirty="0" smtClean="0">
                <a:latin typeface="Garamond" panose="02020404030301010803" pitchFamily="18" charset="0"/>
              </a:rPr>
              <a:t>)</a:t>
            </a:r>
            <a:endParaRPr sz="2400" dirty="0">
              <a:latin typeface="Garamond" panose="02020404030301010803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50795" y="6453339"/>
            <a:ext cx="5693536" cy="2579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Kép 9" descr="A képen szöveg látható&#10;&#10;Automatikusan generált leírás">
            <a:extLst>
              <a:ext uri="{FF2B5EF4-FFF2-40B4-BE49-F238E27FC236}">
                <a16:creationId xmlns:a16="http://schemas.microsoft.com/office/drawing/2014/main" id="{6DEF58B9-3FE5-4017-BC2D-5E9574271D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186" y="2672086"/>
            <a:ext cx="6553200" cy="3749938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758837" y="399963"/>
            <a:ext cx="7371911" cy="2367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106680">
              <a:lnSpc>
                <a:spcPct val="100000"/>
              </a:lnSpc>
              <a:spcBef>
                <a:spcPts val="105"/>
              </a:spcBef>
            </a:pPr>
            <a:r>
              <a:rPr lang="hu-HU" sz="15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II. </a:t>
            </a:r>
            <a:br>
              <a:rPr lang="hu-HU" sz="15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hu-HU" sz="1500" spc="5" dirty="0" smtClean="0">
                <a:latin typeface="Garamond" panose="02020404030301010803" pitchFamily="18" charset="0"/>
                <a:cs typeface="Arial" panose="020B0604020202020204" pitchFamily="34" charset="0"/>
              </a:rPr>
              <a:t>1. The </a:t>
            </a:r>
            <a:r>
              <a:rPr lang="hu-HU" sz="1500" spc="5" dirty="0" err="1" smtClean="0">
                <a:latin typeface="Garamond" panose="02020404030301010803" pitchFamily="18" charset="0"/>
                <a:cs typeface="Arial" panose="020B0604020202020204" pitchFamily="34" charset="0"/>
              </a:rPr>
              <a:t>language</a:t>
            </a:r>
            <a:r>
              <a:rPr lang="hu-HU" sz="1500" spc="5" dirty="0" smtClean="0">
                <a:latin typeface="Garamond" panose="02020404030301010803" pitchFamily="18" charset="0"/>
                <a:cs typeface="Arial" panose="020B0604020202020204" pitchFamily="34" charset="0"/>
              </a:rPr>
              <a:t> of </a:t>
            </a:r>
            <a:r>
              <a:rPr lang="hu-HU" sz="1500" spc="5" dirty="0" err="1" smtClean="0"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z="1500" spc="5" dirty="0" smtClean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500" spc="5" dirty="0" err="1" smtClean="0">
                <a:latin typeface="Garamond" panose="02020404030301010803" pitchFamily="18" charset="0"/>
                <a:cs typeface="Arial" panose="020B0604020202020204" pitchFamily="34" charset="0"/>
              </a:rPr>
              <a:t>mobility</a:t>
            </a:r>
            <a:r>
              <a:rPr lang="hu-HU" sz="1500" spc="5" dirty="0" smtClean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500" spc="5" dirty="0" err="1" smtClean="0">
                <a:latin typeface="Garamond" panose="02020404030301010803" pitchFamily="18" charset="0"/>
                <a:cs typeface="Arial" panose="020B0604020202020204" pitchFamily="34" charset="0"/>
              </a:rPr>
              <a:t>that</a:t>
            </a:r>
            <a:r>
              <a:rPr lang="hu-HU" sz="1500" spc="5" dirty="0" smtClean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500" spc="5" dirty="0" err="1" smtClean="0">
                <a:latin typeface="Garamond" panose="02020404030301010803" pitchFamily="18" charset="0"/>
                <a:cs typeface="Arial" panose="020B0604020202020204" pitchFamily="34" charset="0"/>
              </a:rPr>
              <a:t>you</a:t>
            </a:r>
            <a:r>
              <a:rPr lang="hu-HU" sz="1500" spc="5" dirty="0" smtClean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500" spc="5" dirty="0" err="1" smtClean="0">
                <a:latin typeface="Garamond" panose="02020404030301010803" pitchFamily="18" charset="0"/>
                <a:cs typeface="Arial" panose="020B0604020202020204" pitchFamily="34" charset="0"/>
              </a:rPr>
              <a:t>are</a:t>
            </a:r>
            <a:r>
              <a:rPr lang="hu-HU" sz="1500" spc="5" dirty="0" smtClean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500" spc="5" dirty="0" err="1" smtClean="0">
                <a:latin typeface="Garamond" panose="02020404030301010803" pitchFamily="18" charset="0"/>
                <a:cs typeface="Arial" panose="020B0604020202020204" pitchFamily="34" charset="0"/>
              </a:rPr>
              <a:t>applying</a:t>
            </a:r>
            <a:r>
              <a:rPr lang="hu-HU" sz="1500" spc="5" dirty="0" smtClean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500" spc="5" dirty="0" err="1" smtClean="0">
                <a:latin typeface="Garamond" panose="02020404030301010803" pitchFamily="18" charset="0"/>
                <a:cs typeface="Arial" panose="020B0604020202020204" pitchFamily="34" charset="0"/>
              </a:rPr>
              <a:t>for</a:t>
            </a:r>
            <a:r>
              <a:rPr lang="hu-HU" sz="1500" spc="5" dirty="0" smtClean="0">
                <a:latin typeface="Garamond" panose="02020404030301010803" pitchFamily="18" charset="0"/>
                <a:cs typeface="Arial" panose="020B0604020202020204" pitchFamily="34" charset="0"/>
              </a:rPr>
              <a:t>. </a:t>
            </a:r>
            <a:r>
              <a:rPr lang="hu-HU" sz="1500" spc="5" dirty="0" err="1" smtClean="0">
                <a:latin typeface="Garamond" panose="02020404030301010803" pitchFamily="18" charset="0"/>
                <a:cs typeface="Arial" panose="020B0604020202020204" pitchFamily="34" charset="0"/>
              </a:rPr>
              <a:t>Please</a:t>
            </a:r>
            <a:r>
              <a:rPr lang="hu-HU" sz="1500" spc="5" dirty="0" smtClean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500" spc="5" dirty="0" err="1" smtClean="0">
                <a:latin typeface="Garamond" panose="02020404030301010803" pitchFamily="18" charset="0"/>
                <a:cs typeface="Arial" panose="020B0604020202020204" pitchFamily="34" charset="0"/>
              </a:rPr>
              <a:t>choose</a:t>
            </a:r>
            <a:r>
              <a:rPr lang="hu-HU" sz="1500" spc="5" dirty="0" smtClean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500" spc="5" dirty="0" err="1" smtClean="0"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z="1500" spc="5" dirty="0" smtClean="0">
                <a:latin typeface="Garamond" panose="02020404030301010803" pitchFamily="18" charset="0"/>
                <a:cs typeface="Arial" panose="020B0604020202020204" pitchFamily="34" charset="0"/>
              </a:rPr>
              <a:t> language.*</a:t>
            </a:r>
            <a:r>
              <a:rPr lang="hu-HU" sz="1500" spc="5" dirty="0"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hu-HU" sz="1500" spc="5" dirty="0"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hu-HU" sz="1500" spc="5" dirty="0" smtClean="0">
                <a:latin typeface="Garamond" panose="02020404030301010803" pitchFamily="18" charset="0"/>
                <a:cs typeface="Arial" panose="020B0604020202020204" pitchFamily="34" charset="0"/>
              </a:rPr>
              <a:t>3. </a:t>
            </a:r>
            <a:r>
              <a:rPr lang="en-US" sz="1500" dirty="0">
                <a:latin typeface="Garamond" panose="02020404030301010803" pitchFamily="18" charset="0"/>
              </a:rPr>
              <a:t>In case of assessment lower than B2 a free on-line language course will automatically given you in the tested language. In case of assessment B2 or above it is possible to get a free on-line course of the tested language (if a higher level course is available in the language) or if exists such a language course in the OLS system of the official language(s) of the host country.  </a:t>
            </a:r>
            <a:r>
              <a:rPr lang="en-US" sz="1500" dirty="0" smtClean="0">
                <a:latin typeface="Garamond" panose="02020404030301010803" pitchFamily="18" charset="0"/>
              </a:rPr>
              <a:t>As </a:t>
            </a:r>
            <a:r>
              <a:rPr lang="en-US" sz="1500" dirty="0">
                <a:latin typeface="Garamond" panose="02020404030301010803" pitchFamily="18" charset="0"/>
              </a:rPr>
              <a:t>a second language indicate the language that you want to get a course in, in case of assessment B2 level or </a:t>
            </a:r>
            <a:r>
              <a:rPr lang="en-US" sz="1500" dirty="0" smtClean="0">
                <a:latin typeface="Garamond" panose="02020404030301010803" pitchFamily="18" charset="0"/>
              </a:rPr>
              <a:t>above</a:t>
            </a:r>
            <a:r>
              <a:rPr lang="en-US" sz="1500" dirty="0" smtClean="0">
                <a:latin typeface="Garamond" panose="02020404030301010803" pitchFamily="18" charset="0"/>
              </a:rPr>
              <a:t>.</a:t>
            </a:r>
            <a:r>
              <a:rPr lang="hu-HU" sz="1500" dirty="0" smtClean="0">
                <a:latin typeface="Garamond" panose="02020404030301010803" pitchFamily="18" charset="0"/>
              </a:rPr>
              <a:t> </a:t>
            </a:r>
            <a:r>
              <a:rPr lang="hu-HU" sz="1500" dirty="0" err="1" smtClean="0">
                <a:latin typeface="Garamond" panose="02020404030301010803" pitchFamily="18" charset="0"/>
              </a:rPr>
              <a:t>Please</a:t>
            </a:r>
            <a:r>
              <a:rPr lang="hu-HU" sz="1500" dirty="0" smtClean="0">
                <a:latin typeface="Garamond" panose="02020404030301010803" pitchFamily="18" charset="0"/>
              </a:rPr>
              <a:t> </a:t>
            </a:r>
            <a:r>
              <a:rPr lang="hu-HU" sz="1500" dirty="0" err="1" smtClean="0">
                <a:latin typeface="Garamond" panose="02020404030301010803" pitchFamily="18" charset="0"/>
              </a:rPr>
              <a:t>choose</a:t>
            </a:r>
            <a:r>
              <a:rPr lang="hu-HU" sz="1500" dirty="0" smtClean="0">
                <a:latin typeface="Garamond" panose="02020404030301010803" pitchFamily="18" charset="0"/>
              </a:rPr>
              <a:t> </a:t>
            </a:r>
            <a:r>
              <a:rPr lang="hu-HU" sz="1500" dirty="0" err="1" smtClean="0">
                <a:latin typeface="Garamond" panose="02020404030301010803" pitchFamily="18" charset="0"/>
              </a:rPr>
              <a:t>the</a:t>
            </a:r>
            <a:r>
              <a:rPr lang="hu-HU" sz="1500" dirty="0" smtClean="0">
                <a:latin typeface="Garamond" panose="02020404030301010803" pitchFamily="18" charset="0"/>
              </a:rPr>
              <a:t> language</a:t>
            </a:r>
            <a:r>
              <a:rPr lang="hu-HU" sz="1500" dirty="0" smtClean="0">
                <a:latin typeface="Garamond" panose="02020404030301010803" pitchFamily="18" charset="0"/>
              </a:rPr>
              <a:t>.*</a:t>
            </a:r>
            <a:endParaRPr lang="hu-HU" sz="1500" dirty="0">
              <a:latin typeface="Garamond" panose="02020404030301010803" pitchFamily="18" charset="0"/>
            </a:endParaRPr>
          </a:p>
          <a:p>
            <a:pPr marL="12700" marR="106680">
              <a:lnSpc>
                <a:spcPct val="100000"/>
              </a:lnSpc>
              <a:spcBef>
                <a:spcPts val="105"/>
              </a:spcBef>
            </a:pPr>
            <a:r>
              <a:rPr lang="hu-HU" sz="1500" b="1" i="1" dirty="0" smtClean="0">
                <a:latin typeface="Garamond" panose="02020404030301010803" pitchFamily="18" charset="0"/>
              </a:rPr>
              <a:t>* </a:t>
            </a:r>
            <a:r>
              <a:rPr lang="hu-HU" sz="1500" b="1" i="1" dirty="0" err="1" smtClean="0">
                <a:latin typeface="Garamond" panose="02020404030301010803" pitchFamily="18" charset="0"/>
              </a:rPr>
              <a:t>This</a:t>
            </a:r>
            <a:r>
              <a:rPr lang="hu-HU" sz="1500" b="1" i="1" dirty="0" smtClean="0">
                <a:latin typeface="Garamond" panose="02020404030301010803" pitchFamily="18" charset="0"/>
              </a:rPr>
              <a:t> </a:t>
            </a:r>
            <a:r>
              <a:rPr lang="hu-HU" sz="1500" b="1" i="1" dirty="0" err="1" smtClean="0">
                <a:latin typeface="Garamond" panose="02020404030301010803" pitchFamily="18" charset="0"/>
              </a:rPr>
              <a:t>drop</a:t>
            </a:r>
            <a:r>
              <a:rPr lang="hu-HU" sz="1500" b="1" i="1" dirty="0" smtClean="0">
                <a:latin typeface="Garamond" panose="02020404030301010803" pitchFamily="18" charset="0"/>
              </a:rPr>
              <a:t>-down </a:t>
            </a:r>
            <a:r>
              <a:rPr lang="hu-HU" sz="1500" b="1" i="1" dirty="0" err="1" smtClean="0">
                <a:latin typeface="Garamond" panose="02020404030301010803" pitchFamily="18" charset="0"/>
              </a:rPr>
              <a:t>list</a:t>
            </a:r>
            <a:r>
              <a:rPr lang="hu-HU" sz="1500" b="1" i="1" dirty="0" smtClean="0">
                <a:latin typeface="Garamond" panose="02020404030301010803" pitchFamily="18" charset="0"/>
              </a:rPr>
              <a:t> </a:t>
            </a:r>
            <a:r>
              <a:rPr lang="hu-HU" sz="1500" b="1" i="1" dirty="0" err="1" smtClean="0">
                <a:latin typeface="Garamond" panose="02020404030301010803" pitchFamily="18" charset="0"/>
              </a:rPr>
              <a:t>will</a:t>
            </a:r>
            <a:r>
              <a:rPr lang="hu-HU" sz="1500" b="1" i="1" dirty="0" smtClean="0">
                <a:latin typeface="Garamond" panose="02020404030301010803" pitchFamily="18" charset="0"/>
              </a:rPr>
              <a:t> show </a:t>
            </a:r>
            <a:r>
              <a:rPr lang="hu-HU" sz="1500" b="1" i="1" dirty="0" err="1" smtClean="0">
                <a:latin typeface="Garamond" panose="02020404030301010803" pitchFamily="18" charset="0"/>
              </a:rPr>
              <a:t>up</a:t>
            </a:r>
            <a:r>
              <a:rPr lang="hu-HU" sz="1500" b="1" i="1" dirty="0" smtClean="0">
                <a:latin typeface="Garamond" panose="02020404030301010803" pitchFamily="18" charset="0"/>
              </a:rPr>
              <a:t> </a:t>
            </a:r>
            <a:r>
              <a:rPr lang="hu-HU" sz="1500" b="1" i="1" dirty="0" err="1" smtClean="0">
                <a:latin typeface="Garamond" panose="02020404030301010803" pitchFamily="18" charset="0"/>
              </a:rPr>
              <a:t>for</a:t>
            </a:r>
            <a:r>
              <a:rPr lang="hu-HU" sz="1500" b="1" i="1" dirty="0" smtClean="0">
                <a:latin typeface="Garamond" panose="02020404030301010803" pitchFamily="18" charset="0"/>
              </a:rPr>
              <a:t> </a:t>
            </a:r>
            <a:r>
              <a:rPr lang="hu-HU" sz="1500" b="1" i="1" dirty="0" err="1" smtClean="0">
                <a:latin typeface="Garamond" panose="02020404030301010803" pitchFamily="18" charset="0"/>
              </a:rPr>
              <a:t>both</a:t>
            </a:r>
            <a:r>
              <a:rPr lang="hu-HU" sz="1500" b="1" i="1" dirty="0" smtClean="0">
                <a:latin typeface="Garamond" panose="02020404030301010803" pitchFamily="18" charset="0"/>
              </a:rPr>
              <a:t> </a:t>
            </a:r>
            <a:r>
              <a:rPr lang="hu-HU" sz="1500" b="1" i="1" dirty="0" err="1" smtClean="0">
                <a:latin typeface="Garamond" panose="02020404030301010803" pitchFamily="18" charset="0"/>
              </a:rPr>
              <a:t>questions</a:t>
            </a:r>
            <a:r>
              <a:rPr lang="hu-HU" sz="1500" b="1" i="1" dirty="0" smtClean="0">
                <a:latin typeface="Garamond" panose="02020404030301010803" pitchFamily="18" charset="0"/>
              </a:rPr>
              <a:t>. </a:t>
            </a:r>
            <a:r>
              <a:rPr lang="hu-HU" sz="1500" b="1" i="1" dirty="0" err="1" smtClean="0">
                <a:latin typeface="Garamond" panose="02020404030301010803" pitchFamily="18" charset="0"/>
              </a:rPr>
              <a:t>Please</a:t>
            </a:r>
            <a:r>
              <a:rPr lang="hu-HU" sz="1500" b="1" i="1" dirty="0" smtClean="0">
                <a:latin typeface="Garamond" panose="02020404030301010803" pitchFamily="18" charset="0"/>
              </a:rPr>
              <a:t>, </a:t>
            </a:r>
            <a:r>
              <a:rPr lang="hu-HU" sz="1500" b="1" i="1" dirty="0" err="1" smtClean="0">
                <a:latin typeface="Garamond" panose="02020404030301010803" pitchFamily="18" charset="0"/>
              </a:rPr>
              <a:t>choose</a:t>
            </a:r>
            <a:r>
              <a:rPr lang="hu-HU" sz="1500" b="1" i="1" dirty="0" smtClean="0">
                <a:latin typeface="Garamond" panose="02020404030301010803" pitchFamily="18" charset="0"/>
              </a:rPr>
              <a:t> </a:t>
            </a:r>
            <a:r>
              <a:rPr lang="hu-HU" sz="1500" b="1" i="1" dirty="0" err="1" smtClean="0">
                <a:latin typeface="Garamond" panose="02020404030301010803" pitchFamily="18" charset="0"/>
              </a:rPr>
              <a:t>the</a:t>
            </a:r>
            <a:r>
              <a:rPr lang="hu-HU" sz="1500" b="1" i="1" dirty="0" smtClean="0">
                <a:latin typeface="Garamond" panose="02020404030301010803" pitchFamily="18" charset="0"/>
              </a:rPr>
              <a:t> </a:t>
            </a:r>
            <a:r>
              <a:rPr lang="hu-HU" sz="1500" b="1" i="1" dirty="0" err="1" smtClean="0">
                <a:latin typeface="Garamond" panose="02020404030301010803" pitchFamily="18" charset="0"/>
              </a:rPr>
              <a:t>language</a:t>
            </a:r>
            <a:r>
              <a:rPr lang="hu-HU" sz="1500" b="1" i="1" dirty="0" smtClean="0">
                <a:latin typeface="Garamond" panose="02020404030301010803" pitchFamily="18" charset="0"/>
              </a:rPr>
              <a:t>.</a:t>
            </a:r>
          </a:p>
          <a:p>
            <a:pPr marL="12700" marR="106680">
              <a:lnSpc>
                <a:spcPct val="100000"/>
              </a:lnSpc>
              <a:spcBef>
                <a:spcPts val="105"/>
              </a:spcBef>
            </a:pPr>
            <a:endParaRPr lang="hu-HU" sz="1200" dirty="0" smtClean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cxnSp>
        <p:nvCxnSpPr>
          <p:cNvPr id="14" name="Egyenes összekötő 13"/>
          <p:cNvCxnSpPr>
            <a:cxnSpLocks/>
          </p:cNvCxnSpPr>
          <p:nvPr/>
        </p:nvCxnSpPr>
        <p:spPr>
          <a:xfrm flipH="1">
            <a:off x="2244371" y="3810000"/>
            <a:ext cx="1150057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 flipH="1">
            <a:off x="4513786" y="3886200"/>
            <a:ext cx="7620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5D8FB3F6-B6E0-4CB8-BAB8-69D176D2D645}"/>
              </a:ext>
            </a:extLst>
          </p:cNvPr>
          <p:cNvCxnSpPr/>
          <p:nvPr/>
        </p:nvCxnSpPr>
        <p:spPr>
          <a:xfrm flipH="1">
            <a:off x="2057400" y="6096000"/>
            <a:ext cx="9906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812371"/>
            <a:ext cx="933141" cy="1200500"/>
          </a:xfrm>
          <a:prstGeom prst="rect">
            <a:avLst/>
          </a:prstGeom>
        </p:spPr>
      </p:pic>
      <p:cxnSp>
        <p:nvCxnSpPr>
          <p:cNvPr id="16" name="Egyenes összekötő nyíllal 15">
            <a:extLst>
              <a:ext uri="{FF2B5EF4-FFF2-40B4-BE49-F238E27FC236}">
                <a16:creationId xmlns:a16="http://schemas.microsoft.com/office/drawing/2014/main" id="{E355A7CA-2D70-4E3A-8B10-30365A12C601}"/>
              </a:ext>
            </a:extLst>
          </p:cNvPr>
          <p:cNvCxnSpPr>
            <a:cxnSpLocks/>
          </p:cNvCxnSpPr>
          <p:nvPr/>
        </p:nvCxnSpPr>
        <p:spPr>
          <a:xfrm>
            <a:off x="2071593" y="2515597"/>
            <a:ext cx="2271807" cy="229677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Kép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900" y="5298305"/>
            <a:ext cx="914528" cy="11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36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80554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7026" y="297214"/>
            <a:ext cx="73209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100"/>
              </a:spcBef>
            </a:pPr>
            <a:r>
              <a:rPr lang="hu-HU" sz="2400" spc="-5" dirty="0">
                <a:latin typeface="Garamond" panose="02020404030301010803" pitchFamily="18" charset="0"/>
              </a:rPr>
              <a:t>5th </a:t>
            </a:r>
            <a:r>
              <a:rPr lang="hu-HU" sz="2400" spc="-5" dirty="0" err="1">
                <a:latin typeface="Garamond" panose="02020404030301010803" pitchFamily="18" charset="0"/>
              </a:rPr>
              <a:t>step</a:t>
            </a:r>
            <a:endParaRPr sz="2400" dirty="0">
              <a:latin typeface="Garamond" panose="02020404030301010803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50795" y="6453339"/>
            <a:ext cx="5693536" cy="2579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zövegdoboz 5"/>
          <p:cNvSpPr txBox="1"/>
          <p:nvPr/>
        </p:nvSpPr>
        <p:spPr>
          <a:xfrm>
            <a:off x="1589831" y="976584"/>
            <a:ext cx="7371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106680" algn="just">
              <a:lnSpc>
                <a:spcPct val="100000"/>
              </a:lnSpc>
              <a:spcBef>
                <a:spcPts val="105"/>
              </a:spcBef>
            </a:pP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After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clicking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Next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button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you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will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be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able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to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submit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your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request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by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click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Submit</a:t>
            </a:r>
            <a:r>
              <a:rPr lang="hu-HU" sz="2000" b="1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request</a:t>
            </a:r>
            <a:r>
              <a:rPr lang="hu-HU" sz="2000" b="1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</a:t>
            </a:r>
            <a:endParaRPr lang="hu-HU" sz="2000" b="1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7" name="Kép 6" descr="A képen szöveg látható&#10;&#10;Automatikusan generált leírás">
            <a:extLst>
              <a:ext uri="{FF2B5EF4-FFF2-40B4-BE49-F238E27FC236}">
                <a16:creationId xmlns:a16="http://schemas.microsoft.com/office/drawing/2014/main" id="{387E1DEE-DB0E-4366-9E58-A02CA700A6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468" y="2139570"/>
            <a:ext cx="7514693" cy="4304476"/>
          </a:xfrm>
          <a:prstGeom prst="rect">
            <a:avLst/>
          </a:prstGeom>
        </p:spPr>
      </p:pic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904EDF39-176F-4FDC-9720-60DFFCC74E8D}"/>
              </a:ext>
            </a:extLst>
          </p:cNvPr>
          <p:cNvCxnSpPr/>
          <p:nvPr/>
        </p:nvCxnSpPr>
        <p:spPr>
          <a:xfrm flipH="1">
            <a:off x="1752600" y="3733800"/>
            <a:ext cx="9906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>
            <a:extLst>
              <a:ext uri="{FF2B5EF4-FFF2-40B4-BE49-F238E27FC236}">
                <a16:creationId xmlns:a16="http://schemas.microsoft.com/office/drawing/2014/main" id="{E355A7CA-2D70-4E3A-8B10-30365A12C601}"/>
              </a:ext>
            </a:extLst>
          </p:cNvPr>
          <p:cNvCxnSpPr>
            <a:cxnSpLocks/>
          </p:cNvCxnSpPr>
          <p:nvPr/>
        </p:nvCxnSpPr>
        <p:spPr>
          <a:xfrm flipH="1">
            <a:off x="2438400" y="1693763"/>
            <a:ext cx="1754163" cy="455463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439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F9B5F448-39C5-4C4F-8165-ED211306B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11" y="3022370"/>
            <a:ext cx="6477000" cy="338309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0"/>
            <a:ext cx="1580554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80554" y="146674"/>
            <a:ext cx="73209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100"/>
              </a:spcBef>
            </a:pPr>
            <a:r>
              <a:rPr lang="hu-HU" sz="2400" spc="-5" dirty="0">
                <a:latin typeface="Garamond" panose="02020404030301010803" pitchFamily="18" charset="0"/>
              </a:rPr>
              <a:t>6th </a:t>
            </a:r>
            <a:r>
              <a:rPr lang="hu-HU" sz="2400" spc="-5" dirty="0" err="1">
                <a:latin typeface="Garamond" panose="02020404030301010803" pitchFamily="18" charset="0"/>
              </a:rPr>
              <a:t>step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50795" y="6453339"/>
            <a:ext cx="5693536" cy="2579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zövegdoboz 5"/>
          <p:cNvSpPr txBox="1"/>
          <p:nvPr/>
        </p:nvSpPr>
        <p:spPr>
          <a:xfrm>
            <a:off x="1577740" y="452534"/>
            <a:ext cx="7639646" cy="2618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78740">
              <a:lnSpc>
                <a:spcPct val="120000"/>
              </a:lnSpc>
              <a:spcBef>
                <a:spcPts val="100"/>
              </a:spcBef>
            </a:pP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After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that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, a pop-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up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message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appears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on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the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window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saying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that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your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request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has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been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submitted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and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that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you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can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attach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files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to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the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request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.</a:t>
            </a:r>
          </a:p>
          <a:p>
            <a:pPr marL="12700" marR="78740">
              <a:lnSpc>
                <a:spcPct val="120000"/>
              </a:lnSpc>
              <a:spcBef>
                <a:spcPts val="100"/>
              </a:spcBef>
            </a:pP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When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you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close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the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message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by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clicking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b="1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back, 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a display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serves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to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attach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files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will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appear</a:t>
            </a:r>
            <a:r>
              <a:rPr lang="hu-HU" sz="1600" b="1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. 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(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see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: 7</a:t>
            </a:r>
            <a:r>
              <a:rPr lang="hu-HU" sz="1600" spc="-5" dirty="0">
                <a:latin typeface="Garamond" panose="02020404030301010803" pitchFamily="18" charset="0"/>
              </a:rPr>
              <a:t>th </a:t>
            </a:r>
            <a:r>
              <a:rPr lang="hu-HU" sz="1600" spc="-5" dirty="0" err="1">
                <a:latin typeface="Garamond" panose="02020404030301010803" pitchFamily="18" charset="0"/>
              </a:rPr>
              <a:t>step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).</a:t>
            </a:r>
            <a:b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</a:br>
            <a:endParaRPr lang="hu-HU"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The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attachable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documents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can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vary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from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faculties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/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departments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to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faculties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/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department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.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Please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consult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your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international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coordinator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.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You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can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find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the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list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of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international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coordinators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at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: 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  <a:hlinkClick r:id="rId5"/>
              </a:rPr>
              <a:t>https://www.elte.hu/en/outgoing-mobility/erasmus/call-for-application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endParaRPr lang="hu-HU" sz="1600" dirty="0">
              <a:latin typeface="Garamond" panose="02020404030301010803" pitchFamily="18" charset="0"/>
              <a:cs typeface="Arial"/>
            </a:endParaRPr>
          </a:p>
          <a:p>
            <a:pPr algn="just"/>
            <a:endParaRPr lang="hu-HU" sz="1600" dirty="0"/>
          </a:p>
        </p:txBody>
      </p:sp>
      <p:cxnSp>
        <p:nvCxnSpPr>
          <p:cNvPr id="9" name="Egyenes összekötő nyíllal 8"/>
          <p:cNvCxnSpPr>
            <a:cxnSpLocks/>
          </p:cNvCxnSpPr>
          <p:nvPr/>
        </p:nvCxnSpPr>
        <p:spPr>
          <a:xfrm>
            <a:off x="3581400" y="834690"/>
            <a:ext cx="790277" cy="3879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77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80554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7025" y="210265"/>
            <a:ext cx="73209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100"/>
              </a:spcBef>
            </a:pPr>
            <a:r>
              <a:rPr lang="hu-HU" sz="2400" spc="-5" dirty="0">
                <a:latin typeface="Garamond" panose="02020404030301010803" pitchFamily="18" charset="0"/>
              </a:rPr>
              <a:t>7th </a:t>
            </a:r>
            <a:r>
              <a:rPr lang="hu-HU" sz="2400" spc="-5" dirty="0" err="1">
                <a:latin typeface="Garamond" panose="02020404030301010803" pitchFamily="18" charset="0"/>
              </a:rPr>
              <a:t>step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50795" y="6453339"/>
            <a:ext cx="5693536" cy="2579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zövegdoboz 5"/>
          <p:cNvSpPr txBox="1"/>
          <p:nvPr/>
        </p:nvSpPr>
        <p:spPr>
          <a:xfrm>
            <a:off x="1015588" y="774808"/>
            <a:ext cx="8092490" cy="125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6890" marR="5080" algn="just">
              <a:lnSpc>
                <a:spcPct val="120000"/>
              </a:lnSpc>
              <a:spcBef>
                <a:spcPts val="690"/>
              </a:spcBef>
            </a:pP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Here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you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can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attach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documents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to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your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request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until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application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deadline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.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If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you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have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already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uploaded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a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document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you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might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want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to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add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it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with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by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click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b="1" dirty="0">
                <a:latin typeface="Garamond" panose="02020404030301010803" pitchFamily="18" charset="0"/>
                <a:cs typeface="Arial" panose="020B0604020202020204" pitchFamily="34" charset="0"/>
              </a:rPr>
              <a:t>Add </a:t>
            </a:r>
            <a:r>
              <a:rPr lang="hu-HU" sz="1600" b="1" dirty="0" err="1">
                <a:latin typeface="Garamond" panose="02020404030301010803" pitchFamily="18" charset="0"/>
                <a:cs typeface="Arial" panose="020B0604020202020204" pitchFamily="34" charset="0"/>
              </a:rPr>
              <a:t>existing</a:t>
            </a:r>
            <a:r>
              <a:rPr lang="hu-HU" sz="1600" b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b="1" dirty="0" err="1">
                <a:latin typeface="Garamond" panose="02020404030301010803" pitchFamily="18" charset="0"/>
                <a:cs typeface="Arial" panose="020B0604020202020204" pitchFamily="34" charset="0"/>
              </a:rPr>
              <a:t>document</a:t>
            </a:r>
            <a:r>
              <a:rPr lang="hu-HU" sz="1600" b="1" dirty="0">
                <a:latin typeface="Garamond" panose="02020404030301010803" pitchFamily="18" charset="0"/>
                <a:cs typeface="Arial" panose="020B0604020202020204" pitchFamily="34" charset="0"/>
              </a:rPr>
              <a:t>.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To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upload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new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document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(s)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choose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its</a:t>
            </a:r>
            <a:r>
              <a:rPr lang="hu-HU" sz="1600" b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language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,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name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it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in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Description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box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and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click</a:t>
            </a:r>
            <a:r>
              <a:rPr lang="hu-HU" sz="1600" b="1" dirty="0">
                <a:latin typeface="Garamond" panose="02020404030301010803" pitchFamily="18" charset="0"/>
                <a:cs typeface="Arial" panose="020B0604020202020204" pitchFamily="34" charset="0"/>
              </a:rPr>
              <a:t> + </a:t>
            </a:r>
            <a:r>
              <a:rPr lang="hu-HU" sz="1600" b="1" dirty="0" err="1">
                <a:latin typeface="Garamond" panose="02020404030301010803" pitchFamily="18" charset="0"/>
                <a:cs typeface="Arial" panose="020B0604020202020204" pitchFamily="34" charset="0"/>
              </a:rPr>
              <a:t>Upload</a:t>
            </a:r>
            <a:r>
              <a:rPr lang="hu-HU" sz="1600" b="1" dirty="0">
                <a:latin typeface="Garamond" panose="02020404030301010803" pitchFamily="18" charset="0"/>
                <a:cs typeface="Arial" panose="020B0604020202020204" pitchFamily="34" charset="0"/>
              </a:rPr>
              <a:t> file.</a:t>
            </a:r>
            <a:endParaRPr lang="hu-HU" sz="16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8" name="Kép 7" descr="A képen szöveg látható&#10;&#10;Automatikusan generált leírás">
            <a:extLst>
              <a:ext uri="{FF2B5EF4-FFF2-40B4-BE49-F238E27FC236}">
                <a16:creationId xmlns:a16="http://schemas.microsoft.com/office/drawing/2014/main" id="{6EACD02B-4C3C-49EB-8F94-FB15F17708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346260"/>
            <a:ext cx="5252535" cy="3738761"/>
          </a:xfrm>
          <a:prstGeom prst="rect">
            <a:avLst/>
          </a:prstGeom>
        </p:spPr>
      </p:pic>
      <p:cxnSp>
        <p:nvCxnSpPr>
          <p:cNvPr id="10" name="Egyenes összekötő nyíllal 9"/>
          <p:cNvCxnSpPr>
            <a:cxnSpLocks/>
          </p:cNvCxnSpPr>
          <p:nvPr/>
        </p:nvCxnSpPr>
        <p:spPr>
          <a:xfrm flipH="1">
            <a:off x="6934200" y="1441785"/>
            <a:ext cx="170979" cy="3587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150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80554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7026" y="297214"/>
            <a:ext cx="73209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100"/>
              </a:spcBef>
            </a:pPr>
            <a:r>
              <a:rPr lang="hu-HU" sz="2400" spc="-5" dirty="0">
                <a:latin typeface="Garamond" panose="02020404030301010803" pitchFamily="18" charset="0"/>
              </a:rPr>
              <a:t>8th </a:t>
            </a:r>
            <a:r>
              <a:rPr lang="hu-HU" sz="2400" spc="-5" dirty="0" err="1">
                <a:latin typeface="Garamond" panose="02020404030301010803" pitchFamily="18" charset="0"/>
              </a:rPr>
              <a:t>step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50795" y="6453339"/>
            <a:ext cx="5693536" cy="2579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zövegdoboz 5"/>
          <p:cNvSpPr txBox="1"/>
          <p:nvPr/>
        </p:nvSpPr>
        <p:spPr>
          <a:xfrm>
            <a:off x="1547026" y="694807"/>
            <a:ext cx="7563446" cy="1192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>
              <a:lnSpc>
                <a:spcPct val="120000"/>
              </a:lnSpc>
              <a:spcBef>
                <a:spcPts val="100"/>
              </a:spcBef>
            </a:pPr>
            <a:r>
              <a:rPr lang="hu-HU" sz="20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Your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20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application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20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can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be </a:t>
            </a:r>
            <a:r>
              <a:rPr lang="hu-HU" sz="20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seen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20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at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2000" b="1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Administration</a:t>
            </a:r>
            <a:r>
              <a:rPr lang="hu-HU" sz="2000" b="1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/Erasmus/</a:t>
            </a:r>
            <a:r>
              <a:rPr lang="hu-HU" sz="2000" b="1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Applications</a:t>
            </a:r>
            <a:r>
              <a:rPr lang="hu-HU" sz="2000" b="1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.</a:t>
            </a:r>
          </a:p>
          <a:p>
            <a:pPr marL="12700" marR="5080" algn="ctr">
              <a:lnSpc>
                <a:spcPct val="120000"/>
              </a:lnSpc>
              <a:spcBef>
                <a:spcPts val="100"/>
              </a:spcBef>
            </a:pPr>
            <a:r>
              <a:rPr lang="hu-HU" sz="20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Do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20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not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20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forget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20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that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20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you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20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can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20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apply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20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up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20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to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2000" b="1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3 </a:t>
            </a:r>
            <a:r>
              <a:rPr lang="hu-HU" sz="2000" b="1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places</a:t>
            </a:r>
            <a:r>
              <a:rPr lang="hu-HU" sz="2000" b="1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2000" b="1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by</a:t>
            </a:r>
            <a:r>
              <a:rPr lang="hu-HU" sz="2000" b="1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2000" b="1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order</a:t>
            </a:r>
            <a:r>
              <a:rPr lang="hu-HU" sz="2000" b="1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of </a:t>
            </a:r>
            <a:r>
              <a:rPr lang="hu-HU" sz="2000" b="1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preference</a:t>
            </a:r>
            <a:r>
              <a:rPr lang="hu-HU" sz="2000" b="1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.</a:t>
            </a:r>
          </a:p>
        </p:txBody>
      </p:sp>
      <p:pic>
        <p:nvPicPr>
          <p:cNvPr id="8" name="Kép 7" descr="A képen szöveg látható&#10;&#10;Automatikusan generált leírás">
            <a:extLst>
              <a:ext uri="{FF2B5EF4-FFF2-40B4-BE49-F238E27FC236}">
                <a16:creationId xmlns:a16="http://schemas.microsoft.com/office/drawing/2014/main" id="{EBAC75DD-A557-47D0-A74E-D92F443B6E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196" y="2360506"/>
            <a:ext cx="7192633" cy="3292308"/>
          </a:xfrm>
          <a:prstGeom prst="rect">
            <a:avLst/>
          </a:prstGeom>
        </p:spPr>
      </p:pic>
      <p:cxnSp>
        <p:nvCxnSpPr>
          <p:cNvPr id="9" name="Egyenes összekötő nyíllal 8"/>
          <p:cNvCxnSpPr>
            <a:cxnSpLocks/>
          </p:cNvCxnSpPr>
          <p:nvPr/>
        </p:nvCxnSpPr>
        <p:spPr>
          <a:xfrm flipH="1">
            <a:off x="2971800" y="1447800"/>
            <a:ext cx="3200400" cy="1240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459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80554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7986" y="185029"/>
            <a:ext cx="732091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100"/>
              </a:spcBef>
            </a:pPr>
            <a:r>
              <a:rPr lang="hu-HU" sz="4800" spc="-5" dirty="0"/>
              <a:t>APPLICATION SUBMITTED</a:t>
            </a:r>
            <a:endParaRPr sz="4800" dirty="0"/>
          </a:p>
        </p:txBody>
      </p:sp>
      <p:sp>
        <p:nvSpPr>
          <p:cNvPr id="5" name="object 5"/>
          <p:cNvSpPr/>
          <p:nvPr/>
        </p:nvSpPr>
        <p:spPr>
          <a:xfrm>
            <a:off x="2550795" y="6453339"/>
            <a:ext cx="5693536" cy="2579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zövegdoboz 5"/>
          <p:cNvSpPr txBox="1"/>
          <p:nvPr/>
        </p:nvSpPr>
        <p:spPr>
          <a:xfrm>
            <a:off x="1486720" y="1905000"/>
            <a:ext cx="7563446" cy="3207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hu-HU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</a:t>
            </a:r>
            <a:r>
              <a:rPr lang="hu-HU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hu-HU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hu-HU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hu-HU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hu-HU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hu-HU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hu-HU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carefully</a:t>
            </a:r>
            <a:r>
              <a:rPr lang="hu-HU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hu-HU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www.elte.hu/en → Education → Outgoing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mobility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→ Erasmus+ → 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https://www.elte.hu/en/outgoing-mobility/erasmus/call-for-application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ctr"/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930" marR="66675" algn="ctr">
              <a:lnSpc>
                <a:spcPct val="100000"/>
              </a:lnSpc>
              <a:spcBef>
                <a:spcPts val="480"/>
              </a:spcBef>
            </a:pPr>
            <a:r>
              <a:rPr lang="hu-HU" spc="-5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hu-HU" spc="-5" dirty="0" err="1">
                <a:latin typeface="Arial" panose="020B0604020202020204" pitchFamily="34" charset="0"/>
                <a:cs typeface="Arial" panose="020B0604020202020204" pitchFamily="34" charset="0"/>
              </a:rPr>
              <a:t>join</a:t>
            </a:r>
            <a:r>
              <a:rPr lang="hu-HU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pc="-5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hu-HU" spc="-5" dirty="0">
                <a:latin typeface="Arial" panose="020B0604020202020204" pitchFamily="34" charset="0"/>
                <a:cs typeface="Arial" panose="020B0604020202020204" pitchFamily="34" charset="0"/>
              </a:rPr>
              <a:t> Erasmus+ </a:t>
            </a:r>
            <a:r>
              <a:rPr lang="hu-HU" spc="-5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hu-HU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pc="-5" dirty="0" err="1">
                <a:latin typeface="Arial" panose="020B0604020202020204" pitchFamily="34" charset="0"/>
                <a:cs typeface="Arial" panose="020B0604020202020204" pitchFamily="34" charset="0"/>
              </a:rPr>
              <a:t>Workshops</a:t>
            </a:r>
            <a:r>
              <a:rPr lang="hu-HU" spc="-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pc="-5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hu-HU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pc="-5" dirty="0" err="1">
                <a:latin typeface="Arial" panose="020B0604020202020204" pitchFamily="34" charset="0"/>
                <a:cs typeface="Arial" panose="020B0604020202020204" pitchFamily="34" charset="0"/>
              </a:rPr>
              <a:t>dates</a:t>
            </a:r>
            <a:r>
              <a:rPr lang="hu-HU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pc="-5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hu-HU" spc="-5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hu-HU" spc="-5" dirty="0" err="1">
                <a:latin typeface="Arial" panose="020B0604020202020204" pitchFamily="34" charset="0"/>
                <a:cs typeface="Arial" panose="020B0604020202020204" pitchFamily="34" charset="0"/>
              </a:rPr>
              <a:t>found</a:t>
            </a:r>
            <a:r>
              <a:rPr lang="hu-HU" spc="-5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hu-HU" spc="-5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pc="-5" dirty="0">
                <a:latin typeface="Arial" panose="020B0604020202020204" pitchFamily="34" charset="0"/>
                <a:cs typeface="Arial" panose="020B0604020202020204" pitchFamily="34" charset="0"/>
              </a:rPr>
              <a:t> linked website.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4810" algn="ctr">
              <a:lnSpc>
                <a:spcPct val="100000"/>
              </a:lnSpc>
              <a:spcBef>
                <a:spcPts val="1860"/>
              </a:spcBef>
            </a:pPr>
            <a:r>
              <a:rPr lang="hu-HU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</a:t>
            </a:r>
            <a:r>
              <a:rPr lang="hu-HU" b="1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luck</a:t>
            </a:r>
            <a:r>
              <a:rPr lang="hu-HU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hu-HU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hu-HU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hu-HU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ctr">
              <a:lnSpc>
                <a:spcPct val="120000"/>
              </a:lnSpc>
              <a:spcBef>
                <a:spcPts val="100"/>
              </a:spcBef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026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80554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7026" y="297214"/>
            <a:ext cx="73209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100"/>
              </a:spcBef>
            </a:pPr>
            <a:r>
              <a:rPr lang="hu-HU" sz="2400" spc="-5" dirty="0">
                <a:latin typeface="Garamond" panose="02020404030301010803" pitchFamily="18" charset="0"/>
              </a:rPr>
              <a:t>(+ </a:t>
            </a:r>
            <a:r>
              <a:rPr lang="hu-HU" sz="2400" spc="-5" dirty="0" err="1">
                <a:latin typeface="Garamond" panose="02020404030301010803" pitchFamily="18" charset="0"/>
              </a:rPr>
              <a:t>Optional</a:t>
            </a:r>
            <a:r>
              <a:rPr lang="hu-HU" sz="2400" spc="-5" dirty="0">
                <a:latin typeface="Garamond" panose="02020404030301010803" pitchFamily="18" charset="0"/>
              </a:rPr>
              <a:t> </a:t>
            </a:r>
            <a:r>
              <a:rPr lang="hu-HU" sz="2400" spc="-5" dirty="0" err="1">
                <a:latin typeface="Garamond" panose="02020404030301010803" pitchFamily="18" charset="0"/>
              </a:rPr>
              <a:t>steps</a:t>
            </a:r>
            <a:r>
              <a:rPr lang="hu-HU" sz="2400" spc="-5" dirty="0">
                <a:latin typeface="Garamond" panose="02020404030301010803" pitchFamily="18" charset="0"/>
              </a:rPr>
              <a:t>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50795" y="6453339"/>
            <a:ext cx="5693536" cy="2579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zövegdoboz 5"/>
          <p:cNvSpPr txBox="1"/>
          <p:nvPr/>
        </p:nvSpPr>
        <p:spPr>
          <a:xfrm>
            <a:off x="1547026" y="786620"/>
            <a:ext cx="7563446" cy="195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marR="5080" indent="-342900" algn="ctr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Until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the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deadline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for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application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(1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March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2021 8pm)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you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can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change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the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order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by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b="1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drag</a:t>
            </a:r>
            <a:r>
              <a:rPr lang="hu-HU" sz="1600" b="1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and </a:t>
            </a:r>
            <a:r>
              <a:rPr lang="hu-HU" sz="1600" b="1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drop</a:t>
            </a:r>
            <a:r>
              <a:rPr lang="hu-HU" sz="1600" b="1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b="1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the</a:t>
            </a:r>
            <a:r>
              <a:rPr lang="hu-HU" sz="1600" b="1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b="1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boxes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. </a:t>
            </a:r>
          </a:p>
          <a:p>
            <a:pPr marL="355600" marR="5080" indent="-342900" algn="ctr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Until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the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deadline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for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application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(1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March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2021 8pm)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you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can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edit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and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cancel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your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application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.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To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do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so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click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the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b="1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+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sign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and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choose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b="1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Edit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or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b="1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Cancel</a:t>
            </a:r>
            <a:r>
              <a:rPr lang="hu-HU" sz="1600" b="1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b="1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application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.</a:t>
            </a:r>
          </a:p>
          <a:p>
            <a:pPr marL="355600" marR="5080" indent="-342900" algn="ctr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To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check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the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application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click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b="1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Inspection</a:t>
            </a:r>
            <a:r>
              <a:rPr lang="hu-HU" sz="1600" b="1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.</a:t>
            </a:r>
          </a:p>
          <a:p>
            <a:pPr marL="355600" marR="5080" indent="-342900" algn="ctr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hu-HU" sz="2000" dirty="0">
              <a:latin typeface="Garamond" panose="02020404030301010803" pitchFamily="18" charset="0"/>
              <a:cs typeface="Arial"/>
            </a:endParaRPr>
          </a:p>
        </p:txBody>
      </p:sp>
      <p:pic>
        <p:nvPicPr>
          <p:cNvPr id="7" name="Kép 6" descr="A képen szöveg látható&#10;&#10;Automatikusan generált leírás">
            <a:extLst>
              <a:ext uri="{FF2B5EF4-FFF2-40B4-BE49-F238E27FC236}">
                <a16:creationId xmlns:a16="http://schemas.microsoft.com/office/drawing/2014/main" id="{64AB0ED7-49AE-4131-8AA8-DCB98B9A1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91" y="2624137"/>
            <a:ext cx="7320915" cy="3267373"/>
          </a:xfrm>
          <a:prstGeom prst="rect">
            <a:avLst/>
          </a:prstGeom>
        </p:spPr>
      </p:pic>
      <p:cxnSp>
        <p:nvCxnSpPr>
          <p:cNvPr id="9" name="Egyenes összekötő nyíllal 8"/>
          <p:cNvCxnSpPr>
            <a:cxnSpLocks/>
          </p:cNvCxnSpPr>
          <p:nvPr/>
        </p:nvCxnSpPr>
        <p:spPr>
          <a:xfrm flipH="1">
            <a:off x="4114800" y="1143000"/>
            <a:ext cx="3810000" cy="2142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Egyenes összekötő nyíllal 13">
            <a:extLst>
              <a:ext uri="{FF2B5EF4-FFF2-40B4-BE49-F238E27FC236}">
                <a16:creationId xmlns:a16="http://schemas.microsoft.com/office/drawing/2014/main" id="{BDBB0226-6414-49CE-A642-9D63C2BF1EE8}"/>
              </a:ext>
            </a:extLst>
          </p:cNvPr>
          <p:cNvCxnSpPr>
            <a:cxnSpLocks/>
          </p:cNvCxnSpPr>
          <p:nvPr/>
        </p:nvCxnSpPr>
        <p:spPr>
          <a:xfrm>
            <a:off x="5029200" y="2062308"/>
            <a:ext cx="3429000" cy="2518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637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1519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8400" y="156565"/>
            <a:ext cx="57912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dirty="0">
                <a:solidFill>
                  <a:srgbClr val="FFFFFF"/>
                </a:solidFill>
                <a:latin typeface="Garamond" panose="02020404030301010803" pitchFamily="18" charset="0"/>
              </a:rPr>
              <a:t>NEPTUN</a:t>
            </a:r>
            <a:r>
              <a:rPr sz="4400" b="0" spc="-95" dirty="0">
                <a:solidFill>
                  <a:srgbClr val="FFFFFF"/>
                </a:solidFill>
                <a:latin typeface="Garamond" panose="02020404030301010803" pitchFamily="18" charset="0"/>
              </a:rPr>
              <a:t> </a:t>
            </a:r>
            <a:r>
              <a:rPr lang="hu-HU" sz="4400" b="0" dirty="0">
                <a:solidFill>
                  <a:srgbClr val="FFFFFF"/>
                </a:solidFill>
                <a:latin typeface="Garamond" panose="02020404030301010803" pitchFamily="18" charset="0"/>
              </a:rPr>
              <a:t>GUIDE</a:t>
            </a:r>
            <a:endParaRPr sz="4400" dirty="0">
              <a:latin typeface="Garamond" panose="02020404030301010803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63648" y="6453339"/>
            <a:ext cx="5693537" cy="2579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Garamond" panose="02020404030301010803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9600" y="4227181"/>
            <a:ext cx="1494418" cy="14944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43200" y="4572000"/>
            <a:ext cx="40386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62800" y="4345546"/>
            <a:ext cx="1349502" cy="12399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9551" y="1944065"/>
            <a:ext cx="8472805" cy="17665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  <a:tabLst>
                <a:tab pos="4381500" algn="l"/>
              </a:tabLst>
            </a:pPr>
            <a:r>
              <a:rPr lang="hu-HU" sz="2800" b="1" spc="-10" dirty="0" err="1">
                <a:latin typeface="Garamond" panose="02020404030301010803" pitchFamily="18" charset="0"/>
                <a:cs typeface="Malgun Gothic"/>
              </a:rPr>
              <a:t>Call</a:t>
            </a:r>
            <a:r>
              <a:rPr lang="hu-HU" sz="2800" b="1" spc="-10" dirty="0">
                <a:latin typeface="Garamond" panose="02020404030301010803" pitchFamily="18" charset="0"/>
                <a:cs typeface="Malgun Gothic"/>
              </a:rPr>
              <a:t> </a:t>
            </a:r>
            <a:r>
              <a:rPr lang="hu-HU" sz="2800" b="1" spc="-10" dirty="0" err="1">
                <a:latin typeface="Garamond" panose="02020404030301010803" pitchFamily="18" charset="0"/>
                <a:cs typeface="Malgun Gothic"/>
              </a:rPr>
              <a:t>for</a:t>
            </a:r>
            <a:r>
              <a:rPr lang="hu-HU" sz="2800" b="1" spc="-10" dirty="0">
                <a:latin typeface="Garamond" panose="02020404030301010803" pitchFamily="18" charset="0"/>
                <a:cs typeface="Malgun Gothic"/>
              </a:rPr>
              <a:t> </a:t>
            </a:r>
            <a:r>
              <a:rPr lang="hu-HU" sz="2800" b="1" spc="-5" dirty="0">
                <a:latin typeface="Garamond" panose="02020404030301010803" pitchFamily="18" charset="0"/>
                <a:cs typeface="Malgun Gothic"/>
              </a:rPr>
              <a:t>Erasmus+</a:t>
            </a:r>
            <a:br>
              <a:rPr lang="hu-HU" sz="2800" b="1" spc="-5" dirty="0">
                <a:latin typeface="Garamond" panose="02020404030301010803" pitchFamily="18" charset="0"/>
                <a:cs typeface="Malgun Gothic"/>
              </a:rPr>
            </a:br>
            <a:r>
              <a:rPr lang="hu-HU" sz="2800" b="1" spc="-10" dirty="0" err="1">
                <a:latin typeface="Garamond" panose="02020404030301010803" pitchFamily="18" charset="0"/>
                <a:cs typeface="Malgun Gothic"/>
              </a:rPr>
              <a:t>Student</a:t>
            </a:r>
            <a:r>
              <a:rPr lang="hu-HU" sz="2800" b="1" spc="-10" dirty="0">
                <a:latin typeface="Garamond" panose="02020404030301010803" pitchFamily="18" charset="0"/>
                <a:cs typeface="Malgun Gothic"/>
              </a:rPr>
              <a:t> </a:t>
            </a:r>
            <a:r>
              <a:rPr lang="hu-HU" sz="2800" b="1" spc="-10" dirty="0" err="1">
                <a:latin typeface="Garamond" panose="02020404030301010803" pitchFamily="18" charset="0"/>
                <a:cs typeface="Malgun Gothic"/>
              </a:rPr>
              <a:t>Mobility</a:t>
            </a:r>
            <a:r>
              <a:rPr lang="hu-HU" sz="2800" b="1" spc="-10" dirty="0">
                <a:latin typeface="Garamond" panose="02020404030301010803" pitchFamily="18" charset="0"/>
                <a:cs typeface="Malgun Gothic"/>
              </a:rPr>
              <a:t> Programme</a:t>
            </a:r>
            <a:endParaRPr sz="2800" b="1" dirty="0">
              <a:latin typeface="Garamond" panose="02020404030301010803" pitchFamily="18" charset="0"/>
              <a:cs typeface="Malgun Gothic"/>
            </a:endParaRPr>
          </a:p>
          <a:p>
            <a:pPr algn="ctr">
              <a:lnSpc>
                <a:spcPct val="100000"/>
              </a:lnSpc>
            </a:pPr>
            <a:endParaRPr lang="hu-HU" sz="1800" spc="-5" dirty="0">
              <a:latin typeface="Malgun Gothic"/>
              <a:cs typeface="Malgun Gothic"/>
            </a:endParaRPr>
          </a:p>
          <a:p>
            <a:pPr algn="ctr">
              <a:lnSpc>
                <a:spcPct val="100000"/>
              </a:lnSpc>
            </a:pPr>
            <a:r>
              <a:rPr lang="hu-HU" sz="2000" spc="-5" dirty="0" err="1">
                <a:latin typeface="Garamond" panose="02020404030301010803" pitchFamily="18" charset="0"/>
                <a:cs typeface="Malgun Gothic"/>
              </a:rPr>
              <a:t>for</a:t>
            </a:r>
            <a:r>
              <a:rPr lang="hu-HU" sz="2000" spc="-5" dirty="0">
                <a:latin typeface="Garamond" panose="02020404030301010803" pitchFamily="18" charset="0"/>
                <a:cs typeface="Malgun Gothic"/>
              </a:rPr>
              <a:t> </a:t>
            </a:r>
            <a:r>
              <a:rPr lang="hu-HU" sz="2000" spc="-5" dirty="0" err="1">
                <a:latin typeface="Garamond" panose="02020404030301010803" pitchFamily="18" charset="0"/>
                <a:cs typeface="Malgun Gothic"/>
              </a:rPr>
              <a:t>students</a:t>
            </a:r>
            <a:r>
              <a:rPr lang="hu-HU" sz="2000" spc="-5" dirty="0">
                <a:latin typeface="Garamond" panose="02020404030301010803" pitchFamily="18" charset="0"/>
                <a:cs typeface="Malgun Gothic"/>
              </a:rPr>
              <a:t> of </a:t>
            </a:r>
            <a:r>
              <a:rPr sz="2000" dirty="0" err="1">
                <a:latin typeface="Garamond" panose="02020404030301010803" pitchFamily="18" charset="0"/>
                <a:cs typeface="Malgun Gothic"/>
              </a:rPr>
              <a:t>Eötvös</a:t>
            </a:r>
            <a:r>
              <a:rPr sz="2000" dirty="0">
                <a:latin typeface="Garamond" panose="02020404030301010803" pitchFamily="18" charset="0"/>
                <a:cs typeface="Malgun Gothic"/>
              </a:rPr>
              <a:t> </a:t>
            </a:r>
            <a:r>
              <a:rPr sz="2000" dirty="0" err="1">
                <a:latin typeface="Garamond" panose="02020404030301010803" pitchFamily="18" charset="0"/>
                <a:cs typeface="Malgun Gothic"/>
              </a:rPr>
              <a:t>Loránd</a:t>
            </a:r>
            <a:r>
              <a:rPr sz="2000" dirty="0">
                <a:latin typeface="Garamond" panose="02020404030301010803" pitchFamily="18" charset="0"/>
                <a:cs typeface="Malgun Gothic"/>
              </a:rPr>
              <a:t> </a:t>
            </a:r>
            <a:r>
              <a:rPr lang="hu-HU" sz="2000" spc="-20" dirty="0">
                <a:latin typeface="Garamond" panose="02020404030301010803" pitchFamily="18" charset="0"/>
                <a:cs typeface="Malgun Gothic"/>
              </a:rPr>
              <a:t>University </a:t>
            </a:r>
            <a:r>
              <a:rPr lang="hu-HU" sz="2000" spc="-20" dirty="0" err="1">
                <a:latin typeface="Garamond" panose="02020404030301010803" pitchFamily="18" charset="0"/>
                <a:cs typeface="Malgun Gothic"/>
              </a:rPr>
              <a:t>for</a:t>
            </a:r>
            <a:r>
              <a:rPr lang="hu-HU" sz="2000" spc="-20" dirty="0">
                <a:latin typeface="Garamond" panose="02020404030301010803" pitchFamily="18" charset="0"/>
                <a:cs typeface="Malgun Gothic"/>
              </a:rPr>
              <a:t> </a:t>
            </a:r>
            <a:r>
              <a:rPr lang="hu-HU" sz="2000" spc="-20" dirty="0" err="1">
                <a:latin typeface="Garamond" panose="02020404030301010803" pitchFamily="18" charset="0"/>
                <a:cs typeface="Malgun Gothic"/>
              </a:rPr>
              <a:t>the</a:t>
            </a:r>
            <a:r>
              <a:rPr lang="hu-HU" sz="2000" spc="-20" dirty="0">
                <a:latin typeface="Garamond" panose="02020404030301010803" pitchFamily="18" charset="0"/>
                <a:cs typeface="Malgun Gothic"/>
              </a:rPr>
              <a:t/>
            </a:r>
            <a:br>
              <a:rPr lang="hu-HU" sz="2000" spc="-20" dirty="0">
                <a:latin typeface="Garamond" panose="02020404030301010803" pitchFamily="18" charset="0"/>
                <a:cs typeface="Malgun Gothic"/>
              </a:rPr>
            </a:br>
            <a:r>
              <a:rPr lang="en-US" sz="2000" spc="-20" dirty="0">
                <a:latin typeface="Garamond" panose="02020404030301010803" pitchFamily="18" charset="0"/>
                <a:cs typeface="Malgun Gothic"/>
              </a:rPr>
              <a:t>20</a:t>
            </a:r>
            <a:r>
              <a:rPr lang="hu-HU" sz="2000" spc="-20" dirty="0">
                <a:latin typeface="Garamond" panose="02020404030301010803" pitchFamily="18" charset="0"/>
                <a:cs typeface="Malgun Gothic"/>
              </a:rPr>
              <a:t>21</a:t>
            </a:r>
            <a:r>
              <a:rPr lang="en-US" sz="2000" spc="-20" dirty="0">
                <a:latin typeface="Garamond" panose="02020404030301010803" pitchFamily="18" charset="0"/>
                <a:cs typeface="Malgun Gothic"/>
              </a:rPr>
              <a:t>/202</a:t>
            </a:r>
            <a:r>
              <a:rPr lang="hu-HU" sz="2000" spc="-20" dirty="0">
                <a:latin typeface="Garamond" panose="02020404030301010803" pitchFamily="18" charset="0"/>
                <a:cs typeface="Malgun Gothic"/>
              </a:rPr>
              <a:t>2 </a:t>
            </a:r>
            <a:r>
              <a:rPr lang="en-US" sz="2000" spc="-20" dirty="0">
                <a:latin typeface="Garamond" panose="02020404030301010803" pitchFamily="18" charset="0"/>
                <a:cs typeface="Malgun Gothic"/>
              </a:rPr>
              <a:t>Academic Year</a:t>
            </a:r>
            <a:endParaRPr sz="2000" dirty="0">
              <a:latin typeface="Garamond" panose="02020404030301010803" pitchFamily="18" charset="0"/>
              <a:cs typeface="Malgun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80554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20342" y="82422"/>
            <a:ext cx="732091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100"/>
              </a:spcBef>
            </a:pPr>
            <a:r>
              <a:rPr sz="2800" b="0" spc="-5" dirty="0">
                <a:solidFill>
                  <a:srgbClr val="294790"/>
                </a:solidFill>
                <a:latin typeface="Garamond" panose="02020404030301010803" pitchFamily="18" charset="0"/>
              </a:rPr>
              <a:t>ERASMUS+ </a:t>
            </a:r>
            <a:r>
              <a:rPr lang="hu-HU" sz="2800" b="0" spc="-5" dirty="0">
                <a:solidFill>
                  <a:srgbClr val="294790"/>
                </a:solidFill>
                <a:latin typeface="Garamond" panose="02020404030301010803" pitchFamily="18" charset="0"/>
              </a:rPr>
              <a:t>APPLICATIONS</a:t>
            </a:r>
            <a:br>
              <a:rPr lang="hu-HU" sz="2800" b="0" spc="-5" dirty="0">
                <a:solidFill>
                  <a:srgbClr val="294790"/>
                </a:solidFill>
                <a:latin typeface="Garamond" panose="02020404030301010803" pitchFamily="18" charset="0"/>
              </a:rPr>
            </a:br>
            <a:r>
              <a:rPr lang="hu-HU" sz="2800" b="0" dirty="0">
                <a:solidFill>
                  <a:srgbClr val="294790"/>
                </a:solidFill>
                <a:latin typeface="Garamond" panose="02020404030301010803" pitchFamily="18" charset="0"/>
              </a:rPr>
              <a:t>MUST BE SUBMITTED VIA NEPTUN</a:t>
            </a:r>
            <a:endParaRPr sz="2800" dirty="0">
              <a:latin typeface="Garamond" panose="02020404030301010803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15261" y="1326591"/>
            <a:ext cx="7162165" cy="9462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88029">
              <a:lnSpc>
                <a:spcPts val="2360"/>
              </a:lnSpc>
              <a:spcBef>
                <a:spcPts val="105"/>
              </a:spcBef>
            </a:pPr>
            <a:r>
              <a:rPr lang="hu-HU" sz="2400" b="1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1</a:t>
            </a:r>
            <a:r>
              <a:rPr lang="hu-HU" sz="2400" b="1" spc="-5" baseline="30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st</a:t>
            </a:r>
            <a:r>
              <a:rPr lang="hu-HU" sz="2400" b="1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400" b="1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Step</a:t>
            </a:r>
            <a:endParaRPr sz="24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12700" marR="5080" algn="ctr">
              <a:lnSpc>
                <a:spcPts val="2400"/>
              </a:lnSpc>
              <a:spcBef>
                <a:spcPts val="40"/>
              </a:spcBef>
            </a:pP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Log in </a:t>
            </a:r>
            <a:r>
              <a:rPr lang="hu-HU" sz="20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to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Student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web </a:t>
            </a:r>
            <a:r>
              <a:rPr lang="hu-HU" sz="20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interface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of </a:t>
            </a:r>
            <a:r>
              <a:rPr lang="hu-HU" sz="20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Neptun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,</a:t>
            </a:r>
            <a:r>
              <a:rPr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and in </a:t>
            </a:r>
            <a:r>
              <a:rPr lang="hu-HU" sz="20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b="1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Administration</a:t>
            </a:r>
            <a:r>
              <a:rPr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menu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you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will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find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word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sz="2000" b="1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Erasmus</a:t>
            </a:r>
            <a:endParaRPr sz="20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50795" y="6453339"/>
            <a:ext cx="5693536" cy="2579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Garamond" panose="02020404030301010803" pitchFamily="18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4B122437-CC8F-40E5-9041-2BBB8BA9D1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54" y="2750110"/>
            <a:ext cx="7357871" cy="2567536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 rot="19857010">
            <a:off x="5072077" y="2765569"/>
            <a:ext cx="2505046" cy="1685247"/>
          </a:xfrm>
          <a:custGeom>
            <a:avLst/>
            <a:gdLst/>
            <a:ahLst/>
            <a:cxnLst/>
            <a:rect l="l" t="t" r="r" b="b"/>
            <a:pathLst>
              <a:path w="2887979" h="1955164">
                <a:moveTo>
                  <a:pt x="58292" y="1846707"/>
                </a:moveTo>
                <a:lnTo>
                  <a:pt x="50800" y="1849374"/>
                </a:lnTo>
                <a:lnTo>
                  <a:pt x="0" y="1954784"/>
                </a:lnTo>
                <a:lnTo>
                  <a:pt x="53901" y="1951228"/>
                </a:lnTo>
                <a:lnTo>
                  <a:pt x="27939" y="1951228"/>
                </a:lnTo>
                <a:lnTo>
                  <a:pt x="13715" y="1930146"/>
                </a:lnTo>
                <a:lnTo>
                  <a:pt x="52749" y="1903798"/>
                </a:lnTo>
                <a:lnTo>
                  <a:pt x="73659" y="1860423"/>
                </a:lnTo>
                <a:lnTo>
                  <a:pt x="70992" y="1852803"/>
                </a:lnTo>
                <a:lnTo>
                  <a:pt x="58292" y="1846707"/>
                </a:lnTo>
                <a:close/>
              </a:path>
              <a:path w="2887979" h="1955164">
                <a:moveTo>
                  <a:pt x="52749" y="1903798"/>
                </a:moveTo>
                <a:lnTo>
                  <a:pt x="13715" y="1930146"/>
                </a:lnTo>
                <a:lnTo>
                  <a:pt x="27939" y="1951228"/>
                </a:lnTo>
                <a:lnTo>
                  <a:pt x="35277" y="1946275"/>
                </a:lnTo>
                <a:lnTo>
                  <a:pt x="32257" y="1946275"/>
                </a:lnTo>
                <a:lnTo>
                  <a:pt x="20065" y="1927987"/>
                </a:lnTo>
                <a:lnTo>
                  <a:pt x="41760" y="1926578"/>
                </a:lnTo>
                <a:lnTo>
                  <a:pt x="52749" y="1903798"/>
                </a:lnTo>
                <a:close/>
              </a:path>
              <a:path w="2887979" h="1955164">
                <a:moveTo>
                  <a:pt x="115062" y="1921764"/>
                </a:moveTo>
                <a:lnTo>
                  <a:pt x="66874" y="1924947"/>
                </a:lnTo>
                <a:lnTo>
                  <a:pt x="27939" y="1951228"/>
                </a:lnTo>
                <a:lnTo>
                  <a:pt x="53901" y="1951228"/>
                </a:lnTo>
                <a:lnTo>
                  <a:pt x="109727" y="1947545"/>
                </a:lnTo>
                <a:lnTo>
                  <a:pt x="116712" y="1947164"/>
                </a:lnTo>
                <a:lnTo>
                  <a:pt x="122046" y="1941068"/>
                </a:lnTo>
                <a:lnTo>
                  <a:pt x="121030" y="1927098"/>
                </a:lnTo>
                <a:lnTo>
                  <a:pt x="115062" y="1921764"/>
                </a:lnTo>
                <a:close/>
              </a:path>
              <a:path w="2887979" h="1955164">
                <a:moveTo>
                  <a:pt x="41760" y="1926578"/>
                </a:moveTo>
                <a:lnTo>
                  <a:pt x="20065" y="1927987"/>
                </a:lnTo>
                <a:lnTo>
                  <a:pt x="32257" y="1946275"/>
                </a:lnTo>
                <a:lnTo>
                  <a:pt x="41760" y="1926578"/>
                </a:lnTo>
                <a:close/>
              </a:path>
              <a:path w="2887979" h="1955164">
                <a:moveTo>
                  <a:pt x="66874" y="1924947"/>
                </a:moveTo>
                <a:lnTo>
                  <a:pt x="41760" y="1926578"/>
                </a:lnTo>
                <a:lnTo>
                  <a:pt x="32257" y="1946275"/>
                </a:lnTo>
                <a:lnTo>
                  <a:pt x="35277" y="1946275"/>
                </a:lnTo>
                <a:lnTo>
                  <a:pt x="66874" y="1924947"/>
                </a:lnTo>
                <a:close/>
              </a:path>
              <a:path w="2887979" h="1955164">
                <a:moveTo>
                  <a:pt x="2873247" y="0"/>
                </a:moveTo>
                <a:lnTo>
                  <a:pt x="52749" y="1903798"/>
                </a:lnTo>
                <a:lnTo>
                  <a:pt x="41760" y="1926578"/>
                </a:lnTo>
                <a:lnTo>
                  <a:pt x="66874" y="1924947"/>
                </a:lnTo>
                <a:lnTo>
                  <a:pt x="2887471" y="21082"/>
                </a:lnTo>
                <a:lnTo>
                  <a:pt x="2873247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80554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7024" y="466949"/>
            <a:ext cx="73209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100"/>
              </a:spcBef>
            </a:pPr>
            <a:r>
              <a:rPr lang="hu-HU" sz="2400" spc="-5" dirty="0">
                <a:latin typeface="Garamond" panose="02020404030301010803" pitchFamily="18" charset="0"/>
              </a:rPr>
              <a:t>2</a:t>
            </a:r>
            <a:r>
              <a:rPr lang="hu-HU" sz="2400" spc="-5" baseline="30000" dirty="0">
                <a:latin typeface="Garamond" panose="02020404030301010803" pitchFamily="18" charset="0"/>
              </a:rPr>
              <a:t>nd</a:t>
            </a:r>
            <a:r>
              <a:rPr lang="hu-HU" sz="2400" spc="-5" dirty="0">
                <a:latin typeface="Garamond" panose="02020404030301010803" pitchFamily="18" charset="0"/>
              </a:rPr>
              <a:t> </a:t>
            </a:r>
            <a:r>
              <a:rPr lang="hu-HU" sz="2400" spc="-5" dirty="0" err="1">
                <a:latin typeface="Garamond" panose="02020404030301010803" pitchFamily="18" charset="0"/>
              </a:rPr>
              <a:t>step</a:t>
            </a:r>
            <a:endParaRPr sz="2400" dirty="0">
              <a:latin typeface="Garamond" panose="02020404030301010803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-1371600" y="999231"/>
            <a:ext cx="11506200" cy="15733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88029" algn="just">
              <a:lnSpc>
                <a:spcPts val="2360"/>
              </a:lnSpc>
              <a:spcBef>
                <a:spcPts val="105"/>
              </a:spcBef>
            </a:pPr>
            <a:r>
              <a:rPr lang="hu-HU" sz="2000" spc="-1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Choose</a:t>
            </a:r>
            <a:r>
              <a:rPr lang="hu-HU" sz="2000" spc="-1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spc="-1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z="2000" spc="-1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spc="-1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active</a:t>
            </a:r>
            <a:r>
              <a:rPr lang="hu-HU" sz="2000" spc="-1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spc="-1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registration</a:t>
            </a:r>
            <a:r>
              <a:rPr lang="hu-HU" sz="2000" spc="-1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spc="-1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period</a:t>
            </a:r>
            <a:r>
              <a:rPr lang="hu-HU" sz="2000" spc="-1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(</a:t>
            </a:r>
            <a:r>
              <a:rPr lang="hu-HU" sz="2000" b="1" spc="-1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2021/22</a:t>
            </a:r>
            <a:r>
              <a:rPr lang="hu-HU" sz="2000" spc="-1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)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and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click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 marL="3288029" algn="just">
              <a:lnSpc>
                <a:spcPts val="2360"/>
              </a:lnSpc>
              <a:spcBef>
                <a:spcPts val="105"/>
              </a:spcBef>
            </a:pP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plus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sign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at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end of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line. </a:t>
            </a:r>
          </a:p>
          <a:p>
            <a:pPr marL="3288029" algn="just">
              <a:lnSpc>
                <a:spcPts val="2360"/>
              </a:lnSpc>
              <a:spcBef>
                <a:spcPts val="105"/>
              </a:spcBef>
            </a:pP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There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you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can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choose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if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you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want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to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apply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for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b="1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lectures</a:t>
            </a:r>
            <a:r>
              <a:rPr lang="hu-HU" sz="2000" b="1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 marL="3288029" algn="just">
              <a:lnSpc>
                <a:spcPts val="2360"/>
              </a:lnSpc>
              <a:spcBef>
                <a:spcPts val="105"/>
              </a:spcBef>
            </a:pP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(</a:t>
            </a:r>
            <a:r>
              <a:rPr lang="hu-HU" sz="20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exchange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studies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), </a:t>
            </a:r>
            <a:r>
              <a:rPr lang="hu-HU" sz="2000" b="1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practice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(</a:t>
            </a:r>
            <a:r>
              <a:rPr lang="hu-HU" sz="20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traineeship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) </a:t>
            </a:r>
            <a:r>
              <a:rPr lang="hu-HU" sz="20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or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b="1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both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</a:t>
            </a:r>
            <a:endParaRPr lang="hu-HU" sz="2000" spc="-10" dirty="0">
              <a:solidFill>
                <a:srgbClr val="40404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3288029">
              <a:lnSpc>
                <a:spcPts val="2360"/>
              </a:lnSpc>
              <a:spcBef>
                <a:spcPts val="105"/>
              </a:spcBef>
            </a:pPr>
            <a:endParaRPr sz="1600" b="1" spc="-5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50795" y="6453339"/>
            <a:ext cx="5693536" cy="2579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Kép 6" descr="A képen szöveg látható&#10;&#10;Automatikusan generált leírás">
            <a:extLst>
              <a:ext uri="{FF2B5EF4-FFF2-40B4-BE49-F238E27FC236}">
                <a16:creationId xmlns:a16="http://schemas.microsoft.com/office/drawing/2014/main" id="{C2401EFF-FBC9-46E0-BA43-6F225CACE7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956" y="2722736"/>
            <a:ext cx="7162800" cy="2866134"/>
          </a:xfrm>
          <a:prstGeom prst="rect">
            <a:avLst/>
          </a:prstGeom>
        </p:spPr>
      </p:pic>
      <p:cxnSp>
        <p:nvCxnSpPr>
          <p:cNvPr id="11" name="Egyenes összekötő nyíllal 10"/>
          <p:cNvCxnSpPr>
            <a:cxnSpLocks/>
          </p:cNvCxnSpPr>
          <p:nvPr/>
        </p:nvCxnSpPr>
        <p:spPr>
          <a:xfrm>
            <a:off x="2550795" y="1861784"/>
            <a:ext cx="4764405" cy="3243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961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80554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7026" y="297214"/>
            <a:ext cx="73209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100"/>
              </a:spcBef>
            </a:pPr>
            <a:r>
              <a:rPr lang="hu-HU" sz="2400" spc="-5" dirty="0">
                <a:latin typeface="Garamond" panose="02020404030301010803" pitchFamily="18" charset="0"/>
              </a:rPr>
              <a:t>3</a:t>
            </a:r>
            <a:r>
              <a:rPr lang="hu-HU" sz="2400" spc="-5" baseline="30000" dirty="0">
                <a:latin typeface="Garamond" panose="02020404030301010803" pitchFamily="18" charset="0"/>
              </a:rPr>
              <a:t>rd</a:t>
            </a:r>
            <a:r>
              <a:rPr lang="hu-HU" sz="2400" spc="-5" dirty="0">
                <a:latin typeface="Garamond" panose="02020404030301010803" pitchFamily="18" charset="0"/>
              </a:rPr>
              <a:t> </a:t>
            </a:r>
            <a:r>
              <a:rPr lang="hu-HU" sz="2400" spc="-5" dirty="0" err="1">
                <a:latin typeface="Garamond" panose="02020404030301010803" pitchFamily="18" charset="0"/>
              </a:rPr>
              <a:t>step</a:t>
            </a:r>
            <a:r>
              <a:rPr lang="hu-HU" sz="2400" spc="-5" dirty="0">
                <a:latin typeface="Garamond" panose="02020404030301010803" pitchFamily="18" charset="0"/>
              </a:rPr>
              <a:t> A</a:t>
            </a:r>
            <a:endParaRPr sz="2400" dirty="0">
              <a:latin typeface="Garamond" panose="02020404030301010803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50795" y="6453339"/>
            <a:ext cx="5693536" cy="2579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zövegdoboz 5"/>
          <p:cNvSpPr txBox="1"/>
          <p:nvPr/>
        </p:nvSpPr>
        <p:spPr>
          <a:xfrm>
            <a:off x="1772089" y="838201"/>
            <a:ext cx="7095852" cy="2618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831850" algn="ctr">
              <a:lnSpc>
                <a:spcPct val="100000"/>
              </a:lnSpc>
              <a:spcBef>
                <a:spcPts val="1215"/>
              </a:spcBef>
            </a:pPr>
            <a:r>
              <a:rPr lang="hu-HU" sz="2000" b="1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For</a:t>
            </a:r>
            <a:r>
              <a:rPr lang="hu-HU" sz="2000" b="1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b="1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those</a:t>
            </a:r>
            <a:r>
              <a:rPr lang="hu-HU" sz="2000" b="1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b="1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applying</a:t>
            </a:r>
            <a:r>
              <a:rPr lang="hu-HU" sz="2000" b="1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b="1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for</a:t>
            </a:r>
            <a:r>
              <a:rPr lang="hu-HU" sz="2000" b="1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b="1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exchange</a:t>
            </a:r>
            <a:r>
              <a:rPr lang="hu-HU" sz="2000" b="1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b="1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studies</a:t>
            </a:r>
            <a:endParaRPr lang="hu-HU" sz="2000" b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Here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you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can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see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which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partner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universities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you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can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apply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to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from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your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department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</a:t>
            </a:r>
            <a:endParaRPr lang="hu-HU" sz="16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299085" indent="-286385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hu-HU" sz="1600" spc="-1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Choose</a:t>
            </a:r>
            <a:r>
              <a:rPr lang="hu-HU" sz="1600" spc="-1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1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z="1600" spc="-1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1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host</a:t>
            </a:r>
            <a:r>
              <a:rPr lang="hu-HU" sz="1600" spc="-1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1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university</a:t>
            </a:r>
            <a:r>
              <a:rPr lang="hu-HU" sz="1600" spc="-1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1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you</a:t>
            </a:r>
            <a:r>
              <a:rPr lang="hu-HU" sz="1600" spc="-1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1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would</a:t>
            </a:r>
            <a:r>
              <a:rPr lang="hu-HU" sz="1600" spc="-1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1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like</a:t>
            </a:r>
            <a:r>
              <a:rPr lang="hu-HU" sz="1600" spc="-1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1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to</a:t>
            </a:r>
            <a:r>
              <a:rPr lang="hu-HU" sz="1600" spc="-1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1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apply</a:t>
            </a:r>
            <a:r>
              <a:rPr lang="hu-HU" sz="1600" spc="-1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1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to</a:t>
            </a:r>
            <a:r>
              <a:rPr lang="hu-HU" sz="1600" spc="-1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 </a:t>
            </a:r>
            <a:r>
              <a:rPr lang="hu-HU" sz="1600" spc="-1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Before</a:t>
            </a:r>
            <a:r>
              <a:rPr lang="hu-HU" sz="1600" spc="-1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1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making</a:t>
            </a:r>
            <a:r>
              <a:rPr lang="hu-HU" sz="1600" spc="-1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1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your</a:t>
            </a:r>
            <a:r>
              <a:rPr lang="hu-HU" sz="1600" spc="-1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1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choice</a:t>
            </a:r>
            <a:r>
              <a:rPr lang="hu-HU" sz="1600" spc="-1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1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please</a:t>
            </a:r>
            <a:r>
              <a:rPr lang="hu-HU" sz="1600" spc="-1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1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read</a:t>
            </a:r>
            <a:r>
              <a:rPr lang="hu-HU" sz="1600" spc="-1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1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through</a:t>
            </a:r>
            <a:r>
              <a:rPr lang="hu-HU" sz="1600" spc="-1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1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z="1600" spc="-1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1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courses</a:t>
            </a:r>
            <a:r>
              <a:rPr lang="hu-HU" sz="1600" spc="-1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1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offered</a:t>
            </a:r>
            <a:r>
              <a:rPr lang="hu-HU" sz="1600" spc="-1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1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at</a:t>
            </a:r>
            <a:r>
              <a:rPr lang="hu-HU" sz="1600" spc="-1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1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z="1600" spc="-1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partner </a:t>
            </a:r>
            <a:r>
              <a:rPr lang="hu-HU" sz="1600" spc="-1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universities</a:t>
            </a:r>
            <a:r>
              <a:rPr lang="hu-HU" sz="1600" spc="-1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</a:t>
            </a:r>
            <a:endParaRPr lang="hu-HU" sz="16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299085" marR="15240" indent="-286385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hu-HU" sz="16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By</a:t>
            </a:r>
            <a:r>
              <a:rPr lang="hu-HU" sz="16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clicking</a:t>
            </a:r>
            <a:r>
              <a:rPr lang="hu-HU" sz="16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on</a:t>
            </a:r>
            <a:r>
              <a:rPr lang="hu-HU" sz="16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z="16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plus </a:t>
            </a:r>
            <a:r>
              <a:rPr lang="hu-HU" sz="16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sign</a:t>
            </a:r>
            <a:r>
              <a:rPr lang="hu-HU" sz="16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at</a:t>
            </a:r>
            <a:r>
              <a:rPr lang="hu-HU" sz="16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z="16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end of </a:t>
            </a:r>
            <a:r>
              <a:rPr lang="hu-HU" sz="16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z="16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row</a:t>
            </a:r>
            <a:r>
              <a:rPr lang="hu-HU" sz="16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you</a:t>
            </a:r>
            <a:r>
              <a:rPr lang="hu-HU" sz="16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need</a:t>
            </a:r>
            <a:r>
              <a:rPr lang="hu-HU" sz="16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to</a:t>
            </a:r>
            <a:r>
              <a:rPr lang="hu-HU" sz="16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click</a:t>
            </a:r>
            <a:r>
              <a:rPr lang="hu-HU" sz="16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b="1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Register</a:t>
            </a:r>
            <a:r>
              <a:rPr lang="hu-HU" sz="1600" b="1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to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start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your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application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</a:t>
            </a:r>
            <a:endParaRPr lang="hu-HU" sz="16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lang="hu-HU" sz="16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If</a:t>
            </a:r>
            <a:r>
              <a:rPr lang="hu-HU" sz="16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you</a:t>
            </a:r>
            <a:r>
              <a:rPr lang="hu-HU" sz="16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know</a:t>
            </a:r>
            <a:r>
              <a:rPr lang="hu-HU" sz="16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that</a:t>
            </a:r>
            <a:r>
              <a:rPr lang="hu-HU" sz="16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your</a:t>
            </a:r>
            <a:r>
              <a:rPr lang="hu-HU" sz="16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department</a:t>
            </a:r>
            <a:r>
              <a:rPr lang="hu-HU" sz="16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has more partner </a:t>
            </a:r>
            <a:r>
              <a:rPr lang="hu-HU" sz="16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institutions</a:t>
            </a:r>
            <a:r>
              <a:rPr lang="hu-HU" sz="16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, </a:t>
            </a:r>
            <a:r>
              <a:rPr lang="hu-HU" sz="16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contact</a:t>
            </a:r>
            <a:r>
              <a:rPr lang="hu-HU" sz="16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your</a:t>
            </a:r>
            <a:r>
              <a:rPr lang="hu-HU" sz="16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faculty</a:t>
            </a:r>
            <a:r>
              <a:rPr lang="hu-HU" sz="16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coordinator</a:t>
            </a:r>
            <a:r>
              <a:rPr lang="hu-HU" sz="16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 </a:t>
            </a:r>
            <a:r>
              <a:rPr lang="hu-HU" sz="16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ramond" panose="02020404030301010803" pitchFamily="18" charset="0"/>
                <a:cs typeface="Arial" panose="020B0604020202020204" pitchFamily="34" charset="0"/>
              </a:rPr>
              <a:t>https://www.elte.hu/en/international-offices/faculty-international-offices</a:t>
            </a:r>
            <a:endParaRPr lang="hu-HU" sz="16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Kép 9" descr="A képen asztal látható&#10;&#10;Automatikusan generált leírás">
            <a:extLst>
              <a:ext uri="{FF2B5EF4-FFF2-40B4-BE49-F238E27FC236}">
                <a16:creationId xmlns:a16="http://schemas.microsoft.com/office/drawing/2014/main" id="{FF8CF30D-F48E-486D-8099-61264D5D53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57" y="3170486"/>
            <a:ext cx="7320915" cy="3282853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</p:pic>
      <p:cxnSp>
        <p:nvCxnSpPr>
          <p:cNvPr id="13" name="Egyenes összekötő nyíllal 12"/>
          <p:cNvCxnSpPr>
            <a:cxnSpLocks/>
          </p:cNvCxnSpPr>
          <p:nvPr/>
        </p:nvCxnSpPr>
        <p:spPr>
          <a:xfrm>
            <a:off x="7772400" y="2206878"/>
            <a:ext cx="0" cy="204694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221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80554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7026" y="297214"/>
            <a:ext cx="73209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100"/>
              </a:spcBef>
            </a:pPr>
            <a:r>
              <a:rPr lang="hu-HU" sz="2400" spc="-5" dirty="0">
                <a:latin typeface="Garamond" panose="02020404030301010803" pitchFamily="18" charset="0"/>
              </a:rPr>
              <a:t>3</a:t>
            </a:r>
            <a:r>
              <a:rPr lang="hu-HU" sz="2400" spc="-5" baseline="30000" dirty="0">
                <a:latin typeface="Garamond" panose="02020404030301010803" pitchFamily="18" charset="0"/>
              </a:rPr>
              <a:t>rd</a:t>
            </a:r>
            <a:r>
              <a:rPr lang="hu-HU" sz="2400" spc="-5" dirty="0">
                <a:latin typeface="Garamond" panose="02020404030301010803" pitchFamily="18" charset="0"/>
              </a:rPr>
              <a:t> </a:t>
            </a:r>
            <a:r>
              <a:rPr lang="hu-HU" sz="2400" spc="-5" dirty="0" err="1">
                <a:latin typeface="Garamond" panose="02020404030301010803" pitchFamily="18" charset="0"/>
              </a:rPr>
              <a:t>step</a:t>
            </a:r>
            <a:r>
              <a:rPr lang="hu-HU" sz="2400" spc="-5" dirty="0">
                <a:latin typeface="Garamond" panose="02020404030301010803" pitchFamily="18" charset="0"/>
              </a:rPr>
              <a:t> A (cont.)</a:t>
            </a:r>
            <a:endParaRPr sz="2400" dirty="0">
              <a:latin typeface="Garamond" panose="02020404030301010803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50795" y="6453339"/>
            <a:ext cx="5693536" cy="2579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zövegdoboz 5"/>
          <p:cNvSpPr txBox="1"/>
          <p:nvPr/>
        </p:nvSpPr>
        <p:spPr>
          <a:xfrm>
            <a:off x="1772089" y="838201"/>
            <a:ext cx="70958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After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clicking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on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2000" b="1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Register</a:t>
            </a:r>
            <a:r>
              <a:rPr lang="hu-HU" sz="2000" b="1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(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previous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step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)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you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need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to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give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the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2000" b="1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planned</a:t>
            </a:r>
            <a:r>
              <a:rPr lang="hu-HU" sz="2000" b="1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start of </a:t>
            </a:r>
            <a:r>
              <a:rPr lang="hu-HU" sz="2000" b="1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lecture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and </a:t>
            </a:r>
            <a:r>
              <a:rPr lang="hu-HU" sz="2000" b="1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planned</a:t>
            </a:r>
            <a:r>
              <a:rPr lang="hu-HU" sz="2000" b="1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2000" b="1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lenght</a:t>
            </a:r>
            <a:r>
              <a:rPr lang="hu-HU" sz="2000" b="1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of </a:t>
            </a:r>
            <a:r>
              <a:rPr lang="hu-HU" sz="2000" b="1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lecture</a:t>
            </a:r>
            <a:r>
              <a:rPr lang="hu-HU" sz="2000" b="1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(</a:t>
            </a:r>
            <a:r>
              <a:rPr lang="hu-HU" sz="20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which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is </a:t>
            </a:r>
            <a:r>
              <a:rPr lang="hu-HU" sz="20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usually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5 </a:t>
            </a:r>
            <a:r>
              <a:rPr lang="hu-HU" sz="20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months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) 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and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click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2000" b="1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Register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again.</a:t>
            </a:r>
            <a:endParaRPr lang="hu-HU" sz="2000" dirty="0">
              <a:latin typeface="Garamond" panose="02020404030301010803" pitchFamily="18" charset="0"/>
              <a:cs typeface="Arial"/>
            </a:endParaRPr>
          </a:p>
          <a:p>
            <a:endParaRPr lang="hu-HU" dirty="0"/>
          </a:p>
        </p:txBody>
      </p:sp>
      <p:pic>
        <p:nvPicPr>
          <p:cNvPr id="12" name="Kép 11" descr="A képen szöveg látható&#10;&#10;Automatikusan generált leírás">
            <a:extLst>
              <a:ext uri="{FF2B5EF4-FFF2-40B4-BE49-F238E27FC236}">
                <a16:creationId xmlns:a16="http://schemas.microsoft.com/office/drawing/2014/main" id="{06A863FF-61E2-4D3A-A840-53EF3330AE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79" y="2279360"/>
            <a:ext cx="7442137" cy="3366078"/>
          </a:xfrm>
          <a:prstGeom prst="rect">
            <a:avLst/>
          </a:prstGeom>
        </p:spPr>
      </p:pic>
      <p:cxnSp>
        <p:nvCxnSpPr>
          <p:cNvPr id="9" name="Egyenes összekötő nyíllal 8"/>
          <p:cNvCxnSpPr>
            <a:cxnSpLocks/>
          </p:cNvCxnSpPr>
          <p:nvPr/>
        </p:nvCxnSpPr>
        <p:spPr>
          <a:xfrm flipH="1">
            <a:off x="5562600" y="1212562"/>
            <a:ext cx="1524001" cy="145443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>
            <a:cxnSpLocks/>
          </p:cNvCxnSpPr>
          <p:nvPr/>
        </p:nvCxnSpPr>
        <p:spPr>
          <a:xfrm flipH="1">
            <a:off x="3124201" y="1752600"/>
            <a:ext cx="76199" cy="29718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747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80554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7026" y="190691"/>
            <a:ext cx="73209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100"/>
              </a:spcBef>
            </a:pPr>
            <a:r>
              <a:rPr lang="hu-HU" sz="2400" spc="-5" dirty="0">
                <a:latin typeface="Garamond" panose="02020404030301010803" pitchFamily="18" charset="0"/>
              </a:rPr>
              <a:t>3</a:t>
            </a:r>
            <a:r>
              <a:rPr lang="hu-HU" sz="2400" spc="-5" baseline="30000" dirty="0">
                <a:latin typeface="Garamond" panose="02020404030301010803" pitchFamily="18" charset="0"/>
              </a:rPr>
              <a:t>rd</a:t>
            </a:r>
            <a:r>
              <a:rPr lang="hu-HU" sz="2400" spc="-5" dirty="0">
                <a:latin typeface="Garamond" panose="02020404030301010803" pitchFamily="18" charset="0"/>
              </a:rPr>
              <a:t> </a:t>
            </a:r>
            <a:r>
              <a:rPr lang="hu-HU" sz="2400" spc="-5" dirty="0" err="1">
                <a:latin typeface="Garamond" panose="02020404030301010803" pitchFamily="18" charset="0"/>
              </a:rPr>
              <a:t>step</a:t>
            </a:r>
            <a:r>
              <a:rPr lang="hu-HU" sz="2400" spc="-5" dirty="0">
                <a:latin typeface="Garamond" panose="02020404030301010803" pitchFamily="18" charset="0"/>
              </a:rPr>
              <a:t> B</a:t>
            </a:r>
            <a:endParaRPr sz="2400" dirty="0">
              <a:latin typeface="Garamond" panose="02020404030301010803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50795" y="6453339"/>
            <a:ext cx="5693536" cy="2579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zövegdoboz 5"/>
          <p:cNvSpPr txBox="1"/>
          <p:nvPr/>
        </p:nvSpPr>
        <p:spPr>
          <a:xfrm>
            <a:off x="1580554" y="597777"/>
            <a:ext cx="7371911" cy="2667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45"/>
              </a:spcBef>
            </a:pPr>
            <a:r>
              <a:rPr lang="hu-HU" sz="2000" b="1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hu-HU" sz="20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  <a:r>
              <a:rPr lang="hu-HU" sz="20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applying</a:t>
            </a:r>
            <a:r>
              <a:rPr lang="hu-HU" sz="20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hu-HU" sz="20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traineeships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0035" marR="19050">
              <a:lnSpc>
                <a:spcPct val="119700"/>
              </a:lnSpc>
              <a:spcBef>
                <a:spcPts val="470"/>
              </a:spcBef>
            </a:pPr>
            <a:r>
              <a:rPr lang="hu-HU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Answer</a:t>
            </a:r>
            <a:r>
              <a:rPr lang="hu-HU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pc="-3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all</a:t>
            </a:r>
            <a:r>
              <a:rPr lang="hu-HU" spc="-3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pc="-3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pc="-3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pc="-3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questions</a:t>
            </a:r>
            <a:r>
              <a:rPr lang="hu-HU" spc="-3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pc="-3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below</a:t>
            </a:r>
            <a:r>
              <a:rPr lang="hu-HU" spc="-3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pc="-3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to</a:t>
            </a:r>
            <a:r>
              <a:rPr lang="hu-HU" spc="-3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pc="-3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pc="-3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pc="-3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best</a:t>
            </a:r>
            <a:r>
              <a:rPr lang="hu-HU" spc="-3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of </a:t>
            </a:r>
            <a:r>
              <a:rPr lang="hu-HU" spc="-3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your</a:t>
            </a:r>
            <a:r>
              <a:rPr lang="hu-HU" spc="-3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pc="-3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knowledge</a:t>
            </a:r>
            <a:r>
              <a:rPr lang="hu-HU" spc="-3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 </a:t>
            </a:r>
            <a:r>
              <a:rPr lang="hu-HU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Give</a:t>
            </a:r>
            <a:r>
              <a:rPr lang="hu-HU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special</a:t>
            </a:r>
            <a:r>
              <a:rPr lang="hu-HU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attention</a:t>
            </a:r>
            <a:r>
              <a:rPr lang="hu-HU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to</a:t>
            </a:r>
            <a:r>
              <a:rPr lang="hu-HU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b="1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planned</a:t>
            </a:r>
            <a:r>
              <a:rPr lang="hu-HU" b="1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start of </a:t>
            </a:r>
            <a:r>
              <a:rPr lang="hu-HU" b="1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practice</a:t>
            </a:r>
            <a:r>
              <a:rPr lang="hu-HU" b="1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and </a:t>
            </a:r>
            <a:r>
              <a:rPr lang="hu-HU" b="1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planned</a:t>
            </a:r>
            <a:r>
              <a:rPr lang="hu-HU" b="1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b="1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length</a:t>
            </a:r>
            <a:r>
              <a:rPr lang="hu-HU" b="1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of </a:t>
            </a:r>
            <a:r>
              <a:rPr lang="hu-HU" b="1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practice</a:t>
            </a:r>
            <a:r>
              <a:rPr lang="hu-HU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</a:t>
            </a:r>
            <a:endParaRPr lang="hu-HU" b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280035">
              <a:lnSpc>
                <a:spcPct val="100000"/>
              </a:lnSpc>
              <a:spcBef>
                <a:spcPts val="1800"/>
              </a:spcBef>
            </a:pPr>
            <a:r>
              <a:rPr lang="hu-HU" spc="-1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You</a:t>
            </a:r>
            <a:r>
              <a:rPr lang="hu-HU" spc="-1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pc="-1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can</a:t>
            </a:r>
            <a:r>
              <a:rPr lang="hu-HU" spc="-1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pc="-1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find</a:t>
            </a:r>
            <a:r>
              <a:rPr lang="hu-HU" spc="-1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pc="-1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pc="-1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pc="-1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name</a:t>
            </a:r>
            <a:r>
              <a:rPr lang="hu-HU" spc="-1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of </a:t>
            </a:r>
            <a:r>
              <a:rPr lang="hu-HU" spc="-1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your</a:t>
            </a:r>
            <a:r>
              <a:rPr lang="hu-HU" spc="-1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pc="-1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practice</a:t>
            </a:r>
            <a:r>
              <a:rPr lang="hu-HU" spc="-1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pc="-1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coordinator</a:t>
            </a:r>
            <a:r>
              <a:rPr lang="hu-HU" spc="-1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pc="-1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by</a:t>
            </a:r>
            <a:r>
              <a:rPr lang="hu-HU" spc="-1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pc="-1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ticking</a:t>
            </a:r>
            <a:r>
              <a:rPr lang="hu-HU" spc="-1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b="1" spc="-1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every</a:t>
            </a:r>
            <a:r>
              <a:rPr lang="hu-HU" b="1" spc="-1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b="1" spc="-1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lecturer</a:t>
            </a:r>
            <a:r>
              <a:rPr lang="hu-HU" b="1" spc="-1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pc="-1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at</a:t>
            </a:r>
            <a:r>
              <a:rPr lang="hu-HU" spc="-1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pc="-1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pc="-1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end of </a:t>
            </a:r>
            <a:r>
              <a:rPr lang="hu-HU" spc="-1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pc="-1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line.</a:t>
            </a:r>
            <a:endParaRPr lang="hu-HU" spc="-5" dirty="0">
              <a:solidFill>
                <a:srgbClr val="40404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280035">
              <a:lnSpc>
                <a:spcPct val="100000"/>
              </a:lnSpc>
              <a:spcBef>
                <a:spcPts val="1800"/>
              </a:spcBef>
            </a:pPr>
            <a:r>
              <a:rPr lang="hu-HU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Click</a:t>
            </a:r>
            <a:r>
              <a:rPr lang="hu-HU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Register</a:t>
            </a:r>
            <a:r>
              <a:rPr lang="hu-HU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to</a:t>
            </a:r>
            <a:r>
              <a:rPr lang="hu-HU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validate</a:t>
            </a:r>
            <a:r>
              <a:rPr lang="hu-HU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your</a:t>
            </a:r>
            <a:r>
              <a:rPr lang="hu-HU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application</a:t>
            </a:r>
            <a:r>
              <a:rPr lang="hu-HU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</a:t>
            </a:r>
            <a:endParaRPr lang="hu-HU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just"/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Kép 14" descr="A képen szöveg látható&#10;&#10;Automatikusan generált leírás">
            <a:extLst>
              <a:ext uri="{FF2B5EF4-FFF2-40B4-BE49-F238E27FC236}">
                <a16:creationId xmlns:a16="http://schemas.microsoft.com/office/drawing/2014/main" id="{0AEF75B1-CBFB-4A2B-AE6A-919D876190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696" y="2997754"/>
            <a:ext cx="7371912" cy="3417485"/>
          </a:xfrm>
          <a:prstGeom prst="rect">
            <a:avLst/>
          </a:prstGeom>
        </p:spPr>
      </p:pic>
      <p:cxnSp>
        <p:nvCxnSpPr>
          <p:cNvPr id="16" name="Egyenes összekötő nyíllal 15">
            <a:extLst>
              <a:ext uri="{FF2B5EF4-FFF2-40B4-BE49-F238E27FC236}">
                <a16:creationId xmlns:a16="http://schemas.microsoft.com/office/drawing/2014/main" id="{84E3C837-CEC3-4C89-BEC6-F4FE79313D08}"/>
              </a:ext>
            </a:extLst>
          </p:cNvPr>
          <p:cNvCxnSpPr>
            <a:cxnSpLocks/>
          </p:cNvCxnSpPr>
          <p:nvPr/>
        </p:nvCxnSpPr>
        <p:spPr>
          <a:xfrm flipH="1">
            <a:off x="4953000" y="2106436"/>
            <a:ext cx="2514602" cy="238936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>
            <a:cxnSpLocks/>
          </p:cNvCxnSpPr>
          <p:nvPr/>
        </p:nvCxnSpPr>
        <p:spPr>
          <a:xfrm>
            <a:off x="2550795" y="2762952"/>
            <a:ext cx="228600" cy="280021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061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80554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7026" y="297214"/>
            <a:ext cx="73209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100"/>
              </a:spcBef>
            </a:pPr>
            <a:r>
              <a:rPr lang="hu-HU" sz="2400" spc="-5" dirty="0">
                <a:latin typeface="Garamond" panose="02020404030301010803" pitchFamily="18" charset="0"/>
              </a:rPr>
              <a:t>4th </a:t>
            </a:r>
            <a:r>
              <a:rPr lang="hu-HU" sz="2400" spc="-5" dirty="0" err="1">
                <a:latin typeface="Garamond" panose="02020404030301010803" pitchFamily="18" charset="0"/>
              </a:rPr>
              <a:t>step</a:t>
            </a:r>
            <a:endParaRPr sz="2400" dirty="0">
              <a:latin typeface="Garamond" panose="02020404030301010803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50795" y="6453339"/>
            <a:ext cx="5693536" cy="2579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Kép 9" descr="A képen szöveg látható&#10;&#10;Automatikusan generált leírás">
            <a:extLst>
              <a:ext uri="{FF2B5EF4-FFF2-40B4-BE49-F238E27FC236}">
                <a16:creationId xmlns:a16="http://schemas.microsoft.com/office/drawing/2014/main" id="{6DEF58B9-3FE5-4017-BC2D-5E9574271D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186" y="2670185"/>
            <a:ext cx="6553200" cy="3749938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600200" y="760829"/>
            <a:ext cx="7371911" cy="165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106680" algn="just">
              <a:lnSpc>
                <a:spcPct val="100000"/>
              </a:lnSpc>
              <a:spcBef>
                <a:spcPts val="105"/>
              </a:spcBef>
            </a:pP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By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clicking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Register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button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section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[</a:t>
            </a:r>
            <a:r>
              <a:rPr lang="hu-HU" sz="2000" b="1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Nyilatkozat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]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will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pop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up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 </a:t>
            </a:r>
            <a:endParaRPr lang="hu-HU" sz="2000" b="1" spc="5" dirty="0">
              <a:solidFill>
                <a:srgbClr val="40404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355600" marR="106680" indent="-342900" algn="just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hu-HU" sz="2000" spc="5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Fill</a:t>
            </a:r>
            <a:r>
              <a:rPr lang="hu-HU" sz="20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it </a:t>
            </a:r>
            <a:r>
              <a:rPr lang="hu-HU" sz="2000" spc="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to</a:t>
            </a:r>
            <a:r>
              <a:rPr lang="hu-HU" sz="2000" spc="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spc="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z="2000" spc="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spc="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best</a:t>
            </a:r>
            <a:r>
              <a:rPr lang="hu-HU" sz="2000" spc="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of </a:t>
            </a:r>
            <a:r>
              <a:rPr lang="hu-HU" sz="2000" spc="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your</a:t>
            </a:r>
            <a:r>
              <a:rPr lang="hu-HU" sz="2000" spc="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spc="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knowledge.Then</a:t>
            </a:r>
            <a:r>
              <a:rPr lang="hu-HU" sz="2000" spc="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spc="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click</a:t>
            </a:r>
            <a:r>
              <a:rPr lang="hu-HU" sz="2000" spc="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spc="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z="2000" spc="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b="1" spc="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Next</a:t>
            </a:r>
            <a:r>
              <a:rPr lang="hu-HU" sz="2000" b="1" spc="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spc="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button</a:t>
            </a:r>
            <a:r>
              <a:rPr lang="hu-HU" sz="2000" spc="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spc="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at</a:t>
            </a:r>
            <a:r>
              <a:rPr lang="hu-HU" sz="2000" spc="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spc="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z="2000" spc="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spc="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bottom</a:t>
            </a:r>
            <a:r>
              <a:rPr lang="hu-HU" sz="20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 </a:t>
            </a:r>
          </a:p>
          <a:p>
            <a:pPr marL="355600" marR="106680" indent="-342900" algn="just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hu-HU" sz="20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 </a:t>
            </a:r>
            <a:r>
              <a:rPr lang="hu-HU" sz="2000" spc="5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Declaration</a:t>
            </a:r>
            <a:r>
              <a:rPr lang="hu-HU" sz="20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[</a:t>
            </a:r>
            <a:r>
              <a:rPr lang="hu-HU" sz="2000" b="1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Nyilatkozat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] </a:t>
            </a:r>
            <a:r>
              <a:rPr lang="hu-HU" sz="2000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is in Hungarian. </a:t>
            </a:r>
            <a:r>
              <a:rPr lang="hu-HU" sz="2000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Please</a:t>
            </a:r>
            <a:r>
              <a:rPr lang="hu-HU" sz="2000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, go </a:t>
            </a:r>
            <a:r>
              <a:rPr lang="hu-HU" sz="2000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to</a:t>
            </a:r>
            <a:r>
              <a:rPr lang="hu-HU" sz="2000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z="2000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next</a:t>
            </a:r>
            <a:r>
              <a:rPr lang="hu-HU" sz="2000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slides</a:t>
            </a:r>
            <a:r>
              <a:rPr lang="hu-HU" sz="2000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for</a:t>
            </a:r>
            <a:r>
              <a:rPr lang="hu-HU" sz="2000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z="2000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explanation</a:t>
            </a:r>
            <a:r>
              <a:rPr lang="hu-HU" sz="2000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</a:t>
            </a:r>
            <a:endParaRPr lang="hu-HU" sz="2000" dirty="0" smtClean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cxnSp>
        <p:nvCxnSpPr>
          <p:cNvPr id="14" name="Egyenes összekötő 13"/>
          <p:cNvCxnSpPr>
            <a:cxnSpLocks/>
          </p:cNvCxnSpPr>
          <p:nvPr/>
        </p:nvCxnSpPr>
        <p:spPr>
          <a:xfrm flipH="1">
            <a:off x="2244371" y="3810000"/>
            <a:ext cx="1150057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 flipH="1">
            <a:off x="4513786" y="3886200"/>
            <a:ext cx="7620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5D8FB3F6-B6E0-4CB8-BAB8-69D176D2D645}"/>
              </a:ext>
            </a:extLst>
          </p:cNvPr>
          <p:cNvCxnSpPr/>
          <p:nvPr/>
        </p:nvCxnSpPr>
        <p:spPr>
          <a:xfrm flipH="1">
            <a:off x="2057400" y="6096000"/>
            <a:ext cx="9906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582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80554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7026" y="297214"/>
            <a:ext cx="73209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100"/>
              </a:spcBef>
            </a:pPr>
            <a:r>
              <a:rPr lang="hu-HU" sz="2400" spc="-5" dirty="0">
                <a:latin typeface="Garamond" panose="02020404030301010803" pitchFamily="18" charset="0"/>
              </a:rPr>
              <a:t>4th </a:t>
            </a:r>
            <a:r>
              <a:rPr lang="hu-HU" sz="2400" spc="-5" dirty="0" err="1" smtClean="0">
                <a:latin typeface="Garamond" panose="02020404030301010803" pitchFamily="18" charset="0"/>
              </a:rPr>
              <a:t>step</a:t>
            </a:r>
            <a:r>
              <a:rPr lang="hu-HU" sz="2400" spc="-5" dirty="0" smtClean="0">
                <a:latin typeface="Garamond" panose="02020404030301010803" pitchFamily="18" charset="0"/>
              </a:rPr>
              <a:t> (</a:t>
            </a:r>
            <a:r>
              <a:rPr lang="hu-HU" sz="2400" spc="-5" dirty="0" err="1" smtClean="0">
                <a:latin typeface="Garamond" panose="02020404030301010803" pitchFamily="18" charset="0"/>
              </a:rPr>
              <a:t>explanation</a:t>
            </a:r>
            <a:r>
              <a:rPr lang="hu-HU" sz="2400" spc="-5" dirty="0" smtClean="0">
                <a:latin typeface="Garamond" panose="02020404030301010803" pitchFamily="18" charset="0"/>
              </a:rPr>
              <a:t>)</a:t>
            </a:r>
            <a:endParaRPr sz="2400" dirty="0">
              <a:latin typeface="Garamond" panose="02020404030301010803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50795" y="6453339"/>
            <a:ext cx="5693536" cy="2579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Kép 9" descr="A képen szöveg látható&#10;&#10;Automatikusan generált leírás">
            <a:extLst>
              <a:ext uri="{FF2B5EF4-FFF2-40B4-BE49-F238E27FC236}">
                <a16:creationId xmlns:a16="http://schemas.microsoft.com/office/drawing/2014/main" id="{6DEF58B9-3FE5-4017-BC2D-5E9574271D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720566"/>
            <a:ext cx="6553200" cy="3749938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711607" y="722116"/>
            <a:ext cx="7371911" cy="2351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7050" marR="106680" indent="-514350">
              <a:lnSpc>
                <a:spcPct val="100000"/>
              </a:lnSpc>
              <a:spcBef>
                <a:spcPts val="105"/>
              </a:spcBef>
              <a:buAutoNum type="romanUcPeriod"/>
            </a:pPr>
            <a:r>
              <a:rPr lang="hu-HU" sz="14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1.Have </a:t>
            </a:r>
            <a:r>
              <a:rPr lang="hu-HU" sz="1400" spc="5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you</a:t>
            </a:r>
            <a:r>
              <a:rPr lang="hu-HU" sz="14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400" spc="5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ever</a:t>
            </a:r>
            <a:r>
              <a:rPr lang="hu-HU" sz="14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400" spc="5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participated</a:t>
            </a:r>
            <a:r>
              <a:rPr lang="hu-HU" sz="14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in Erasmus </a:t>
            </a:r>
            <a:r>
              <a:rPr lang="hu-HU" sz="1400" spc="5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exchange</a:t>
            </a:r>
            <a:r>
              <a:rPr lang="hu-HU" sz="1400" spc="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400" spc="5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outside</a:t>
            </a:r>
            <a:r>
              <a:rPr lang="hu-HU" sz="14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of </a:t>
            </a:r>
            <a:r>
              <a:rPr lang="hu-HU" sz="1400" spc="5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your</a:t>
            </a:r>
            <a:r>
              <a:rPr lang="hu-HU" sz="14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400" spc="5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current</a:t>
            </a:r>
            <a:r>
              <a:rPr lang="hu-HU" sz="14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400" spc="5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study</a:t>
            </a:r>
            <a:r>
              <a:rPr lang="hu-HU" sz="14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programme?</a:t>
            </a:r>
            <a:r>
              <a:rPr lang="hu-HU" sz="1400" dirty="0"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hu-HU" sz="1400" dirty="0"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hu-HU" sz="1400" dirty="0" smtClean="0">
                <a:latin typeface="Garamond" panose="02020404030301010803" pitchFamily="18" charset="0"/>
                <a:cs typeface="Arial" panose="020B0604020202020204" pitchFamily="34" charset="0"/>
              </a:rPr>
              <a:t>2.Same </a:t>
            </a:r>
            <a:r>
              <a:rPr lang="hu-HU" sz="1400" dirty="0" err="1" smtClean="0">
                <a:latin typeface="Garamond" panose="02020404030301010803" pitchFamily="18" charset="0"/>
                <a:cs typeface="Arial" panose="020B0604020202020204" pitchFamily="34" charset="0"/>
              </a:rPr>
              <a:t>question</a:t>
            </a:r>
            <a:r>
              <a:rPr lang="hu-HU" sz="1400" dirty="0" smtClean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400" dirty="0" err="1" smtClean="0">
                <a:latin typeface="Garamond" panose="02020404030301010803" pitchFamily="18" charset="0"/>
                <a:cs typeface="Arial" panose="020B0604020202020204" pitchFamily="34" charset="0"/>
              </a:rPr>
              <a:t>as</a:t>
            </a:r>
            <a:r>
              <a:rPr lang="hu-HU" sz="1400" dirty="0" smtClean="0">
                <a:latin typeface="Garamond" panose="02020404030301010803" pitchFamily="18" charset="0"/>
                <a:cs typeface="Arial" panose="020B0604020202020204" pitchFamily="34" charset="0"/>
              </a:rPr>
              <a:t>  </a:t>
            </a:r>
            <a:r>
              <a:rPr lang="hu-HU" sz="1400" dirty="0" err="1" smtClean="0"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z="1400" dirty="0" smtClean="0">
                <a:latin typeface="Garamond" panose="02020404030301010803" pitchFamily="18" charset="0"/>
                <a:cs typeface="Arial" panose="020B0604020202020204" pitchFamily="34" charset="0"/>
              </a:rPr>
              <a:t> 1., </a:t>
            </a:r>
            <a:r>
              <a:rPr lang="hu-HU" sz="1400" dirty="0" err="1" smtClean="0">
                <a:latin typeface="Garamond" panose="02020404030301010803" pitchFamily="18" charset="0"/>
                <a:cs typeface="Arial" panose="020B0604020202020204" pitchFamily="34" charset="0"/>
              </a:rPr>
              <a:t>but</a:t>
            </a:r>
            <a:r>
              <a:rPr lang="hu-HU" sz="1400" dirty="0" smtClean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400" dirty="0" err="1" smtClean="0">
                <a:latin typeface="Garamond" panose="02020404030301010803" pitchFamily="18" charset="0"/>
                <a:cs typeface="Arial" panose="020B0604020202020204" pitchFamily="34" charset="0"/>
              </a:rPr>
              <a:t>with</a:t>
            </a:r>
            <a:r>
              <a:rPr lang="hu-HU" sz="1400" dirty="0" smtClean="0">
                <a:latin typeface="Garamond" panose="02020404030301010803" pitchFamily="18" charset="0"/>
                <a:cs typeface="Arial" panose="020B0604020202020204" pitchFamily="34" charset="0"/>
              </a:rPr>
              <a:t> Erasmus </a:t>
            </a:r>
            <a:r>
              <a:rPr lang="hu-HU" sz="1400" dirty="0" err="1" smtClean="0">
                <a:latin typeface="Garamond" panose="02020404030301010803" pitchFamily="18" charset="0"/>
                <a:cs typeface="Arial" panose="020B0604020202020204" pitchFamily="34" charset="0"/>
              </a:rPr>
              <a:t>traineeships</a:t>
            </a:r>
            <a:r>
              <a:rPr lang="hu-HU" sz="1400" dirty="0" smtClean="0">
                <a:latin typeface="Garamond" panose="02020404030301010803" pitchFamily="18" charset="0"/>
                <a:cs typeface="Arial" panose="020B0604020202020204" pitchFamily="34" charset="0"/>
              </a:rPr>
              <a:t>.</a:t>
            </a:r>
            <a:r>
              <a:rPr lang="hu-HU" sz="1400" spc="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hu-HU" sz="1400" spc="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hu-HU" sz="14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3.Have </a:t>
            </a:r>
            <a:r>
              <a:rPr lang="hu-HU" sz="1400" spc="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you</a:t>
            </a:r>
            <a:r>
              <a:rPr lang="hu-HU" sz="1400" spc="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400" spc="5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ever</a:t>
            </a:r>
            <a:r>
              <a:rPr lang="hu-HU" sz="14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400" spc="5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participated</a:t>
            </a:r>
            <a:r>
              <a:rPr lang="hu-HU" sz="14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400" spc="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in Erasmus </a:t>
            </a:r>
            <a:r>
              <a:rPr lang="hu-HU" sz="1400" spc="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exchange</a:t>
            </a:r>
            <a:r>
              <a:rPr lang="hu-HU" sz="1400" spc="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4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during </a:t>
            </a:r>
            <a:r>
              <a:rPr lang="hu-HU" sz="1400" spc="5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your</a:t>
            </a:r>
            <a:r>
              <a:rPr lang="hu-HU" sz="14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400" spc="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current</a:t>
            </a:r>
            <a:r>
              <a:rPr lang="hu-HU" sz="1400" spc="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400" spc="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study</a:t>
            </a:r>
            <a:r>
              <a:rPr lang="hu-HU" sz="1400" spc="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4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programme?</a:t>
            </a:r>
            <a:br>
              <a:rPr lang="hu-HU" sz="14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hu-HU" sz="14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4.Same </a:t>
            </a:r>
            <a:r>
              <a:rPr lang="hu-HU" sz="1400" spc="5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question</a:t>
            </a:r>
            <a:r>
              <a:rPr lang="hu-HU" sz="14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400" spc="5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as</a:t>
            </a:r>
            <a:r>
              <a:rPr lang="hu-HU" sz="14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400" spc="5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z="14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3., </a:t>
            </a:r>
            <a:r>
              <a:rPr lang="hu-HU" sz="1400" spc="5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but</a:t>
            </a:r>
            <a:r>
              <a:rPr lang="hu-HU" sz="14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400" spc="5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with</a:t>
            </a:r>
            <a:r>
              <a:rPr lang="hu-HU" sz="14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Erasmus </a:t>
            </a:r>
            <a:r>
              <a:rPr lang="hu-HU" sz="1400" spc="5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Traineeships</a:t>
            </a:r>
            <a:r>
              <a:rPr lang="hu-HU" sz="14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</a:t>
            </a:r>
          </a:p>
          <a:p>
            <a:pPr marL="12700" marR="106680">
              <a:lnSpc>
                <a:spcPct val="100000"/>
              </a:lnSpc>
              <a:spcBef>
                <a:spcPts val="105"/>
              </a:spcBef>
            </a:pPr>
            <a:r>
              <a:rPr lang="hu-HU" sz="1400" b="1" spc="5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These</a:t>
            </a:r>
            <a:r>
              <a:rPr lang="hu-HU" sz="1400" b="1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400" b="1" spc="5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options</a:t>
            </a:r>
            <a:r>
              <a:rPr lang="hu-HU" sz="1400" b="1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400" b="1" spc="5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will</a:t>
            </a:r>
            <a:r>
              <a:rPr lang="hu-HU" sz="1400" b="1" spc="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400" b="1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show </a:t>
            </a:r>
            <a:r>
              <a:rPr lang="hu-HU" sz="1400" b="1" spc="5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up</a:t>
            </a:r>
            <a:r>
              <a:rPr lang="hu-HU" sz="1400" b="1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400" b="1" spc="5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for</a:t>
            </a:r>
            <a:r>
              <a:rPr lang="hu-HU" sz="1400" b="1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400" b="1" spc="5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all</a:t>
            </a:r>
            <a:r>
              <a:rPr lang="hu-HU" sz="1400" b="1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400" b="1" spc="5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z="1400" b="1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400" b="1" spc="5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questions</a:t>
            </a:r>
            <a:r>
              <a:rPr lang="hu-HU" sz="1400" b="1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 </a:t>
            </a:r>
            <a:br>
              <a:rPr lang="hu-HU" sz="1400" b="1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hu-HU" sz="14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- </a:t>
            </a:r>
            <a:r>
              <a:rPr lang="hu-HU" sz="1400" spc="5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If</a:t>
            </a:r>
            <a:r>
              <a:rPr lang="hu-HU" sz="14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400" spc="5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your</a:t>
            </a:r>
            <a:r>
              <a:rPr lang="hu-HU" sz="14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400" spc="5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answer</a:t>
            </a:r>
            <a:r>
              <a:rPr lang="hu-HU" sz="14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is no, I </a:t>
            </a:r>
            <a:r>
              <a:rPr lang="hu-HU" sz="1400" spc="5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have</a:t>
            </a:r>
            <a:r>
              <a:rPr lang="hu-HU" sz="14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400" spc="5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not</a:t>
            </a:r>
            <a:r>
              <a:rPr lang="hu-HU" sz="14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400" spc="5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participated</a:t>
            </a:r>
            <a:r>
              <a:rPr lang="hu-HU" sz="14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, </a:t>
            </a:r>
            <a:r>
              <a:rPr lang="hu-HU" sz="1400" spc="5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please</a:t>
            </a:r>
            <a:r>
              <a:rPr lang="hu-HU" sz="14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400" spc="5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choose</a:t>
            </a:r>
            <a:r>
              <a:rPr lang="hu-HU" sz="14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[nem vettem részt]</a:t>
            </a:r>
            <a:br>
              <a:rPr lang="hu-HU" sz="14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hu-HU" sz="14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- </a:t>
            </a:r>
            <a:r>
              <a:rPr lang="hu-HU" sz="1400" spc="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</a:t>
            </a:r>
            <a:r>
              <a:rPr lang="hu-HU" sz="1400" spc="5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f</a:t>
            </a:r>
            <a:r>
              <a:rPr lang="hu-HU" sz="14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400" spc="5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your</a:t>
            </a:r>
            <a:r>
              <a:rPr lang="hu-HU" sz="14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400" spc="5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answer</a:t>
            </a:r>
            <a:r>
              <a:rPr lang="hu-HU" sz="14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is </a:t>
            </a:r>
            <a:r>
              <a:rPr lang="hu-HU" sz="1400" spc="5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yes</a:t>
            </a:r>
            <a:r>
              <a:rPr lang="hu-HU" sz="14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, I </a:t>
            </a:r>
            <a:r>
              <a:rPr lang="hu-HU" sz="1400" spc="5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have</a:t>
            </a:r>
            <a:r>
              <a:rPr lang="hu-HU" sz="14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400" spc="5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participated</a:t>
            </a:r>
            <a:r>
              <a:rPr lang="hu-HU" sz="14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, </a:t>
            </a:r>
            <a:r>
              <a:rPr lang="hu-HU" sz="1400" spc="5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please</a:t>
            </a:r>
            <a:r>
              <a:rPr lang="hu-HU" sz="14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400" spc="5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choose</a:t>
            </a:r>
            <a:r>
              <a:rPr lang="hu-HU" sz="14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400" spc="5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one</a:t>
            </a:r>
            <a:r>
              <a:rPr lang="hu-HU" sz="14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of </a:t>
            </a:r>
            <a:r>
              <a:rPr lang="hu-HU" sz="1400" spc="5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z="14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400" spc="5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options</a:t>
            </a:r>
            <a:r>
              <a:rPr lang="hu-HU" sz="14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starting </a:t>
            </a:r>
            <a:r>
              <a:rPr lang="hu-HU" sz="1400" spc="5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with</a:t>
            </a:r>
            <a:r>
              <a:rPr lang="hu-HU" sz="14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[részt vettem összesen …]. </a:t>
            </a:r>
            <a:r>
              <a:rPr lang="hu-HU" sz="1400" spc="5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If</a:t>
            </a:r>
            <a:r>
              <a:rPr lang="hu-HU" sz="14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400" spc="5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you</a:t>
            </a:r>
            <a:r>
              <a:rPr lang="hu-HU" sz="14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400" spc="5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have</a:t>
            </a:r>
            <a:r>
              <a:rPr lang="hu-HU" sz="14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400" spc="5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been</a:t>
            </a:r>
            <a:r>
              <a:rPr lang="hu-HU" sz="14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400" spc="5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on</a:t>
            </a:r>
            <a:r>
              <a:rPr lang="hu-HU" sz="14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Erasmus </a:t>
            </a:r>
            <a:r>
              <a:rPr lang="hu-HU" sz="1400" spc="5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for</a:t>
            </a:r>
            <a:r>
              <a:rPr lang="hu-HU" sz="14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5 </a:t>
            </a:r>
            <a:r>
              <a:rPr lang="hu-HU" sz="1400" spc="5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months</a:t>
            </a:r>
            <a:r>
              <a:rPr lang="hu-HU" sz="14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, </a:t>
            </a:r>
            <a:r>
              <a:rPr lang="hu-HU" sz="1400" spc="5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choose</a:t>
            </a:r>
            <a:r>
              <a:rPr lang="hu-HU" sz="14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400" spc="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[részt vettem </a:t>
            </a:r>
            <a:r>
              <a:rPr lang="hu-HU" sz="14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összesen 5 hónapig], </a:t>
            </a:r>
            <a:r>
              <a:rPr lang="hu-HU" sz="1400" spc="5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if</a:t>
            </a:r>
            <a:r>
              <a:rPr lang="hu-HU" sz="14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it </a:t>
            </a:r>
            <a:r>
              <a:rPr lang="hu-HU" sz="1400" spc="5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was</a:t>
            </a:r>
            <a:r>
              <a:rPr lang="hu-HU" sz="14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12 </a:t>
            </a:r>
            <a:r>
              <a:rPr lang="hu-HU" sz="1400" spc="5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months</a:t>
            </a:r>
            <a:r>
              <a:rPr lang="hu-HU" sz="14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, </a:t>
            </a:r>
            <a:r>
              <a:rPr lang="hu-HU" sz="1400" spc="5" dirty="0" err="1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choose</a:t>
            </a:r>
            <a:r>
              <a:rPr lang="hu-HU" sz="14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400" spc="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[részt vettem összesen </a:t>
            </a:r>
            <a:r>
              <a:rPr lang="hu-HU" sz="1400" spc="5" dirty="0" smtClean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12 hónapig], etc. ….</a:t>
            </a:r>
            <a:r>
              <a:rPr lang="hu-HU" sz="2000" dirty="0"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hu-HU" sz="2000" dirty="0">
                <a:latin typeface="Garamond" panose="02020404030301010803" pitchFamily="18" charset="0"/>
                <a:cs typeface="Arial" panose="020B0604020202020204" pitchFamily="34" charset="0"/>
              </a:rPr>
            </a:br>
            <a:endParaRPr lang="hu-HU" sz="2000" dirty="0" smtClean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cxnSp>
        <p:nvCxnSpPr>
          <p:cNvPr id="14" name="Egyenes összekötő 13"/>
          <p:cNvCxnSpPr>
            <a:cxnSpLocks/>
          </p:cNvCxnSpPr>
          <p:nvPr/>
        </p:nvCxnSpPr>
        <p:spPr>
          <a:xfrm flipH="1">
            <a:off x="2213576" y="3886200"/>
            <a:ext cx="1150057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 flipH="1">
            <a:off x="4445483" y="3962400"/>
            <a:ext cx="7620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5D8FB3F6-B6E0-4CB8-BAB8-69D176D2D645}"/>
              </a:ext>
            </a:extLst>
          </p:cNvPr>
          <p:cNvCxnSpPr/>
          <p:nvPr/>
        </p:nvCxnSpPr>
        <p:spPr>
          <a:xfrm flipH="1">
            <a:off x="2213576" y="6172200"/>
            <a:ext cx="9906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ép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038600"/>
            <a:ext cx="1450241" cy="1396082"/>
          </a:xfrm>
          <a:prstGeom prst="rect">
            <a:avLst/>
          </a:prstGeom>
        </p:spPr>
      </p:pic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E355A7CA-2D70-4E3A-8B10-30365A12C601}"/>
              </a:ext>
            </a:extLst>
          </p:cNvPr>
          <p:cNvCxnSpPr>
            <a:cxnSpLocks/>
          </p:cNvCxnSpPr>
          <p:nvPr/>
        </p:nvCxnSpPr>
        <p:spPr>
          <a:xfrm>
            <a:off x="2618869" y="1846163"/>
            <a:ext cx="4516827" cy="234483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Kép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796" y="5360041"/>
            <a:ext cx="914528" cy="114316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086" y="4836804"/>
            <a:ext cx="914528" cy="11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62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</TotalTime>
  <Words>992</Words>
  <Application>Microsoft Office PowerPoint</Application>
  <PresentationFormat>Diavetítés a képernyőre (4:3 oldalarány)</PresentationFormat>
  <Paragraphs>59</Paragraphs>
  <Slides>16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1" baseType="lpstr">
      <vt:lpstr>Malgun Gothic</vt:lpstr>
      <vt:lpstr>Arial</vt:lpstr>
      <vt:lpstr>Calibri</vt:lpstr>
      <vt:lpstr>Garamond</vt:lpstr>
      <vt:lpstr>Office Theme</vt:lpstr>
      <vt:lpstr>PowerPoint-bemutató</vt:lpstr>
      <vt:lpstr>NEPTUN GUIDE</vt:lpstr>
      <vt:lpstr>ERASMUS+ APPLICATIONS MUST BE SUBMITTED VIA NEPTUN</vt:lpstr>
      <vt:lpstr>2nd step</vt:lpstr>
      <vt:lpstr>3rd step A</vt:lpstr>
      <vt:lpstr>3rd step A (cont.)</vt:lpstr>
      <vt:lpstr>3rd step B</vt:lpstr>
      <vt:lpstr>4th step</vt:lpstr>
      <vt:lpstr>4th step (explanation)</vt:lpstr>
      <vt:lpstr>4th step (explanation)</vt:lpstr>
      <vt:lpstr>5th step</vt:lpstr>
      <vt:lpstr>6th step</vt:lpstr>
      <vt:lpstr>7th step</vt:lpstr>
      <vt:lpstr>8th step</vt:lpstr>
      <vt:lpstr>APPLICATION SUBMITTED</vt:lpstr>
      <vt:lpstr>(+ Optional steps)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Deli Júlia</cp:lastModifiedBy>
  <cp:revision>55</cp:revision>
  <dcterms:created xsi:type="dcterms:W3CDTF">2019-01-23T11:36:28Z</dcterms:created>
  <dcterms:modified xsi:type="dcterms:W3CDTF">2021-02-25T15:25:35Z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2017-02-07T00:00:00Z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2019-01-23T00:00:00Z</vt:filetime>
  </property>
</Properties>
</file>