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9" r:id="rId2"/>
    <p:sldId id="312" r:id="rId3"/>
    <p:sldId id="314" r:id="rId4"/>
    <p:sldId id="313" r:id="rId5"/>
    <p:sldId id="274" r:id="rId6"/>
    <p:sldId id="315" r:id="rId7"/>
    <p:sldId id="268" r:id="rId8"/>
    <p:sldId id="267" r:id="rId9"/>
    <p:sldId id="269" r:id="rId10"/>
    <p:sldId id="270" r:id="rId11"/>
    <p:sldId id="271" r:id="rId12"/>
    <p:sldId id="318" r:id="rId13"/>
    <p:sldId id="272" r:id="rId14"/>
    <p:sldId id="275" r:id="rId15"/>
    <p:sldId id="276" r:id="rId16"/>
    <p:sldId id="278" r:id="rId17"/>
    <p:sldId id="279" r:id="rId18"/>
    <p:sldId id="319" r:id="rId19"/>
    <p:sldId id="281" r:id="rId20"/>
    <p:sldId id="282" r:id="rId21"/>
    <p:sldId id="308" r:id="rId22"/>
    <p:sldId id="277" r:id="rId23"/>
    <p:sldId id="321" r:id="rId24"/>
    <p:sldId id="320" r:id="rId25"/>
    <p:sldId id="316" r:id="rId26"/>
    <p:sldId id="322" r:id="rId27"/>
    <p:sldId id="323" r:id="rId28"/>
    <p:sldId id="299" r:id="rId29"/>
    <p:sldId id="317" r:id="rId30"/>
    <p:sldId id="306" r:id="rId31"/>
    <p:sldId id="307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9EF7CC-4392-4A8C-82FF-A96793D1FD9A}">
          <p14:sldIdLst>
            <p14:sldId id="259"/>
            <p14:sldId id="312"/>
            <p14:sldId id="314"/>
            <p14:sldId id="313"/>
            <p14:sldId id="274"/>
            <p14:sldId id="315"/>
            <p14:sldId id="268"/>
            <p14:sldId id="267"/>
            <p14:sldId id="269"/>
            <p14:sldId id="270"/>
            <p14:sldId id="271"/>
            <p14:sldId id="318"/>
            <p14:sldId id="272"/>
            <p14:sldId id="275"/>
            <p14:sldId id="276"/>
            <p14:sldId id="278"/>
            <p14:sldId id="279"/>
            <p14:sldId id="319"/>
            <p14:sldId id="281"/>
            <p14:sldId id="282"/>
            <p14:sldId id="308"/>
            <p14:sldId id="277"/>
            <p14:sldId id="321"/>
            <p14:sldId id="320"/>
            <p14:sldId id="316"/>
            <p14:sldId id="322"/>
            <p14:sldId id="323"/>
            <p14:sldId id="299"/>
            <p14:sldId id="317"/>
            <p14:sldId id="306"/>
            <p14:sldId id="307"/>
          </p14:sldIdLst>
        </p14:section>
        <p14:section name="Untitled Section" id="{78C1CA88-05D5-4E16-9BA4-104EA193293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DF2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3341" autoAdjust="0"/>
  </p:normalViewPr>
  <p:slideViewPr>
    <p:cSldViewPr snapToGrid="0">
      <p:cViewPr varScale="1">
        <p:scale>
          <a:sx n="103" d="100"/>
          <a:sy n="103" d="100"/>
        </p:scale>
        <p:origin x="9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27D06-7B75-448D-A82D-0E8DBFC8990C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04206-2556-49DA-AA70-7A4A47E8F0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73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591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515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758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124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465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Monte Carlo </a:t>
            </a:r>
            <a:r>
              <a:rPr lang="en-US" dirty="0" err="1"/>
              <a:t>módszer</a:t>
            </a:r>
            <a:r>
              <a:rPr lang="en-US" dirty="0"/>
              <a:t> –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később</a:t>
            </a:r>
            <a:r>
              <a:rPr lang="en-US" dirty="0"/>
              <a:t> a </a:t>
            </a:r>
            <a:r>
              <a:rPr lang="en-US" dirty="0" err="1"/>
              <a:t>szimuláció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optimalizáció </a:t>
            </a:r>
            <a:r>
              <a:rPr lang="en-US" dirty="0" err="1"/>
              <a:t>kapcsolata</a:t>
            </a:r>
            <a:endParaRPr lang="en-US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542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674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Carbon-, Nitrogen dioxide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3115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7490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932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238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467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2544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143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80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5453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6287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470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240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3970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04206-2556-49DA-AA70-7A4A47E8F02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68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38A3-42A0-7AAB-C287-69C7511D5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92396-62C4-C828-57DB-88F90DDEA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FB5D1-D9B8-F912-8431-B04C3442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0A60B-4771-B618-05BA-850F41F25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0750B-79AE-29B4-9F70-DD15E75E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709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EC69-9C2D-5AE8-8BDA-8EB42A7F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BB8E7-4916-DAFF-6B50-DC6C23E5C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8F3EC-7302-3838-EAF0-D23F0AE4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E4E82-342F-BA77-5987-5685F21E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588A-38AE-42B9-72FF-05CEFF87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8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7D5781-1659-1F5D-751F-9EFE09497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F030A-A659-EDE9-8C63-421CC0D71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2A69F-2FCB-3299-08E3-24A7A4FFC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5B266-1F75-BFB5-85B2-03BEF03C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B3AC-2CF4-0ED6-F0DF-D9ED5F4E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739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7825-2BB2-6913-FC0E-7610B17E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1E2A-729C-8DE6-E142-B294A3374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48735-7A85-1892-4778-1F83E906B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1F1D3-5C03-8A7B-6707-C416855C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59711-BCD5-5353-4490-4D07FAE8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232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AF11-AEAB-0966-7947-FAAE6F8B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2C6D9-A0EF-7F03-2EB7-620250B6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F6FFE-389E-C7BB-456E-C35C1CAF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42FFD-DC24-2D82-0A7E-E9496F75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B9519-7F37-A3F8-34D1-C29DB7DA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708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6166-5986-7497-802A-8196869E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5B08A-F802-57B0-F9EA-3D9333070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6D5AD-955F-D71E-2392-0AAF2C368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EAEA4-5086-4333-7CD9-6CBF3F64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242CE-B8A9-EF71-B6A9-821EE3E4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9696C-DD11-2EA2-7873-6D4F0CEF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646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D732-1D49-E602-F418-3D334155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10BD-868E-46AA-C22C-20839491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82A3E-D0C2-805B-91D6-CCE8C34E7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56973-A51F-BA78-8584-09DAA01DF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D01C2-411C-B2E7-D3E7-EF3061A60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765485-D04D-9885-432E-77637315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2FCF1A-F1AF-B739-34F6-499B0D45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60020-5187-5579-4F4D-76400CBA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300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0B92-6E58-450E-76A0-94CF5435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CBC7E-7610-52DB-2096-24E13A76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F2CA4-A46B-25E2-4356-DAB611AA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3C5A2-55C0-26DF-C19D-E9555647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41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7761E3-69CA-F63E-D134-FE7830A5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C60EF2-405E-76CE-AA14-802DACD8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F60C5-63E7-5CA7-B0B7-D36C4901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214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560F-B9C0-AAC4-2579-B2DE406F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CF04-11EA-78EE-8D2F-38B389A3F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8A976-8985-0BAF-8F80-ABAA13FEF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07CBF-5CAF-A2D8-02D2-600CEE62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1F849-075F-4F85-3CFD-6BA0D425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0D19-52D5-28DE-AC1C-D4B75A9F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345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E94C-FA00-4652-481F-2FEE40C0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6994B-0E9C-4C21-D1C3-97020DFE6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EF9F3-8C0C-D5C3-41FF-0335D1B97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B22F1-7E72-EE9A-5279-6CD0ADDD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B49B4-98F5-52BD-DCAE-886FBB48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D9C80-94EB-7F95-6BFB-1B283AB6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314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9ACC46-D26D-D448-6585-B6219142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1234A-C4A0-5431-1592-09E5C5629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553EC-427F-1700-E897-1436827FF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F850-308D-4E2D-878F-CC551532E47D}" type="datetimeFigureOut">
              <a:rPr lang="hu-HU" smtClean="0"/>
              <a:t>2023. 07. 19.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26CF1-841F-B8BA-F604-B49497FE5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CDC07-994F-99CE-1327-478C6A847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7FF12-06A4-44DB-AA18-514C8E19E8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7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emf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2.png"/><Relationship Id="rId4" Type="http://schemas.openxmlformats.org/officeDocument/2006/relationships/image" Target="../media/image30.emf"/><Relationship Id="rId9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ionalgeographic.com/science/article/bees-can-sense-the-electric-fields-of-flowers" TargetMode="External"/><Relationship Id="rId4" Type="http://schemas.openxmlformats.org/officeDocument/2006/relationships/hyperlink" Target="https://c.wallhere.com/photos/6f/a5/nature_trees_hills_mist_landscape_field-263005.jpg!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73B6FC-0FE6-2801-4B77-150DD5C7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2001838"/>
            <a:ext cx="10314432" cy="187904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Bacterial evolutionary and memetic algorithms and their applications in simulations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8A13AB7-7AF7-2107-67AA-13542F06C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456" y="3955410"/>
            <a:ext cx="8467840" cy="149441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Szilárd Kovács					Supervisor: </a:t>
            </a:r>
          </a:p>
          <a:p>
            <a:pPr algn="l"/>
            <a:r>
              <a:rPr lang="nl-NL" dirty="0">
                <a:solidFill>
                  <a:schemeClr val="bg1"/>
                </a:solidFill>
              </a:rPr>
              <a:t>PhD Student, Dept AI				</a:t>
            </a:r>
            <a:r>
              <a:rPr lang="en-US" dirty="0">
                <a:solidFill>
                  <a:schemeClr val="bg1"/>
                </a:solidFill>
              </a:rPr>
              <a:t>János Botzheim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kovacsszilard@inf.elte.hu</a:t>
            </a:r>
            <a:r>
              <a:rPr lang="en-US" dirty="0">
                <a:solidFill>
                  <a:schemeClr val="bg1"/>
                </a:solidFill>
              </a:rPr>
              <a:t>							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ELTE – Chung Ang Artificial Intelligence Conference		</a:t>
            </a:r>
            <a:r>
              <a:rPr lang="hu-HU" dirty="0">
                <a:solidFill>
                  <a:schemeClr val="bg1"/>
                </a:solidFill>
              </a:rPr>
              <a:t>Budapest,</a:t>
            </a:r>
            <a:r>
              <a:rPr lang="en-US" dirty="0">
                <a:solidFill>
                  <a:schemeClr val="bg1"/>
                </a:solidFill>
              </a:rPr>
              <a:t> 2023.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07. 18.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1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288373"/>
            <a:ext cx="6087518" cy="51270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Optimization</a:t>
            </a:r>
            <a:r>
              <a:rPr lang="hu-HU" sz="2400" dirty="0"/>
              <a:t>:</a:t>
            </a:r>
          </a:p>
          <a:p>
            <a:r>
              <a:rPr lang="en-US" sz="2400" dirty="0"/>
              <a:t>Bacterial</a:t>
            </a:r>
            <a:r>
              <a:rPr lang="hu-HU" sz="2400" dirty="0"/>
              <a:t> </a:t>
            </a:r>
            <a:r>
              <a:rPr lang="en-US" sz="2400" dirty="0"/>
              <a:t>Evolutionary Algorithm</a:t>
            </a:r>
            <a:endParaRPr lang="hu-HU" sz="2400" dirty="0"/>
          </a:p>
          <a:p>
            <a:endParaRPr lang="hu-HU" sz="2400" dirty="0"/>
          </a:p>
          <a:p>
            <a:pPr marL="0" indent="0">
              <a:buNone/>
            </a:pPr>
            <a:r>
              <a:rPr lang="en-US" sz="2400" dirty="0"/>
              <a:t>Parameters</a:t>
            </a:r>
            <a:r>
              <a:rPr lang="hu-HU" sz="2400" dirty="0"/>
              <a:t>:</a:t>
            </a:r>
          </a:p>
          <a:p>
            <a:r>
              <a:rPr lang="en-US" sz="2400" dirty="0"/>
              <a:t>Coordinates</a:t>
            </a:r>
            <a:r>
              <a:rPr lang="hu-HU" sz="2400" dirty="0"/>
              <a:t>,</a:t>
            </a:r>
          </a:p>
          <a:p>
            <a:r>
              <a:rPr lang="en-US" sz="2400" dirty="0"/>
              <a:t>Horizontal-</a:t>
            </a:r>
            <a:r>
              <a:rPr lang="hu-HU" sz="2400" dirty="0"/>
              <a:t>, </a:t>
            </a:r>
            <a:r>
              <a:rPr lang="en-US" sz="2400" dirty="0"/>
              <a:t>Vertical</a:t>
            </a:r>
            <a:r>
              <a:rPr lang="hu-HU" sz="2400" dirty="0"/>
              <a:t> </a:t>
            </a:r>
            <a:r>
              <a:rPr lang="en-US" sz="2400" dirty="0"/>
              <a:t>angle</a:t>
            </a:r>
            <a:r>
              <a:rPr lang="hu-HU" sz="2400" dirty="0"/>
              <a:t>,</a:t>
            </a:r>
          </a:p>
          <a:p>
            <a:r>
              <a:rPr lang="en-US" sz="2400" dirty="0"/>
              <a:t>Focus distance</a:t>
            </a:r>
            <a:r>
              <a:rPr lang="hu-HU" sz="2400" dirty="0"/>
              <a:t>, </a:t>
            </a:r>
            <a:r>
              <a:rPr lang="en-US" sz="2400" dirty="0"/>
              <a:t>Resolution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en-US" sz="2400" dirty="0"/>
              <a:t>Cost function</a:t>
            </a:r>
            <a:r>
              <a:rPr lang="hu-HU" sz="2400" dirty="0"/>
              <a:t>: (</a:t>
            </a:r>
            <a:r>
              <a:rPr lang="en-US" sz="2400" dirty="0"/>
              <a:t>global</a:t>
            </a:r>
            <a:r>
              <a:rPr lang="hu-HU" sz="2400" dirty="0"/>
              <a:t> </a:t>
            </a:r>
            <a:r>
              <a:rPr lang="en-US" sz="2400" dirty="0"/>
              <a:t>and individual</a:t>
            </a:r>
            <a:r>
              <a:rPr lang="hu-HU" sz="2400" dirty="0"/>
              <a:t>)</a:t>
            </a:r>
          </a:p>
          <a:p>
            <a:r>
              <a:rPr lang="en-US" sz="2400" dirty="0"/>
              <a:t>Maximize detection,</a:t>
            </a:r>
          </a:p>
          <a:p>
            <a:r>
              <a:rPr lang="en-US" sz="2400" dirty="0"/>
              <a:t>Reducing the number of sensors,</a:t>
            </a:r>
          </a:p>
          <a:p>
            <a:r>
              <a:rPr lang="en-US" sz="2400" dirty="0"/>
              <a:t>Stepped design, additional value</a:t>
            </a:r>
            <a:endParaRPr lang="hu-HU" sz="24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Optical Sensor Placement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10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BDFF68-7898-7817-8D85-9E949A155ECB}"/>
              </a:ext>
            </a:extLst>
          </p:cNvPr>
          <p:cNvSpPr txBox="1"/>
          <p:nvPr/>
        </p:nvSpPr>
        <p:spPr>
          <a:xfrm>
            <a:off x="6215921" y="1099274"/>
            <a:ext cx="260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Individuals</a:t>
            </a:r>
            <a:endParaRPr lang="hu-HU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6C7AA-CE65-393F-7DA9-EFE091807DDC}"/>
              </a:ext>
            </a:extLst>
          </p:cNvPr>
          <p:cNvSpPr txBox="1"/>
          <p:nvPr/>
        </p:nvSpPr>
        <p:spPr>
          <a:xfrm>
            <a:off x="6215921" y="3820599"/>
            <a:ext cx="187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Optimization</a:t>
            </a:r>
            <a:endParaRPr lang="hu-HU" b="1" i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82120D4-6632-80F1-FBFC-232DC79CD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0"/>
          <a:stretch/>
        </p:blipFill>
        <p:spPr>
          <a:xfrm>
            <a:off x="7174799" y="1430749"/>
            <a:ext cx="5026289" cy="26358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C375C46-7C4F-F837-A7F3-7ED07FD14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629" y="4091989"/>
            <a:ext cx="5150042" cy="229154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A385AA-C033-DC48-DEB8-B5139850BAD7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66AB3F-1CE2-005B-5F80-6ACA806E535B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2D985-3369-B2A1-101C-836F5D2E311D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1078DE2-7F25-EC89-2CF6-93DBF446B3BD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6E061-0912-A70B-D742-2553AED21EB2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53DFE-3440-7814-1522-4E5782A46C77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FC7D336-56C7-91DB-96DF-7AD96A78D74A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86990D5-ABEF-5DC0-F212-3D1E8EE08896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3E3B8BD-9173-F133-C7D6-242EB0FFBBDD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7F49F-7603-A013-480D-7897A5AF914D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2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618082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Results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Optical Sensor Placement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11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EB6AA74-C53A-3A4C-C048-F83A93C05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19965"/>
            <a:ext cx="6042671" cy="48684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7FA14E-FEC2-9FD2-8860-C1BCC29680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9" t="679" r="49820" b="49988"/>
          <a:stretch/>
        </p:blipFill>
        <p:spPr>
          <a:xfrm>
            <a:off x="169577" y="1790623"/>
            <a:ext cx="5303402" cy="42083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1F02C82-282A-730A-689E-2857CEDA42A7}"/>
              </a:ext>
            </a:extLst>
          </p:cNvPr>
          <p:cNvSpPr txBox="1"/>
          <p:nvPr/>
        </p:nvSpPr>
        <p:spPr>
          <a:xfrm>
            <a:off x="229715" y="6153382"/>
            <a:ext cx="117507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Ref.: </a:t>
            </a:r>
            <a:r>
              <a:rPr lang="hu-HU" sz="1000" b="1" dirty="0"/>
              <a:t>Kovács Sz.</a:t>
            </a:r>
            <a:r>
              <a:rPr lang="hu-HU" sz="1000" dirty="0"/>
              <a:t>,</a:t>
            </a:r>
            <a:r>
              <a:rPr lang="hu-HU" sz="1000" b="1" dirty="0"/>
              <a:t> </a:t>
            </a:r>
            <a:r>
              <a:rPr lang="hu-HU" sz="1000" dirty="0" err="1"/>
              <a:t>Bolemányi</a:t>
            </a:r>
            <a:r>
              <a:rPr lang="hu-HU" sz="1000" dirty="0"/>
              <a:t> B., </a:t>
            </a:r>
            <a:r>
              <a:rPr lang="hu-HU" sz="1000" i="1" dirty="0"/>
              <a:t>Botzheim J.</a:t>
            </a:r>
            <a:r>
              <a:rPr lang="hu-HU" sz="1000" dirty="0"/>
              <a:t>: </a:t>
            </a:r>
            <a:r>
              <a:rPr lang="en-US" sz="1000" dirty="0"/>
              <a:t> Placement of Optical Sensors in 3D Terrain Using a Bacterial Evolutionary Algorithm., Sensors 2022, 22, 1161.https://doi.org/10.3390/s22031161</a:t>
            </a:r>
            <a:endParaRPr lang="hu-HU" sz="1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7DD0A0-4B55-C319-557D-CF9F5C73CE31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0622F57-8A8A-DF76-6DA2-A4A6A5C98A2A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FCD047A6-E201-121A-9167-D65FCF3DD99F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AF122D3E-7526-2ADF-60C5-F06E115FC3F6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A849B1AB-EC9A-7892-7446-D45471B7DB0C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63CBD8-B9FF-A8A3-72AF-44EA9FBB5587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FAEAA6-324B-09CC-C64D-F682F45F07AD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F23829-A62C-E573-1083-2DC4440B49F2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5A6B0-9E8E-6D5E-4812-11282E975565}"/>
              </a:ext>
            </a:extLst>
          </p:cNvPr>
          <p:cNvSpPr txBox="1"/>
          <p:nvPr/>
        </p:nvSpPr>
        <p:spPr>
          <a:xfrm>
            <a:off x="1466211" y="1973137"/>
            <a:ext cx="303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Stepped cost function</a:t>
            </a:r>
            <a:endParaRPr lang="hu-HU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1A524-B32A-18C6-BCA8-237478619C40}"/>
              </a:ext>
            </a:extLst>
          </p:cNvPr>
          <p:cNvSpPr txBox="1"/>
          <p:nvPr/>
        </p:nvSpPr>
        <p:spPr>
          <a:xfrm>
            <a:off x="6417743" y="1070253"/>
            <a:ext cx="2944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Detection strength</a:t>
            </a:r>
            <a:endParaRPr lang="hu-HU" b="1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41E456-C80E-1AF9-CFBB-63DA242C3372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13689C-5F65-E4E9-7EF8-8EEC0A5FEE89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C9263-4415-1282-F193-7C4AF5B33F8F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406A054-8F3D-4673-B213-C40BA30B427E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89E11-0383-C120-B76C-D8F74D442CB0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93EA4A-CC7B-AA92-6988-5F3F7D2E2218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5B6BA8-C733-1DDE-7374-72BBDB26224E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FC898E3-F796-8AD0-2E65-69990CF76E52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D4805FB-CF5B-B8AF-8DDA-C3BEC9B3E1DA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E958E-A232-B240-D60B-6B1482AFC672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86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618082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Different solutions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Optical Sensor Placement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12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5A4E32F-72D3-F4FA-D6E4-DBEA8DFAE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" y="1867102"/>
            <a:ext cx="4625974" cy="428441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A7DD0A0-4B55-C319-557D-CF9F5C73CE31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0622F57-8A8A-DF76-6DA2-A4A6A5C98A2A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FCD047A6-E201-121A-9167-D65FCF3DD99F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AF122D3E-7526-2ADF-60C5-F06E115FC3F6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A849B1AB-EC9A-7892-7446-D45471B7DB0C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63CBD8-B9FF-A8A3-72AF-44EA9FBB5587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FAEAA6-324B-09CC-C64D-F682F45F07AD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F23829-A62C-E573-1083-2DC4440B49F2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B5841-5A2F-BC9E-EA42-73A4D332D451}"/>
              </a:ext>
            </a:extLst>
          </p:cNvPr>
          <p:cNvSpPr txBox="1"/>
          <p:nvPr/>
        </p:nvSpPr>
        <p:spPr>
          <a:xfrm>
            <a:off x="229715" y="6153382"/>
            <a:ext cx="117507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Ref.: </a:t>
            </a:r>
            <a:r>
              <a:rPr lang="hu-HU" sz="1000" b="1" dirty="0"/>
              <a:t>Kovács Sz.</a:t>
            </a:r>
            <a:r>
              <a:rPr lang="hu-HU" sz="1000" dirty="0"/>
              <a:t>,</a:t>
            </a:r>
            <a:r>
              <a:rPr lang="hu-HU" sz="1000" b="1" dirty="0"/>
              <a:t> </a:t>
            </a:r>
            <a:r>
              <a:rPr lang="hu-HU" sz="1000" dirty="0" err="1"/>
              <a:t>Bolemányi</a:t>
            </a:r>
            <a:r>
              <a:rPr lang="hu-HU" sz="1000" dirty="0"/>
              <a:t> B., </a:t>
            </a:r>
            <a:r>
              <a:rPr lang="hu-HU" sz="1000" i="1" dirty="0"/>
              <a:t>Botzheim J.</a:t>
            </a:r>
            <a:r>
              <a:rPr lang="hu-HU" sz="1000" dirty="0"/>
              <a:t>: </a:t>
            </a:r>
            <a:r>
              <a:rPr lang="en-US" sz="1000" dirty="0"/>
              <a:t> Placement of Optical Sensors in 3D Terrain Using a Bacterial Evolutionary Algorithm., Sensors 2022, 22, 1161.https://doi.org/10.3390/s22031161</a:t>
            </a:r>
            <a:endParaRPr lang="hu-HU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228FE4-71B4-1CE0-32FC-8642D95DC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062" y="1881757"/>
            <a:ext cx="4740443" cy="4284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58C75-0FA8-BC7D-8ACB-6F30E37BF7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111"/>
          <a:stretch/>
        </p:blipFill>
        <p:spPr>
          <a:xfrm>
            <a:off x="9283960" y="1884805"/>
            <a:ext cx="2907892" cy="426005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B1FCF3-1682-8DF3-7D31-EBF0AFDA764C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112749-2EF6-A1C7-2D84-B46B92BB3D67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09F9E-40CE-5ED2-C82C-2E1CE6B9B1DE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585828-B943-CE8F-26EF-C2B26093F433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2A724-0211-9D00-F669-BCE0F13E132C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1E99DA-AC2F-3192-EEEA-E777DD10D4C2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EBCDEE3-6825-6D34-FD76-697F5000E205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AB2061-B59B-1F0D-1E3E-C0A4852DB62B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0F600DB-3F8A-9E61-341E-D366343A7D71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9F5474-C7C8-49A0-5181-978C2BF87A71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4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2EDB-59FB-7C46-9782-293BC6B4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Darts Playing Robot I.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09E3F-444D-DD59-375B-070C295D4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Identification</a:t>
            </a:r>
            <a:endParaRPr lang="hu-H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03211-10AD-CFD6-47C8-6CC9011E6892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Élőláb helye 3">
            <a:extLst>
              <a:ext uri="{FF2B5EF4-FFF2-40B4-BE49-F238E27FC236}">
                <a16:creationId xmlns:a16="http://schemas.microsoft.com/office/drawing/2014/main" id="{55DED3F8-856C-B3AB-623D-102A28BE860A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81FC81-E8DE-1CE1-4B86-23EA1130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19282-8A50-1EF4-50BA-BFFC816E2BCC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42DBE77-BEB6-7720-583E-07EE2EAB51C6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13</a:t>
            </a:fld>
            <a:endParaRPr lang="hu-H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E7E40-CE99-3C2F-C231-8E2F5D6D7ABF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0D861B-AA7E-65EB-DD1A-56A08A587232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327BE-A849-003B-E95E-7DA3A724A5B0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353767E-F76A-F1E7-8363-2F34923110A5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8026B011-8E4B-DF42-BEC6-4D8E473C07B9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ECA15E00-6D1C-3381-2632-EE057C746CE0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E987175-29B4-EAFE-8B3C-B0DABDFFAEC1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81535D5-333C-C428-552C-0A09B40868F8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148281-D64C-3D8A-B60D-37803B5449E1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EDC144-74F0-486C-2E49-4FED98D906E1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C9222A-4F90-2439-6B9D-505BF141B287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7A967-A148-6833-DC89-26CA48C2BB6B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741B5-224B-0396-EBDC-0CE158D6A827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8C7C56-97B1-8288-D234-6973ECBC085E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9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Darts Playing Robot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14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3E960DB-B169-EEFB-E9DC-2A887ED3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293998"/>
            <a:ext cx="5936260" cy="355166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2054B-804E-56DD-9E1E-3C7A061E8619}"/>
              </a:ext>
            </a:extLst>
          </p:cNvPr>
          <p:cNvSpPr txBox="1">
            <a:spLocks/>
          </p:cNvSpPr>
          <p:nvPr/>
        </p:nvSpPr>
        <p:spPr>
          <a:xfrm>
            <a:off x="387928" y="1498017"/>
            <a:ext cx="4501304" cy="4917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Task: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Accurate targeting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Scatter reduction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Bounce reduction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Sensors: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Cameras (RGB)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Boundaries: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Real-life experimenting is dangerous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4A13D2-3DD5-28C7-024F-75601DF5E42B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B6182BF0-45A0-0F48-3C8C-555B5325DBB6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213CB6A2-EF1E-32D0-3EC1-1788238094DF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8E56F4A5-B386-596B-4083-FF7D8E9AA802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8D59FFA5-770D-C184-6926-91BD4CA99164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BBABE1-FDF3-CD7E-3AD9-53ECD23AFDEE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2518A0-82A7-372F-18AE-6C836ADFACCF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2E32AF-1EF5-8721-DFC6-30D5628DD268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C78C98-5E32-5338-0E50-B4743F46A519}"/>
              </a:ext>
            </a:extLst>
          </p:cNvPr>
          <p:cNvSpPr/>
          <p:nvPr/>
        </p:nvSpPr>
        <p:spPr>
          <a:xfrm>
            <a:off x="4866062" y="5155232"/>
            <a:ext cx="1003300" cy="98620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78079-E52D-20C1-5B64-46D92C2B1AB6}"/>
              </a:ext>
            </a:extLst>
          </p:cNvPr>
          <p:cNvSpPr txBox="1"/>
          <p:nvPr/>
        </p:nvSpPr>
        <p:spPr>
          <a:xfrm>
            <a:off x="4891462" y="534559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Darts-table</a:t>
            </a:r>
            <a:endParaRPr lang="hu-H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96937-4EBE-25C4-7FCC-565D177193B2}"/>
              </a:ext>
            </a:extLst>
          </p:cNvPr>
          <p:cNvSpPr txBox="1"/>
          <p:nvPr/>
        </p:nvSpPr>
        <p:spPr>
          <a:xfrm>
            <a:off x="6174162" y="5345529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Darts model</a:t>
            </a:r>
            <a:endParaRPr lang="hu-H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60570-2062-D934-D2F9-7E145372D09E}"/>
              </a:ext>
            </a:extLst>
          </p:cNvPr>
          <p:cNvSpPr txBox="1"/>
          <p:nvPr/>
        </p:nvSpPr>
        <p:spPr>
          <a:xfrm>
            <a:off x="7482262" y="5345590"/>
            <a:ext cx="157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Releasing parameters</a:t>
            </a:r>
            <a:endParaRPr lang="hu-H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61411-6B5D-9FC9-C2F5-D12AA22D08F3}"/>
              </a:ext>
            </a:extLst>
          </p:cNvPr>
          <p:cNvSpPr txBox="1"/>
          <p:nvPr/>
        </p:nvSpPr>
        <p:spPr>
          <a:xfrm>
            <a:off x="9310554" y="535756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Robot model</a:t>
            </a:r>
            <a:endParaRPr lang="hu-H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2EFDF-EC85-0E91-52B2-36B79496BFD4}"/>
              </a:ext>
            </a:extLst>
          </p:cNvPr>
          <p:cNvSpPr txBox="1"/>
          <p:nvPr/>
        </p:nvSpPr>
        <p:spPr>
          <a:xfrm>
            <a:off x="10564749" y="5332495"/>
            <a:ext cx="159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Robot parameters</a:t>
            </a:r>
            <a:endParaRPr lang="hu-H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1B49C3-14AE-E7C0-061D-72CBB2B8891E}"/>
              </a:ext>
            </a:extLst>
          </p:cNvPr>
          <p:cNvSpPr/>
          <p:nvPr/>
        </p:nvSpPr>
        <p:spPr>
          <a:xfrm>
            <a:off x="6174162" y="5344866"/>
            <a:ext cx="1003300" cy="64633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860E62-12E1-0F25-B325-A583F585E930}"/>
              </a:ext>
            </a:extLst>
          </p:cNvPr>
          <p:cNvSpPr/>
          <p:nvPr/>
        </p:nvSpPr>
        <p:spPr>
          <a:xfrm>
            <a:off x="7500804" y="5345589"/>
            <a:ext cx="1558872" cy="64633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A3CD06-91AC-7FE0-307A-C5844058453C}"/>
              </a:ext>
            </a:extLst>
          </p:cNvPr>
          <p:cNvSpPr/>
          <p:nvPr/>
        </p:nvSpPr>
        <p:spPr>
          <a:xfrm>
            <a:off x="9377119" y="5345950"/>
            <a:ext cx="977900" cy="64633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68D39A-A2DF-FB62-6BC6-887FF83B2CEE}"/>
              </a:ext>
            </a:extLst>
          </p:cNvPr>
          <p:cNvSpPr/>
          <p:nvPr/>
        </p:nvSpPr>
        <p:spPr>
          <a:xfrm>
            <a:off x="10564749" y="5359360"/>
            <a:ext cx="1497722" cy="64633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20CA5F-34E5-E9B5-50D8-5B98AEF03DFF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5869362" y="5668695"/>
            <a:ext cx="304800" cy="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2EBF7D-269A-F21D-036F-0BAA23456E6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7177462" y="5668032"/>
            <a:ext cx="323342" cy="7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330CF5-67FC-C9B2-C00E-5DD1C8C62D06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9059676" y="5668755"/>
            <a:ext cx="317443" cy="3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15BCAF0-D159-2559-8BF8-B3939ECF5B9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10355019" y="5655661"/>
            <a:ext cx="209730" cy="13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4AAAEB6-8A0D-F93C-9231-8EFB5219BF3A}"/>
              </a:ext>
            </a:extLst>
          </p:cNvPr>
          <p:cNvSpPr txBox="1"/>
          <p:nvPr/>
        </p:nvSpPr>
        <p:spPr>
          <a:xfrm>
            <a:off x="6096000" y="4795043"/>
            <a:ext cx="295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Kuka KR 6 Robot</a:t>
            </a:r>
            <a:endParaRPr lang="hu-HU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D4F981-8F5D-3B37-854C-8A86B853CADE}"/>
              </a:ext>
            </a:extLst>
          </p:cNvPr>
          <p:cNvSpPr txBox="1"/>
          <p:nvPr/>
        </p:nvSpPr>
        <p:spPr>
          <a:xfrm>
            <a:off x="6175895" y="6042872"/>
            <a:ext cx="295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Optimization steps</a:t>
            </a:r>
            <a:endParaRPr lang="hu-HU" b="1" i="1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71DA0E77-1DCC-9A27-A19D-1D565C3BF6C3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E201C6-E774-BC3D-9F9C-7D0FBB008C71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4609A7-7102-19CD-1C34-A48D483EFC35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393C7CC-7E3C-F1D2-6F7B-FDEA7B95525A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F03532-B94A-D01F-38C0-722D1816BB78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7CAFD8-A1C8-072E-A4B3-A1F2E6639444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BF19B49F-6D67-34E7-3CF9-A81197950890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D70DCA3-9E04-5171-532C-906A5C15D7DF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69E3772-5F62-71DE-E326-C96C6CD3776D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AFA95B-ABE1-FCE3-5066-D1428FE650AC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1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5779607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Modeling:</a:t>
            </a:r>
          </a:p>
          <a:p>
            <a:r>
              <a:rPr lang="en-US" sz="2400" dirty="0"/>
              <a:t>Measurement (2 camera setup)</a:t>
            </a:r>
          </a:p>
          <a:p>
            <a:r>
              <a:rPr lang="en-US" sz="2400" dirty="0"/>
              <a:t>Dart model</a:t>
            </a:r>
          </a:p>
          <a:p>
            <a:r>
              <a:rPr lang="en-US" sz="2400" dirty="0"/>
              <a:t>Robot model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Robot and dart identification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15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D795B0C-BFA2-B8DD-8978-B0737F33B065}"/>
              </a:ext>
            </a:extLst>
          </p:cNvPr>
          <p:cNvGrpSpPr/>
          <p:nvPr/>
        </p:nvGrpSpPr>
        <p:grpSpPr>
          <a:xfrm>
            <a:off x="6652814" y="1187580"/>
            <a:ext cx="5327324" cy="2534864"/>
            <a:chOff x="7432496" y="3817013"/>
            <a:chExt cx="4686832" cy="2144173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85135F4A-4188-3576-CBA8-69476EFD3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496" y="3817014"/>
              <a:ext cx="2349607" cy="2144172"/>
            </a:xfrm>
            <a:prstGeom prst="rect">
              <a:avLst/>
            </a:prstGeom>
          </p:spPr>
        </p:pic>
        <p:pic>
          <p:nvPicPr>
            <p:cNvPr id="28" name="Graphic 27" descr="Man outline">
              <a:extLst>
                <a:ext uri="{FF2B5EF4-FFF2-40B4-BE49-F238E27FC236}">
                  <a16:creationId xmlns:a16="http://schemas.microsoft.com/office/drawing/2014/main" id="{7B3BDF5A-0CAB-40E1-3EFF-0B4B473B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7299" y="4227497"/>
              <a:ext cx="924327" cy="924327"/>
            </a:xfrm>
            <a:prstGeom prst="rect">
              <a:avLst/>
            </a:prstGeom>
          </p:spPr>
        </p:pic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E26A404F-BF48-B703-7B55-139B65ECE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721" y="3817013"/>
              <a:ext cx="2349607" cy="214417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920008-0D36-C04D-6E5E-BDF1B4EA554D}"/>
              </a:ext>
            </a:extLst>
          </p:cNvPr>
          <p:cNvGrpSpPr/>
          <p:nvPr/>
        </p:nvGrpSpPr>
        <p:grpSpPr>
          <a:xfrm>
            <a:off x="9084906" y="3883088"/>
            <a:ext cx="2904566" cy="2192312"/>
            <a:chOff x="4078942" y="4088268"/>
            <a:chExt cx="2904566" cy="21923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92AA5B-DE16-4F91-7577-3E52299308DA}"/>
                </a:ext>
              </a:extLst>
            </p:cNvPr>
            <p:cNvSpPr/>
            <p:nvPr/>
          </p:nvSpPr>
          <p:spPr>
            <a:xfrm>
              <a:off x="4123767" y="4088509"/>
              <a:ext cx="2859741" cy="21920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BC84E6-956F-7A47-A7C9-3834DE2F705A}"/>
                </a:ext>
              </a:extLst>
            </p:cNvPr>
            <p:cNvSpPr txBox="1"/>
            <p:nvPr/>
          </p:nvSpPr>
          <p:spPr>
            <a:xfrm>
              <a:off x="4123767" y="4088268"/>
              <a:ext cx="28597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 u="none" strike="noStrike" baseline="0" dirty="0">
                  <a:latin typeface="NimbusRomNo9L-Regu"/>
                </a:rPr>
                <a:t>Forces: </a:t>
              </a:r>
            </a:p>
            <a:p>
              <a:r>
                <a:rPr lang="hu-HU" sz="1400" b="0" i="0" u="none" strike="noStrike" baseline="0" dirty="0">
                  <a:latin typeface="NimbusRomNo9L-Regu"/>
                </a:rPr>
                <a:t>‘</a:t>
              </a:r>
              <a:r>
                <a:rPr lang="en-US" sz="1400" b="0" i="0" u="none" strike="noStrike" baseline="0" dirty="0">
                  <a:latin typeface="NimbusRomNo9L-Regu"/>
                </a:rPr>
                <a:t>Form</a:t>
              </a:r>
              <a:r>
                <a:rPr lang="hu-HU" sz="1400" b="0" i="0" u="none" strike="noStrike" baseline="0" dirty="0">
                  <a:latin typeface="NimbusRomNo9L-Regu"/>
                </a:rPr>
                <a:t>-’ és ‘</a:t>
              </a:r>
              <a:r>
                <a:rPr lang="en-US" sz="1400" b="0" i="0" u="none" strike="noStrike" baseline="0" dirty="0">
                  <a:latin typeface="NimbusRomNo9L-Regu"/>
                </a:rPr>
                <a:t>friction drag</a:t>
              </a:r>
              <a:r>
                <a:rPr lang="hu-HU" sz="1400" b="0" i="0" u="none" strike="noStrike" baseline="0" dirty="0">
                  <a:latin typeface="NimbusRomNo9L-Regu"/>
                </a:rPr>
                <a:t>’</a:t>
              </a:r>
              <a:endParaRPr lang="hu-HU" sz="1400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AB29497-22FF-88A3-8EE0-9C70D885D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44" t="32288" r="12574" b="50000"/>
            <a:stretch/>
          </p:blipFill>
          <p:spPr>
            <a:xfrm>
              <a:off x="4213412" y="4635311"/>
              <a:ext cx="2351665" cy="28099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373643-DE3C-FB81-BB6D-3083696A3622}"/>
                </a:ext>
              </a:extLst>
            </p:cNvPr>
            <p:cNvSpPr txBox="1"/>
            <p:nvPr/>
          </p:nvSpPr>
          <p:spPr>
            <a:xfrm>
              <a:off x="4123766" y="5032641"/>
              <a:ext cx="2859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 u="none" strike="noStrike" baseline="0" dirty="0">
                  <a:latin typeface="NimbusRomNo9L-Regu"/>
                </a:rPr>
                <a:t>With form factors</a:t>
              </a:r>
              <a:r>
                <a:rPr lang="hu-HU" sz="1400" b="0" i="0" u="none" strike="noStrike" baseline="0" dirty="0">
                  <a:latin typeface="NimbusRomNo9L-Regu"/>
                </a:rPr>
                <a:t>:</a:t>
              </a:r>
              <a:endParaRPr lang="hu-HU" sz="1400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19DB6F1-E884-EB3C-6955-36F8FC829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456" t="56296" r="11470" b="21170"/>
            <a:stretch/>
          </p:blipFill>
          <p:spPr>
            <a:xfrm>
              <a:off x="4168588" y="5310628"/>
              <a:ext cx="2770095" cy="41271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02DB55C-C80B-0F3D-129A-3ED248DC7407}"/>
                </a:ext>
              </a:extLst>
            </p:cNvPr>
            <p:cNvSpPr txBox="1"/>
            <p:nvPr/>
          </p:nvSpPr>
          <p:spPr>
            <a:xfrm>
              <a:off x="4078942" y="5671498"/>
              <a:ext cx="2859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 u="none" strike="noStrike" baseline="0" dirty="0">
                  <a:latin typeface="NimbusRomNo9L-Regu"/>
                </a:rPr>
                <a:t>torques:</a:t>
              </a:r>
              <a:endParaRPr lang="hu-HU" sz="1400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83511B-2B35-CBD2-76DA-97B59DFA6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294" t="60784" r="23456" b="23112"/>
            <a:stretch/>
          </p:blipFill>
          <p:spPr>
            <a:xfrm>
              <a:off x="4213412" y="5983972"/>
              <a:ext cx="1649508" cy="243955"/>
            </a:xfrm>
            <a:prstGeom prst="rect">
              <a:avLst/>
            </a:prstGeom>
          </p:spPr>
        </p:pic>
      </p:grpSp>
      <p:pic>
        <p:nvPicPr>
          <p:cNvPr id="39" name="Kép 4">
            <a:extLst>
              <a:ext uri="{FF2B5EF4-FFF2-40B4-BE49-F238E27FC236}">
                <a16:creationId xmlns:a16="http://schemas.microsoft.com/office/drawing/2014/main" id="{47F7D06A-629F-0D74-30C5-3D78672683E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45" t="5954" r="21423"/>
          <a:stretch/>
        </p:blipFill>
        <p:spPr>
          <a:xfrm>
            <a:off x="500183" y="3395810"/>
            <a:ext cx="3856187" cy="2938071"/>
          </a:xfrm>
          <a:prstGeom prst="rect">
            <a:avLst/>
          </a:prstGeom>
        </p:spPr>
      </p:pic>
      <p:pic>
        <p:nvPicPr>
          <p:cNvPr id="40" name="Kép 7">
            <a:extLst>
              <a:ext uri="{FF2B5EF4-FFF2-40B4-BE49-F238E27FC236}">
                <a16:creationId xmlns:a16="http://schemas.microsoft.com/office/drawing/2014/main" id="{FF401229-58D9-40A8-BF09-F18A978735D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482" t="9998" r="522" b="9049"/>
          <a:stretch/>
        </p:blipFill>
        <p:spPr>
          <a:xfrm>
            <a:off x="4756025" y="3888411"/>
            <a:ext cx="3929139" cy="245110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D6C4390-F77E-B63C-E6DB-66EDF0A89CF0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0CB62A1D-651E-519E-D5E8-472C0B4ABE91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ADDE2758-679E-9994-4488-A2A711FAD616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7B085FFA-9D70-3251-A87A-A83E69CCC7E7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Footer Placeholder 4">
            <a:extLst>
              <a:ext uri="{FF2B5EF4-FFF2-40B4-BE49-F238E27FC236}">
                <a16:creationId xmlns:a16="http://schemas.microsoft.com/office/drawing/2014/main" id="{E5DFF88C-7F7E-4DDB-907B-B1B0648B220E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D866A4-D9DE-889A-382B-6F874151E5E7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927287-A94A-DDB4-021D-2B49545B37E7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868803-C28C-AE02-9DA9-272F7CA82AE7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C4A31-56AA-264E-0C67-8287F8452025}"/>
              </a:ext>
            </a:extLst>
          </p:cNvPr>
          <p:cNvSpPr txBox="1"/>
          <p:nvPr/>
        </p:nvSpPr>
        <p:spPr>
          <a:xfrm>
            <a:off x="2827669" y="6022785"/>
            <a:ext cx="168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Robot model</a:t>
            </a:r>
            <a:endParaRPr lang="hu-HU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B259E-8E19-CBEC-1018-26468FDCD519}"/>
              </a:ext>
            </a:extLst>
          </p:cNvPr>
          <p:cNvSpPr txBox="1"/>
          <p:nvPr/>
        </p:nvSpPr>
        <p:spPr>
          <a:xfrm>
            <a:off x="4756025" y="6020076"/>
            <a:ext cx="168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Dart model</a:t>
            </a:r>
            <a:endParaRPr lang="hu-HU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ECC2-B6BC-A3A2-F85F-BA79AE6E853B}"/>
              </a:ext>
            </a:extLst>
          </p:cNvPr>
          <p:cNvSpPr txBox="1"/>
          <p:nvPr/>
        </p:nvSpPr>
        <p:spPr>
          <a:xfrm>
            <a:off x="9069346" y="6055807"/>
            <a:ext cx="241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Base formulas</a:t>
            </a:r>
            <a:endParaRPr lang="hu-HU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295B7-09D8-C6B7-6A56-6B2D52F87B26}"/>
              </a:ext>
            </a:extLst>
          </p:cNvPr>
          <p:cNvSpPr txBox="1"/>
          <p:nvPr/>
        </p:nvSpPr>
        <p:spPr>
          <a:xfrm>
            <a:off x="7750620" y="3404687"/>
            <a:ext cx="337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Measurement arrangement</a:t>
            </a:r>
            <a:endParaRPr lang="hu-HU" b="1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613E9F-4AA8-3949-8A8D-E210C62E1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1520" r="42743" b="7169"/>
          <a:stretch/>
        </p:blipFill>
        <p:spPr>
          <a:xfrm>
            <a:off x="8292628" y="1216679"/>
            <a:ext cx="3688765" cy="2574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148F31-B690-4035-5304-67A8E256E2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1072" y="1241715"/>
            <a:ext cx="1180082" cy="762007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8986BA4-F735-B79D-D0FC-D92CD1718C1A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ABC065-565B-0786-A298-8065DEE0F756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B12814-EE20-CE2D-6099-1490EEDD15F1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30C6916-8E21-606F-F9A0-7EE4889238F8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505E16-F261-9DD4-2D09-87E48F825868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E6FAC4-74E8-4F21-CD75-EFB8BB97DEC5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95526BF-6218-46D3-E19E-BFAB02D15E8A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91B9CF1-1857-E3BA-C61F-4AB1FBEC02DB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421ACAE-2E68-ECC4-42AD-2A984FF05678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5C90CF-5D9E-9902-84D1-8E022CA27585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97 -0.08611 L -3.54167E-6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83567"/>
            <a:ext cx="5531042" cy="4931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Optimization:</a:t>
            </a:r>
          </a:p>
          <a:p>
            <a:r>
              <a:rPr lang="en-US" sz="2400" dirty="0"/>
              <a:t>Bacterial Memetic Algorithm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Parameters:</a:t>
            </a:r>
          </a:p>
          <a:p>
            <a:r>
              <a:rPr lang="en-US" sz="2400" dirty="0"/>
              <a:t>Drag coefficients,</a:t>
            </a:r>
          </a:p>
          <a:p>
            <a:r>
              <a:rPr lang="en-US" sz="2400" dirty="0"/>
              <a:t>Weight distribution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Cost function:</a:t>
            </a:r>
          </a:p>
          <a:p>
            <a:r>
              <a:rPr lang="en-US" sz="2400" dirty="0"/>
              <a:t>5 Degree of Freedom (</a:t>
            </a:r>
            <a:r>
              <a:rPr lang="en-US" sz="2400" dirty="0" err="1"/>
              <a:t>DoF</a:t>
            </a:r>
            <a:r>
              <a:rPr lang="en-US" sz="2400" dirty="0"/>
              <a:t>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Dart Identification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0"/>
            <a:ext cx="12192000" cy="525369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16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61D163FE-248B-4AA0-16EF-C90F7581A6FB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0CEA51F8-C578-AB77-6A70-2443C098F853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4223A0C3-AE79-9CCE-721B-7E9205ED3964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4FFA657B-0259-C6FA-04C6-EF5DBA880E09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F1FA4467-FD93-36CE-179D-582F72224C2E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293B8D-217F-A6BA-1F0B-D5406CD6CA05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CC45905-C2D0-DF55-90CB-9DCA922578F2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5036488-EE6D-C8B6-8797-3902D62181CD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EB896-F6F5-5C1F-16C0-110E6D519D91}"/>
              </a:ext>
            </a:extLst>
          </p:cNvPr>
          <p:cNvSpPr txBox="1"/>
          <p:nvPr/>
        </p:nvSpPr>
        <p:spPr>
          <a:xfrm>
            <a:off x="5307934" y="1535450"/>
            <a:ext cx="4124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Bacterial Memetic Algorithm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44E136-B296-0E34-4883-BE1113BD485D}"/>
              </a:ext>
            </a:extLst>
          </p:cNvPr>
          <p:cNvGrpSpPr/>
          <p:nvPr/>
        </p:nvGrpSpPr>
        <p:grpSpPr>
          <a:xfrm>
            <a:off x="5621569" y="2081170"/>
            <a:ext cx="3969409" cy="3511509"/>
            <a:chOff x="617918" y="2561182"/>
            <a:chExt cx="3505837" cy="35732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21B7D0E-845E-7F3A-337F-3CCDF3399D55}"/>
                </a:ext>
              </a:extLst>
            </p:cNvPr>
            <p:cNvSpPr/>
            <p:nvPr/>
          </p:nvSpPr>
          <p:spPr>
            <a:xfrm>
              <a:off x="757504" y="2561182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CB4313-4DFC-31C2-F063-A5C6B0641BCD}"/>
                </a:ext>
              </a:extLst>
            </p:cNvPr>
            <p:cNvSpPr txBox="1"/>
            <p:nvPr/>
          </p:nvSpPr>
          <p:spPr>
            <a:xfrm>
              <a:off x="757503" y="2561182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Initial population</a:t>
              </a:r>
              <a:endParaRPr lang="hu-HU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471294-9C3A-B0D4-0178-C5328453D102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>
              <a:off x="1718895" y="2930514"/>
              <a:ext cx="1343" cy="20499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Decision 10">
              <a:extLst>
                <a:ext uri="{FF2B5EF4-FFF2-40B4-BE49-F238E27FC236}">
                  <a16:creationId xmlns:a16="http://schemas.microsoft.com/office/drawing/2014/main" id="{C745083A-660D-3A89-5D08-02D0C1E6F159}"/>
                </a:ext>
              </a:extLst>
            </p:cNvPr>
            <p:cNvSpPr/>
            <p:nvPr/>
          </p:nvSpPr>
          <p:spPr>
            <a:xfrm>
              <a:off x="617918" y="3135504"/>
              <a:ext cx="2204640" cy="535173"/>
            </a:xfrm>
            <a:prstGeom prst="flowChartDecisi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D74B66-EFB7-A1B3-654B-A5B21A66A2A5}"/>
                </a:ext>
              </a:extLst>
            </p:cNvPr>
            <p:cNvSpPr txBox="1"/>
            <p:nvPr/>
          </p:nvSpPr>
          <p:spPr>
            <a:xfrm>
              <a:off x="938077" y="3221588"/>
              <a:ext cx="1575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Stop criteria?</a:t>
              </a:r>
              <a:endParaRPr lang="hu-HU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A20CAAB-930D-CDA5-5948-D24964A3C232}"/>
                </a:ext>
              </a:extLst>
            </p:cNvPr>
            <p:cNvCxnSpPr>
              <a:cxnSpLocks/>
              <a:stCxn id="11" idx="2"/>
              <a:endCxn id="16" idx="0"/>
            </p:cNvCxnSpPr>
            <p:nvPr/>
          </p:nvCxnSpPr>
          <p:spPr>
            <a:xfrm>
              <a:off x="1720238" y="3670677"/>
              <a:ext cx="947" cy="33966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FFE658B-5EFF-5447-7957-394DFC70C812}"/>
                </a:ext>
              </a:extLst>
            </p:cNvPr>
            <p:cNvSpPr/>
            <p:nvPr/>
          </p:nvSpPr>
          <p:spPr>
            <a:xfrm>
              <a:off x="759794" y="4010341"/>
              <a:ext cx="1922781" cy="80670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F20733-2F23-7224-C98B-5CFC907DF535}"/>
                </a:ext>
              </a:extLst>
            </p:cNvPr>
            <p:cNvSpPr txBox="1"/>
            <p:nvPr/>
          </p:nvSpPr>
          <p:spPr>
            <a:xfrm>
              <a:off x="759793" y="4010342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Bacterial mutation</a:t>
              </a:r>
              <a:endParaRPr lang="hu-HU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AA8A85B-87EC-CD29-86B8-3037F28A804E}"/>
                </a:ext>
              </a:extLst>
            </p:cNvPr>
            <p:cNvSpPr/>
            <p:nvPr/>
          </p:nvSpPr>
          <p:spPr>
            <a:xfrm>
              <a:off x="759794" y="4385737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3CA2F1-2A7A-B706-F4FF-E0BBA2273AD4}"/>
                </a:ext>
              </a:extLst>
            </p:cNvPr>
            <p:cNvSpPr txBox="1"/>
            <p:nvPr/>
          </p:nvSpPr>
          <p:spPr>
            <a:xfrm>
              <a:off x="759793" y="4377270"/>
              <a:ext cx="1922783" cy="35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(Local search)</a:t>
              </a:r>
              <a:endParaRPr lang="hu-HU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72E40D0-2157-32B4-6582-8DD23FD4BE10}"/>
                </a:ext>
              </a:extLst>
            </p:cNvPr>
            <p:cNvSpPr/>
            <p:nvPr/>
          </p:nvSpPr>
          <p:spPr>
            <a:xfrm>
              <a:off x="758978" y="5122159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C157BB-3C27-BF73-6C6C-F1CE934BF84D}"/>
                </a:ext>
              </a:extLst>
            </p:cNvPr>
            <p:cNvSpPr txBox="1"/>
            <p:nvPr/>
          </p:nvSpPr>
          <p:spPr>
            <a:xfrm>
              <a:off x="758977" y="5122159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Local search</a:t>
              </a:r>
              <a:endParaRPr lang="hu-HU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0DC8395-8CE4-30E8-85FC-A62E1E70D9BB}"/>
                </a:ext>
              </a:extLst>
            </p:cNvPr>
            <p:cNvSpPr/>
            <p:nvPr/>
          </p:nvSpPr>
          <p:spPr>
            <a:xfrm>
              <a:off x="3050567" y="3079923"/>
              <a:ext cx="1073188" cy="6322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2998E5-7E05-073E-B5B0-B31E31D2F882}"/>
                </a:ext>
              </a:extLst>
            </p:cNvPr>
            <p:cNvSpPr txBox="1"/>
            <p:nvPr/>
          </p:nvSpPr>
          <p:spPr>
            <a:xfrm>
              <a:off x="3050566" y="3079924"/>
              <a:ext cx="1073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Best solutions</a:t>
              </a:r>
              <a:endParaRPr lang="hu-HU" dirty="0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81BBE53-6A5E-C285-9581-AB08AE49DFFB}"/>
                </a:ext>
              </a:extLst>
            </p:cNvPr>
            <p:cNvCxnSpPr>
              <a:cxnSpLocks/>
              <a:stCxn id="48" idx="2"/>
              <a:endCxn id="61" idx="0"/>
            </p:cNvCxnSpPr>
            <p:nvPr/>
          </p:nvCxnSpPr>
          <p:spPr>
            <a:xfrm flipH="1">
              <a:off x="1720241" y="5491491"/>
              <a:ext cx="128" cy="23185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ECF27BCB-24F6-58DB-C026-D7EB81922CCE}"/>
                </a:ext>
              </a:extLst>
            </p:cNvPr>
            <p:cNvSpPr/>
            <p:nvPr/>
          </p:nvSpPr>
          <p:spPr>
            <a:xfrm>
              <a:off x="758850" y="5723345"/>
              <a:ext cx="1922781" cy="41111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75A4140-CCDF-77FC-C968-D74E24184088}"/>
                </a:ext>
              </a:extLst>
            </p:cNvPr>
            <p:cNvSpPr txBox="1"/>
            <p:nvPr/>
          </p:nvSpPr>
          <p:spPr>
            <a:xfrm>
              <a:off x="758849" y="5723346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Gene transfer</a:t>
              </a:r>
              <a:endParaRPr lang="hu-HU" dirty="0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E6B956B-9ED7-458B-A65C-1873303A0A3B}"/>
                </a:ext>
              </a:extLst>
            </p:cNvPr>
            <p:cNvCxnSpPr>
              <a:cxnSpLocks/>
              <a:stCxn id="14" idx="2"/>
              <a:endCxn id="48" idx="0"/>
            </p:cNvCxnSpPr>
            <p:nvPr/>
          </p:nvCxnSpPr>
          <p:spPr>
            <a:xfrm flipH="1">
              <a:off x="1720369" y="4817046"/>
              <a:ext cx="816" cy="30511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5039921-F78E-3FF1-5EF5-8133FBB22D70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2822558" y="3403090"/>
              <a:ext cx="236499" cy="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6B09D261-363B-9C27-84E3-4863B26346BC}"/>
                </a:ext>
              </a:extLst>
            </p:cNvPr>
            <p:cNvCxnSpPr>
              <a:cxnSpLocks/>
              <a:stCxn id="61" idx="1"/>
              <a:endCxn id="11" idx="1"/>
            </p:cNvCxnSpPr>
            <p:nvPr/>
          </p:nvCxnSpPr>
          <p:spPr>
            <a:xfrm rot="10800000">
              <a:off x="617919" y="3403092"/>
              <a:ext cx="140931" cy="2504921"/>
            </a:xfrm>
            <a:prstGeom prst="bentConnector3">
              <a:avLst>
                <a:gd name="adj1" fmla="val 262207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00EB1A-0449-EF2C-DF05-FF251EA476CE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97F7196-0D86-A49F-8F24-6C80B0DB0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110" y="3369748"/>
            <a:ext cx="2816673" cy="305040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5042719-1586-42D0-1C08-EBA26630F078}"/>
              </a:ext>
            </a:extLst>
          </p:cNvPr>
          <p:cNvSpPr txBox="1"/>
          <p:nvPr/>
        </p:nvSpPr>
        <p:spPr>
          <a:xfrm>
            <a:off x="9766107" y="2978221"/>
            <a:ext cx="24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Scheduling learning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814337-9F49-E59A-05D3-F1C15E00BDFC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D57C59-B6BB-9C4B-AB0D-48C1D816B7C0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33DC35A-9590-2DDF-2FBB-E735814EC700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74FDDD-1B96-C918-F396-5CF68973A34B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9FBFEE-0220-0155-4283-7888A837AC81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7BC0E626-271C-B02B-7388-98730ED853C2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74C0604B-6EFD-476F-A19B-E28CEF9E43DB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BD53D252-56D4-1796-51D8-D895D29A6F2C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78E21E-0DC3-5232-DA61-47D57FD2F75C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6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5EB7C5C-EC34-9BCB-C96B-EB339488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41" y="3512122"/>
            <a:ext cx="2868199" cy="22640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DF5AE9-9968-6DE0-0AB4-E6879EF48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065" y="1200523"/>
            <a:ext cx="2991484" cy="23475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64906"/>
            <a:ext cx="5112871" cy="4950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Results:</a:t>
            </a:r>
          </a:p>
          <a:p>
            <a:r>
              <a:rPr lang="en-US" sz="2400" dirty="0"/>
              <a:t>Varying simulation time step</a:t>
            </a:r>
          </a:p>
          <a:p>
            <a:r>
              <a:rPr lang="en-US" sz="2400" dirty="0"/>
              <a:t>Changing simulation length</a:t>
            </a:r>
          </a:p>
          <a:p>
            <a:r>
              <a:rPr lang="en-US" sz="2400" dirty="0"/>
              <a:t>Early stopping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Dart Identification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17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9758A42-98FE-222D-912A-386556940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657" y="3464962"/>
            <a:ext cx="2875474" cy="2309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A961A-17D8-5BD0-3306-B1BEC38B8D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9007265" y="1215913"/>
            <a:ext cx="3131406" cy="235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1A927B-88FD-DEF6-C5E7-7411751ED6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2"/>
          <a:stretch/>
        </p:blipFill>
        <p:spPr>
          <a:xfrm>
            <a:off x="6313383" y="3530231"/>
            <a:ext cx="2991484" cy="22454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BE202E-4355-2FEC-424C-AEC33A71655D}"/>
              </a:ext>
            </a:extLst>
          </p:cNvPr>
          <p:cNvSpPr txBox="1"/>
          <p:nvPr/>
        </p:nvSpPr>
        <p:spPr>
          <a:xfrm>
            <a:off x="601605" y="6175101"/>
            <a:ext cx="96904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b="1" dirty="0"/>
              <a:t>Kovács Sz.</a:t>
            </a:r>
            <a:r>
              <a:rPr lang="hu-HU" sz="1000" dirty="0"/>
              <a:t>:</a:t>
            </a:r>
            <a:r>
              <a:rPr lang="hu-HU" sz="1000" b="1" dirty="0"/>
              <a:t> </a:t>
            </a:r>
            <a:r>
              <a:rPr lang="hu-HU" sz="1000" dirty="0"/>
              <a:t>Dartstű mozgásának vizsgálata dartsozó robothoz. OGÉT 2020, Kolozsvár, Románia, 2020.04.25., Kolozsvár, </a:t>
            </a:r>
            <a:r>
              <a:rPr lang="en-US" sz="1000" dirty="0"/>
              <a:t>pp. </a:t>
            </a:r>
            <a:r>
              <a:rPr lang="hu-HU" sz="1000" dirty="0"/>
              <a:t>321-324, ISSN 2668-9685. (2020).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FC9BA-BD26-15E5-98C3-E713076364C7}"/>
              </a:ext>
            </a:extLst>
          </p:cNvPr>
          <p:cNvSpPr txBox="1"/>
          <p:nvPr/>
        </p:nvSpPr>
        <p:spPr>
          <a:xfrm>
            <a:off x="9191452" y="5314527"/>
            <a:ext cx="3013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5 </a:t>
            </a:r>
            <a:r>
              <a:rPr lang="en-US" b="1" i="1" dirty="0" err="1"/>
              <a:t>DoF</a:t>
            </a:r>
            <a:r>
              <a:rPr lang="en-US" b="1" i="1" dirty="0"/>
              <a:t>:</a:t>
            </a:r>
          </a:p>
          <a:p>
            <a:r>
              <a:rPr lang="en-US" b="1" i="1" dirty="0"/>
              <a:t>* : Measurements</a:t>
            </a:r>
          </a:p>
          <a:p>
            <a:r>
              <a:rPr lang="en-US" b="1" i="1" dirty="0"/>
              <a:t>- : Simulation 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FD45D8E0-F5F0-F4D5-E358-1565BEE5BC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82" y="3556291"/>
            <a:ext cx="2931147" cy="1767072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BDBF8F-9C41-08BA-11CC-93A3847548D4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1DBE22-70B2-9173-9287-801702B17B0F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D631A-250C-874D-5ECD-90A328F8314D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DA421C7-03E6-2291-EBD3-E0D6239782C1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7ECB5-3B06-3E72-1CF1-17351E58D336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FB3E8-81F0-61D0-4DA3-F7586D5EE5BF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2D62081-3102-DC9B-18F5-673E9B1887D7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2002771-EF1C-372F-4D66-2A2643DF495F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34AA122-0749-8F6A-E176-F135BEBD2403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774A7-5716-7FEC-80D8-A4B9EAC66271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04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2EDB-59FB-7C46-9782-293BC6B4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Darts Playing Robot II.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09E3F-444D-DD59-375B-070C295D4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Throw</a:t>
            </a:r>
            <a:endParaRPr lang="hu-H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03211-10AD-CFD6-47C8-6CC9011E6892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Élőláb helye 3">
            <a:extLst>
              <a:ext uri="{FF2B5EF4-FFF2-40B4-BE49-F238E27FC236}">
                <a16:creationId xmlns:a16="http://schemas.microsoft.com/office/drawing/2014/main" id="{55DED3F8-856C-B3AB-623D-102A28BE860A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81FC81-E8DE-1CE1-4B86-23EA1130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19282-8A50-1EF4-50BA-BFFC816E2BCC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42DBE77-BEB6-7720-583E-07EE2EAB51C6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18</a:t>
            </a:fld>
            <a:endParaRPr lang="hu-H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E7E40-CE99-3C2F-C231-8E2F5D6D7ABF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0D861B-AA7E-65EB-DD1A-56A08A587232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327BE-A849-003B-E95E-7DA3A724A5B0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353767E-F76A-F1E7-8363-2F34923110A5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8026B011-8E4B-DF42-BEC6-4D8E473C07B9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ECA15E00-6D1C-3381-2632-EE057C746CE0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E987175-29B4-EAFE-8B3C-B0DABDFFAEC1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81535D5-333C-C428-552C-0A09B40868F8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148281-D64C-3D8A-B60D-37803B5449E1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EDC144-74F0-486C-2E49-4FED98D906E1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C9222A-4F90-2439-6B9D-505BF141B287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99864-D126-7F49-59DA-358E459C7946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248245-BCA8-D9E7-5604-1924FF637DA1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A67574-7998-9747-8CE7-3BC2CE5EDAFF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5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Darts Playing Robot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19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411F3E-212F-AC10-EB71-285611795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857" y="1250302"/>
            <a:ext cx="5384814" cy="32217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F36647-6CD7-361A-F4EB-6650FB78B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49" y="4511633"/>
            <a:ext cx="6938021" cy="167295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002F82-976E-4E21-235F-19E6E1685133}"/>
              </a:ext>
            </a:extLst>
          </p:cNvPr>
          <p:cNvSpPr txBox="1">
            <a:spLocks/>
          </p:cNvSpPr>
          <p:nvPr/>
        </p:nvSpPr>
        <p:spPr>
          <a:xfrm>
            <a:off x="387927" y="1498017"/>
            <a:ext cx="5134933" cy="49173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Optimization:</a:t>
            </a:r>
          </a:p>
          <a:p>
            <a:r>
              <a:rPr lang="en-US" sz="2400" dirty="0"/>
              <a:t>Bacterial Memetic Algorithm</a:t>
            </a:r>
          </a:p>
          <a:p>
            <a:r>
              <a:rPr lang="en-US" sz="2400" dirty="0"/>
              <a:t>Connection between simulation and optimization</a:t>
            </a:r>
          </a:p>
          <a:p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Parameters:</a:t>
            </a:r>
          </a:p>
          <a:p>
            <a:r>
              <a:rPr lang="en-US" sz="2400" dirty="0"/>
              <a:t>Robot parameters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Goal:</a:t>
            </a:r>
          </a:p>
          <a:p>
            <a:r>
              <a:rPr lang="en-US" sz="2400" dirty="0"/>
              <a:t>Throwing style</a:t>
            </a:r>
          </a:p>
          <a:p>
            <a:r>
              <a:rPr lang="en-US" sz="2400" dirty="0"/>
              <a:t>Arrival distance</a:t>
            </a:r>
          </a:p>
          <a:p>
            <a:r>
              <a:rPr lang="en-US" sz="2400" dirty="0"/>
              <a:t>Angle of arrival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483D7-9E06-C9B2-40A2-3E8A8B9EDA58}"/>
              </a:ext>
            </a:extLst>
          </p:cNvPr>
          <p:cNvSpPr txBox="1"/>
          <p:nvPr/>
        </p:nvSpPr>
        <p:spPr>
          <a:xfrm>
            <a:off x="7269074" y="4184112"/>
            <a:ext cx="295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Kuka KR 6 Robot</a:t>
            </a:r>
            <a:endParaRPr lang="hu-HU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5C788-0C3F-6305-0297-42DEE00E39DE}"/>
              </a:ext>
            </a:extLst>
          </p:cNvPr>
          <p:cNvSpPr txBox="1"/>
          <p:nvPr/>
        </p:nvSpPr>
        <p:spPr>
          <a:xfrm>
            <a:off x="5189366" y="6104395"/>
            <a:ext cx="295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Positional cost</a:t>
            </a:r>
            <a:endParaRPr lang="hu-HU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76175-8A40-AAF6-8A4A-105A7B216EB7}"/>
              </a:ext>
            </a:extLst>
          </p:cNvPr>
          <p:cNvSpPr txBox="1"/>
          <p:nvPr/>
        </p:nvSpPr>
        <p:spPr>
          <a:xfrm>
            <a:off x="8855806" y="6102132"/>
            <a:ext cx="295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Angular cost</a:t>
            </a:r>
            <a:endParaRPr lang="hu-HU" b="1" i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5A7C82-7921-002D-3C82-561AE581C3DA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34976-6F2B-DF75-AA8E-AB6ED428793C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A90B03-8737-06D8-7AB0-BE95FA4499F4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0E8DD41-46F3-877C-5B70-AFAC803C5B02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D094D-3CB8-09BA-CE04-0597A3D9CCB5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E4A42-9FEB-EB1F-E334-44644B43F366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D4431D8-F13A-3724-20B6-D89690AD6BBA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01224DF-34BC-81F6-1E61-5735E904C2C9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38968EC-F61B-368E-BB19-A317B5FEFFDF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BB5821-1BBF-645E-D411-459346BA6C76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0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60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3261D2-7E1D-185F-201F-B13EEFE2CB4B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11473393" cy="466124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Optimization and modeling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Main Challenges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Bacterial Evolutionary Algorithm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Bacterial Memetic Algorithm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Applications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Sensor placement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Model identification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Dart throwing robot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Traffic optimization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Summary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Structure of the presentation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1816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0904FFF2-29E3-1ACB-0419-9E742DFDB648}"/>
              </a:ext>
            </a:extLst>
          </p:cNvPr>
          <p:cNvSpPr txBox="1">
            <a:spLocks/>
          </p:cNvSpPr>
          <p:nvPr/>
        </p:nvSpPr>
        <p:spPr>
          <a:xfrm>
            <a:off x="2427513" y="6477002"/>
            <a:ext cx="7260271" cy="4101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FB351F-26F6-028B-1086-026D3F4B687A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1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-1" y="601151"/>
            <a:ext cx="12138671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Colonial Bacterial Memetic Algorithm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20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AE1BA2-33B2-E8E5-329F-37CE952BE3EB}"/>
              </a:ext>
            </a:extLst>
          </p:cNvPr>
          <p:cNvSpPr txBox="1"/>
          <p:nvPr/>
        </p:nvSpPr>
        <p:spPr>
          <a:xfrm>
            <a:off x="974724" y="1599612"/>
            <a:ext cx="204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Structure of BMA</a:t>
            </a:r>
            <a:endParaRPr lang="hu-HU" b="1" i="1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171F69E9-41CB-255A-54F4-4C106527B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493" y="1172916"/>
            <a:ext cx="4076580" cy="523897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CD3C1C4B-B48E-8337-781D-B924578651BD}"/>
              </a:ext>
            </a:extLst>
          </p:cNvPr>
          <p:cNvSpPr txBox="1"/>
          <p:nvPr/>
        </p:nvSpPr>
        <p:spPr>
          <a:xfrm>
            <a:off x="9889421" y="1179308"/>
            <a:ext cx="230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Structure of CBMA</a:t>
            </a:r>
            <a:endParaRPr lang="hu-HU" b="1" i="1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0316D16-6EDB-7B1B-FDD4-59986B5DA01D}"/>
              </a:ext>
            </a:extLst>
          </p:cNvPr>
          <p:cNvGrpSpPr/>
          <p:nvPr/>
        </p:nvGrpSpPr>
        <p:grpSpPr>
          <a:xfrm>
            <a:off x="1384726" y="2063128"/>
            <a:ext cx="4072601" cy="3752959"/>
            <a:chOff x="617918" y="2561182"/>
            <a:chExt cx="3505837" cy="3573276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A607C9EC-C5D6-3397-54E1-B02DEFD4BA40}"/>
                </a:ext>
              </a:extLst>
            </p:cNvPr>
            <p:cNvSpPr/>
            <p:nvPr/>
          </p:nvSpPr>
          <p:spPr>
            <a:xfrm>
              <a:off x="757504" y="2561182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B33E9B8-73D1-C2D7-9767-A070529AABB7}"/>
                </a:ext>
              </a:extLst>
            </p:cNvPr>
            <p:cNvSpPr txBox="1"/>
            <p:nvPr/>
          </p:nvSpPr>
          <p:spPr>
            <a:xfrm>
              <a:off x="757503" y="2561182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Initial population</a:t>
              </a:r>
              <a:endParaRPr lang="hu-HU" dirty="0"/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E16053A6-CEEE-65AE-B79F-A829A1FDD9A4}"/>
                </a:ext>
              </a:extLst>
            </p:cNvPr>
            <p:cNvCxnSpPr>
              <a:cxnSpLocks/>
              <a:stCxn id="111" idx="2"/>
              <a:endCxn id="115" idx="0"/>
            </p:cNvCxnSpPr>
            <p:nvPr/>
          </p:nvCxnSpPr>
          <p:spPr>
            <a:xfrm>
              <a:off x="1718895" y="2930514"/>
              <a:ext cx="1343" cy="20499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lowchart: Decision 114">
              <a:extLst>
                <a:ext uri="{FF2B5EF4-FFF2-40B4-BE49-F238E27FC236}">
                  <a16:creationId xmlns:a16="http://schemas.microsoft.com/office/drawing/2014/main" id="{C0570019-39F0-1DC0-0149-4D3B5C7D1FF2}"/>
                </a:ext>
              </a:extLst>
            </p:cNvPr>
            <p:cNvSpPr/>
            <p:nvPr/>
          </p:nvSpPr>
          <p:spPr>
            <a:xfrm>
              <a:off x="617918" y="3135504"/>
              <a:ext cx="2204640" cy="535173"/>
            </a:xfrm>
            <a:prstGeom prst="flowChartDecisi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8295321-D82D-66F5-63DB-3253BA8A951A}"/>
                </a:ext>
              </a:extLst>
            </p:cNvPr>
            <p:cNvSpPr txBox="1"/>
            <p:nvPr/>
          </p:nvSpPr>
          <p:spPr>
            <a:xfrm>
              <a:off x="938077" y="3221588"/>
              <a:ext cx="1575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Stop criteria?</a:t>
              </a:r>
              <a:endParaRPr lang="hu-HU" dirty="0"/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47B053EE-1630-BDC8-3A6B-53D2B910ACE4}"/>
                </a:ext>
              </a:extLst>
            </p:cNvPr>
            <p:cNvCxnSpPr>
              <a:cxnSpLocks/>
              <a:stCxn id="115" idx="2"/>
              <a:endCxn id="121" idx="0"/>
            </p:cNvCxnSpPr>
            <p:nvPr/>
          </p:nvCxnSpPr>
          <p:spPr>
            <a:xfrm>
              <a:off x="1720238" y="3670677"/>
              <a:ext cx="947" cy="33966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114285E4-F868-781C-8030-4EDC75F835CE}"/>
                </a:ext>
              </a:extLst>
            </p:cNvPr>
            <p:cNvSpPr/>
            <p:nvPr/>
          </p:nvSpPr>
          <p:spPr>
            <a:xfrm>
              <a:off x="759794" y="4010341"/>
              <a:ext cx="1922781" cy="80670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A7BCD07-CEA0-9CA6-D8F8-F5514B2564F8}"/>
                </a:ext>
              </a:extLst>
            </p:cNvPr>
            <p:cNvSpPr txBox="1"/>
            <p:nvPr/>
          </p:nvSpPr>
          <p:spPr>
            <a:xfrm>
              <a:off x="759793" y="4010342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Bacterial mutation</a:t>
              </a:r>
              <a:endParaRPr lang="hu-HU" dirty="0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629FFAD-8CAE-6F1B-03B0-D2B87FF9495F}"/>
                </a:ext>
              </a:extLst>
            </p:cNvPr>
            <p:cNvSpPr/>
            <p:nvPr/>
          </p:nvSpPr>
          <p:spPr>
            <a:xfrm>
              <a:off x="759794" y="4385737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7895109-0C15-D0CB-55FB-E366920EEF4B}"/>
                </a:ext>
              </a:extLst>
            </p:cNvPr>
            <p:cNvSpPr txBox="1"/>
            <p:nvPr/>
          </p:nvSpPr>
          <p:spPr>
            <a:xfrm>
              <a:off x="759793" y="4377270"/>
              <a:ext cx="1922783" cy="35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(Local search)</a:t>
              </a:r>
              <a:endParaRPr lang="hu-HU" dirty="0"/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0A3FDF84-D3F6-0725-FD64-41E25698D9F9}"/>
                </a:ext>
              </a:extLst>
            </p:cNvPr>
            <p:cNvSpPr/>
            <p:nvPr/>
          </p:nvSpPr>
          <p:spPr>
            <a:xfrm>
              <a:off x="758978" y="5122159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B892845-4DB6-425C-D551-B41A2C24C86B}"/>
                </a:ext>
              </a:extLst>
            </p:cNvPr>
            <p:cNvSpPr txBox="1"/>
            <p:nvPr/>
          </p:nvSpPr>
          <p:spPr>
            <a:xfrm>
              <a:off x="758977" y="5122159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Local search</a:t>
              </a:r>
              <a:endParaRPr lang="hu-HU" dirty="0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C350CB11-D4E3-74FB-E90E-94859A255B3D}"/>
                </a:ext>
              </a:extLst>
            </p:cNvPr>
            <p:cNvSpPr/>
            <p:nvPr/>
          </p:nvSpPr>
          <p:spPr>
            <a:xfrm>
              <a:off x="3050567" y="3079923"/>
              <a:ext cx="1073188" cy="6322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BA5F1EE-5EFD-7140-656A-8EA20E132AF2}"/>
                </a:ext>
              </a:extLst>
            </p:cNvPr>
            <p:cNvSpPr txBox="1"/>
            <p:nvPr/>
          </p:nvSpPr>
          <p:spPr>
            <a:xfrm>
              <a:off x="3050566" y="3079924"/>
              <a:ext cx="1073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Best solutions</a:t>
              </a:r>
              <a:endParaRPr lang="hu-HU" dirty="0"/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8BABE98A-9A68-8CBF-4CF4-BD501413D079}"/>
                </a:ext>
              </a:extLst>
            </p:cNvPr>
            <p:cNvCxnSpPr>
              <a:cxnSpLocks/>
              <a:stCxn id="130" idx="2"/>
              <a:endCxn id="135" idx="0"/>
            </p:cNvCxnSpPr>
            <p:nvPr/>
          </p:nvCxnSpPr>
          <p:spPr>
            <a:xfrm flipH="1">
              <a:off x="1720241" y="5491491"/>
              <a:ext cx="128" cy="23185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55FE1380-2996-C263-D431-4EF6CC3D69FF}"/>
                </a:ext>
              </a:extLst>
            </p:cNvPr>
            <p:cNvSpPr/>
            <p:nvPr/>
          </p:nvSpPr>
          <p:spPr>
            <a:xfrm>
              <a:off x="758850" y="5723345"/>
              <a:ext cx="1922781" cy="41111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A2CA90C-C5C7-4B3B-37D8-8DEAB9913A49}"/>
                </a:ext>
              </a:extLst>
            </p:cNvPr>
            <p:cNvSpPr txBox="1"/>
            <p:nvPr/>
          </p:nvSpPr>
          <p:spPr>
            <a:xfrm>
              <a:off x="758849" y="5723346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Gene transfer</a:t>
              </a:r>
              <a:endParaRPr lang="hu-HU" dirty="0"/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4007F41A-2544-7364-C21B-326F11F8FCCC}"/>
                </a:ext>
              </a:extLst>
            </p:cNvPr>
            <p:cNvCxnSpPr>
              <a:cxnSpLocks/>
              <a:stCxn id="120" idx="2"/>
              <a:endCxn id="130" idx="0"/>
            </p:cNvCxnSpPr>
            <p:nvPr/>
          </p:nvCxnSpPr>
          <p:spPr>
            <a:xfrm flipH="1">
              <a:off x="1720369" y="4817046"/>
              <a:ext cx="816" cy="30511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88924F12-36CD-48EE-BC69-D392A01D4CC6}"/>
                </a:ext>
              </a:extLst>
            </p:cNvPr>
            <p:cNvCxnSpPr>
              <a:cxnSpLocks/>
              <a:stCxn id="115" idx="3"/>
            </p:cNvCxnSpPr>
            <p:nvPr/>
          </p:nvCxnSpPr>
          <p:spPr>
            <a:xfrm flipV="1">
              <a:off x="2822558" y="3403090"/>
              <a:ext cx="236499" cy="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or: Elbow 137">
              <a:extLst>
                <a:ext uri="{FF2B5EF4-FFF2-40B4-BE49-F238E27FC236}">
                  <a16:creationId xmlns:a16="http://schemas.microsoft.com/office/drawing/2014/main" id="{72808E7F-2A6F-8DCF-7E03-2647F2C6FDD9}"/>
                </a:ext>
              </a:extLst>
            </p:cNvPr>
            <p:cNvCxnSpPr>
              <a:cxnSpLocks/>
              <a:stCxn id="135" idx="1"/>
              <a:endCxn id="115" idx="1"/>
            </p:cNvCxnSpPr>
            <p:nvPr/>
          </p:nvCxnSpPr>
          <p:spPr>
            <a:xfrm rot="10800000">
              <a:off x="617919" y="3403092"/>
              <a:ext cx="140931" cy="2504921"/>
            </a:xfrm>
            <a:prstGeom prst="bentConnector3">
              <a:avLst>
                <a:gd name="adj1" fmla="val 262207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3414E3-6A9F-C419-8070-F09382196796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2C6E07-1B46-1D0F-430C-60F7B0B4A4F4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D10F9C-FC1A-1FD6-65F4-6CD4CE213130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4FBE112-75C1-A6B6-2E64-2A25403B19EE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D96FF-6A1E-D1A3-568B-0C69F3821CB7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58F68-C1B2-7378-C940-6F05A5ABA658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E752891-9EA4-2B34-9864-65FEDF2844DC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0E641-7B0E-C6B9-2DF8-3DC276B46796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58C591F-4441-8CC3-9AC0-C2F7DAA214D2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6097D-010D-5EA1-429C-95C298ED032E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98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513493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Results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Darts Playing Robot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21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97464E7-85B2-4960-D221-B4B941D0D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5" y="2333046"/>
            <a:ext cx="6434626" cy="36508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B0E56-3A19-B532-5460-843DC92B1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88"/>
          <a:stretch/>
        </p:blipFill>
        <p:spPr>
          <a:xfrm>
            <a:off x="6544393" y="1786021"/>
            <a:ext cx="5594176" cy="170211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552E894-A9C4-2FF0-CDB4-47A5ED4CCFDA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0021224-C69D-8574-A836-6FC2E62EAA0B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5AAF66F4-D7B6-7572-8412-3171E6172D70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4C3D3C7E-1F09-2C70-E835-0011D86E86D8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08EF0662-8AE0-F50B-07EE-9B652EEB5EF7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97ED8A-8C31-0B3E-E930-F46A4A0B85F2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36727C-611F-D595-1B59-F97E9F03F4BC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64136-C5CA-6B2A-CD8A-2A787E01CF18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9A7C0-7A5B-DDE7-467A-681E4371F7E0}"/>
              </a:ext>
            </a:extLst>
          </p:cNvPr>
          <p:cNvSpPr txBox="1"/>
          <p:nvPr/>
        </p:nvSpPr>
        <p:spPr>
          <a:xfrm>
            <a:off x="6534098" y="1441965"/>
            <a:ext cx="3428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Angle of arrival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E5AB6-336F-151C-97B0-C01D5147A5D6}"/>
              </a:ext>
            </a:extLst>
          </p:cNvPr>
          <p:cNvSpPr txBox="1"/>
          <p:nvPr/>
        </p:nvSpPr>
        <p:spPr>
          <a:xfrm>
            <a:off x="389053" y="1980022"/>
            <a:ext cx="3428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Throwing</a:t>
            </a:r>
            <a:endParaRPr lang="hu-HU" b="1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27F25-12A6-B389-3F32-5457617F2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971" y="3987800"/>
            <a:ext cx="5458305" cy="2295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5C0FB2-966F-D9BC-B809-3F0A8C7F2456}"/>
              </a:ext>
            </a:extLst>
          </p:cNvPr>
          <p:cNvSpPr txBox="1"/>
          <p:nvPr/>
        </p:nvSpPr>
        <p:spPr>
          <a:xfrm>
            <a:off x="6515100" y="3493582"/>
            <a:ext cx="2185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Throwing style</a:t>
            </a:r>
          </a:p>
          <a:p>
            <a:endParaRPr lang="hu-HU" b="1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FF752A-B3F5-A315-BF53-9C7AC42DEB87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E81E73-FA4C-9F2D-6FC3-EB3C6B725C48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9216CE-12EF-8978-3C4F-3015542FDE7F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23DB21-BC94-138C-F9E5-19E4E4DF0EBD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D95F4-7B95-808E-E43D-3F2787DF21FC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685DCD-ED08-D4C3-846C-8FA81DAD4441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550E2A5-4C17-BCDD-A44E-BCC8F25324A9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D67D80C-90D9-0B75-DAD9-9781B7E15532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ABDC0C1-B334-C7B5-EDE2-B7F7DE32E8E9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F2301-2381-74C5-75AB-87274469C82D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78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513493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Results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Darts Playing Robot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22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3EE9124-76F5-D9DE-AD5B-5FDDEF8FB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564" y="3832549"/>
            <a:ext cx="4908230" cy="25322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83DC34-DCDF-D034-421E-AC5DB1D6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25" y="2001091"/>
            <a:ext cx="7025146" cy="3757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F72CBD-57A6-172D-14D8-30277774572D}"/>
              </a:ext>
            </a:extLst>
          </p:cNvPr>
          <p:cNvSpPr txBox="1"/>
          <p:nvPr/>
        </p:nvSpPr>
        <p:spPr>
          <a:xfrm>
            <a:off x="2579329" y="1676168"/>
            <a:ext cx="2185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Confusion</a:t>
            </a:r>
            <a:r>
              <a:rPr lang="en-US" dirty="0"/>
              <a:t> </a:t>
            </a:r>
            <a:r>
              <a:rPr lang="en-US" b="1" i="1" dirty="0"/>
              <a:t>matrix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A332D-8BAF-95EE-69DC-740CE1937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098" y="1215913"/>
            <a:ext cx="4879725" cy="2542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C10F60-1458-CEE3-CDBC-90D6884EB785}"/>
              </a:ext>
            </a:extLst>
          </p:cNvPr>
          <p:cNvSpPr txBox="1"/>
          <p:nvPr/>
        </p:nvSpPr>
        <p:spPr>
          <a:xfrm>
            <a:off x="8254945" y="1336136"/>
            <a:ext cx="2878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Comparison based on single evaluation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63A74-4AA9-43F5-7AAB-9723DA37EA57}"/>
              </a:ext>
            </a:extLst>
          </p:cNvPr>
          <p:cNvSpPr txBox="1"/>
          <p:nvPr/>
        </p:nvSpPr>
        <p:spPr>
          <a:xfrm>
            <a:off x="8316449" y="3853928"/>
            <a:ext cx="2878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Comparison based on batch evaluation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0506F14-FD78-0F28-869B-F317FBA25206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7EC68-7720-F972-ED48-DE49216ACAAF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961583-C277-CC2E-77EC-208B0D23B12C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884A927-1980-D728-1B62-3BDF195D15EF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5C6E03-AABA-9E56-9516-96FE90C17B7D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B42E1F-C121-D1E7-583A-5FE99C9491B3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DC9A943-51A7-0360-65C7-FF6051ED5684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3ACBB02-8953-157B-D7FF-E05E4CB38D33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A9D94B9-AB38-D8F6-6587-2E9ACB268EB1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A1A3B2-BD31-0898-7D23-B86C7B635678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2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2EDB-59FB-7C46-9782-293BC6B4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09E3F-444D-DD59-375B-070C295D4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03211-10AD-CFD6-47C8-6CC9011E6892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Élőláb helye 3">
            <a:extLst>
              <a:ext uri="{FF2B5EF4-FFF2-40B4-BE49-F238E27FC236}">
                <a16:creationId xmlns:a16="http://schemas.microsoft.com/office/drawing/2014/main" id="{55DED3F8-856C-B3AB-623D-102A28BE860A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81FC81-E8DE-1CE1-4B86-23EA1130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19282-8A50-1EF4-50BA-BFFC816E2BCC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42DBE77-BEB6-7720-583E-07EE2EAB51C6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23</a:t>
            </a:fld>
            <a:endParaRPr lang="hu-H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E7E40-CE99-3C2F-C231-8E2F5D6D7ABF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0D861B-AA7E-65EB-DD1A-56A08A587232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327BE-A849-003B-E95E-7DA3A724A5B0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353767E-F76A-F1E7-8363-2F34923110A5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8026B011-8E4B-DF42-BEC6-4D8E473C07B9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ECA15E00-6D1C-3381-2632-EE057C746CE0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E987175-29B4-EAFE-8B3C-B0DABDFFAEC1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81535D5-333C-C428-552C-0A09B40868F8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148281-D64C-3D8A-B60D-37803B5449E1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EDC144-74F0-486C-2E49-4FED98D906E1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C9222A-4F90-2439-6B9D-505BF141B287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6C1E6-E40F-D146-D15E-B7B83A311BFD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736BB1-1AF1-9140-1CD4-D3918609EF14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A7B9D9-4C76-FA35-4600-6CE95E4BBFD4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85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Optimization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24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2054B-804E-56DD-9E1E-3C7A061E8619}"/>
              </a:ext>
            </a:extLst>
          </p:cNvPr>
          <p:cNvSpPr txBox="1">
            <a:spLocks/>
          </p:cNvSpPr>
          <p:nvPr/>
        </p:nvSpPr>
        <p:spPr>
          <a:xfrm>
            <a:off x="387928" y="1498017"/>
            <a:ext cx="4501304" cy="49173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Task: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Timing and switching sequence of traffic lights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Modern software uses either local search or genetic algorithms for real-time traffic optimization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Goal: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Reducing waiting time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Decreasing emission </a:t>
            </a:r>
          </a:p>
        </p:txBody>
      </p:sp>
      <p:pic>
        <p:nvPicPr>
          <p:cNvPr id="64" name="Picture 1">
            <a:extLst>
              <a:ext uri="{FF2B5EF4-FFF2-40B4-BE49-F238E27FC236}">
                <a16:creationId xmlns:a16="http://schemas.microsoft.com/office/drawing/2014/main" id="{34603298-3907-9492-D92B-B51DB198B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064" y="2435087"/>
            <a:ext cx="6515608" cy="363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5AB37B-9016-4B37-C115-26C37170D7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9" t="35997"/>
          <a:stretch/>
        </p:blipFill>
        <p:spPr>
          <a:xfrm>
            <a:off x="4439022" y="1382747"/>
            <a:ext cx="2853809" cy="234765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4EAA95-55C1-9215-8072-6CD3555B07FB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C92D6A-FC2A-42F6-71D0-4CC73C7CDD68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1C66-AEA6-497D-B87B-B0F60CE8DC13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87757C8-F1D5-36FC-A157-F6210C74C009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28A29-A5BA-2FF7-C546-0933CD9BC4FD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759DE-A54F-06A3-7D18-5AA39876D825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DC755A9-D54D-9E18-A3F7-C67570113CC7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21F9399-0023-091B-252B-33DABA78F9CB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102E22C-9315-7C34-409D-8E68F69FD25F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4A1D5-C8A2-6702-77C4-3EECC5824B39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44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513493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Modeling and Simulation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Optimization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25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89F12A9-51F2-A95C-69D6-E4B2413D6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4" y="2793954"/>
            <a:ext cx="5633192" cy="34201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8E8282-EC7E-4B70-940F-485982AB2970}"/>
              </a:ext>
            </a:extLst>
          </p:cNvPr>
          <p:cNvSpPr txBox="1"/>
          <p:nvPr/>
        </p:nvSpPr>
        <p:spPr>
          <a:xfrm>
            <a:off x="387927" y="2511926"/>
            <a:ext cx="4165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Data collection and Initialization</a:t>
            </a:r>
            <a:endParaRPr lang="hu-HU" b="1" i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3B9FC5-64E0-CD19-376D-685F9CF589F0}"/>
              </a:ext>
            </a:extLst>
          </p:cNvPr>
          <p:cNvSpPr txBox="1"/>
          <p:nvPr/>
        </p:nvSpPr>
        <p:spPr>
          <a:xfrm>
            <a:off x="5850698" y="2457813"/>
            <a:ext cx="4165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Simulation and Optimization loop</a:t>
            </a:r>
            <a:endParaRPr lang="hu-HU" b="1" i="1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B35E3EC-40F4-5D07-737F-D357FEB8E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920" y="2696592"/>
            <a:ext cx="6297714" cy="3633531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08AC493-E34F-545F-C08D-5C602F65F18A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62E18F-F79D-C14F-C114-1D037254A248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03B014-663B-64CF-C4B5-FD50718522E9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73D095F-E453-1FC9-D84D-5C2228EA6819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51E08-2809-C68F-57CB-6576234F5D25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7CED4-7318-A70D-6C57-BB29C85781D0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815C67D-373C-E175-6CDF-C7C29683EB3A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942C115-B2B4-639C-0819-811C179699E3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E28740-C9C0-EBD1-2C3E-30B84ED8AC13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1BEB12-DEFD-354B-749F-2F4771CE6B30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75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513493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Optimization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Optimization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26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BE5AB6-336F-151C-97B0-C01D5147A5D6}"/>
              </a:ext>
            </a:extLst>
          </p:cNvPr>
          <p:cNvSpPr txBox="1"/>
          <p:nvPr/>
        </p:nvSpPr>
        <p:spPr>
          <a:xfrm>
            <a:off x="389053" y="1980022"/>
            <a:ext cx="34283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distance-based Bacterial Memetic Algorithm for optimization on maps</a:t>
            </a:r>
            <a:endParaRPr lang="hu-HU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B00BAE6-82C3-BFA0-BA9B-9427D4BAF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027" y="1041330"/>
            <a:ext cx="8761503" cy="3994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AECC8-F802-61AC-2413-6230AE42B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567" y="5120857"/>
            <a:ext cx="3733800" cy="1203641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B2D269-F5FE-1242-5941-EE991F21F90C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5DD47-E01E-A606-B14D-F903AA7DE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8" y="3437793"/>
            <a:ext cx="4710847" cy="2895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300DEC-9D1F-68FD-72B8-92BF0A0E86E8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421E4-B751-02E5-B340-B88CA43E4BBD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2A21492-D142-FCCE-16A3-138022460FD8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67317-9746-1C73-C2C4-433694C41538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30226E-A055-E6F9-E974-12234C924602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91D6834-6C1E-2FD1-3437-C14D9E9EE773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B40106A-6A3F-7031-D64B-2A3972F6D0FF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7FD17C5-AC0E-76A8-BA11-D9A6DDDC7771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88285A-48CA-207A-925F-9A7024E05977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26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513493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Results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Optimization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27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BE5AB6-336F-151C-97B0-C01D5147A5D6}"/>
              </a:ext>
            </a:extLst>
          </p:cNvPr>
          <p:cNvSpPr txBox="1"/>
          <p:nvPr/>
        </p:nvSpPr>
        <p:spPr>
          <a:xfrm>
            <a:off x="124794" y="2618882"/>
            <a:ext cx="1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Tests</a:t>
            </a:r>
            <a:endParaRPr lang="hu-HU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26B92-29CE-D372-EA0E-B41A54E66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40" y="2944538"/>
            <a:ext cx="4331962" cy="23388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FD9145-4C97-2C90-70D4-52C15B6BE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878" y="1166649"/>
            <a:ext cx="4874584" cy="25856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8D0B77-AEE4-37E6-5FFF-3DB9D278EFA9}"/>
              </a:ext>
            </a:extLst>
          </p:cNvPr>
          <p:cNvSpPr txBox="1"/>
          <p:nvPr/>
        </p:nvSpPr>
        <p:spPr>
          <a:xfrm>
            <a:off x="11183524" y="1300850"/>
            <a:ext cx="1017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Cyclic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6FADB8-B18D-EC0F-999E-F93A8EEA5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717" y="3797389"/>
            <a:ext cx="4887745" cy="25926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B4B7C98-7F11-3051-5656-6939F8A6786B}"/>
              </a:ext>
            </a:extLst>
          </p:cNvPr>
          <p:cNvSpPr txBox="1"/>
          <p:nvPr/>
        </p:nvSpPr>
        <p:spPr>
          <a:xfrm>
            <a:off x="10973683" y="3823267"/>
            <a:ext cx="12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Adaptive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7C32CC2-2C4C-023D-E497-FA904B5C3833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384CDF-F554-1637-89AF-1500B040B0AF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441BD-3800-06D3-1F9F-C365C4E265E5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C5430C-86BF-B223-DD2A-911A7526520A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3E9D6-AB29-EF63-3594-6349B5C2E03E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338BC8-E96D-5425-2EEC-37F872405120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AF5372-1037-FEE3-1F08-FBED1065558F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84AAA52-6C29-5C46-B47C-008C87DE4BF4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FEEC588-B8F9-39E3-26CE-B75D7C9795BC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D0E0C-6C29-311B-9AD1-1ED19C16DA66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0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2EDB-59FB-7C46-9782-293BC6B4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Summary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09E3F-444D-DD59-375B-070C295D4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504CF-E797-CB61-A5DA-3B90FC6F9504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DF3CA31-29A2-1EFB-864A-4E018C5DFDD7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4A8683F-5F65-AE76-DE26-98BED4EC6D01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334C2-E893-4BD0-7B35-4B136D04A92E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03211-10AD-CFD6-47C8-6CC9011E6892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Élőláb helye 3">
            <a:extLst>
              <a:ext uri="{FF2B5EF4-FFF2-40B4-BE49-F238E27FC236}">
                <a16:creationId xmlns:a16="http://schemas.microsoft.com/office/drawing/2014/main" id="{55DED3F8-856C-B3AB-623D-102A28BE860A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81FC81-E8DE-1CE1-4B86-23EA1130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19282-8A50-1EF4-50BA-BFFC816E2BCC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42DBE77-BEB6-7720-583E-07EE2EAB51C6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28</a:t>
            </a:fld>
            <a:endParaRPr lang="hu-H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E7E40-CE99-3C2F-C231-8E2F5D6D7ABF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0D861B-AA7E-65EB-DD1A-56A08A587232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327BE-A849-003B-E95E-7DA3A724A5B0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1777E1-26A8-0FFC-8BA6-ABC0FD1271FC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ED3045B-A286-23A3-EE88-52AEA57D044B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5CCAA0-823B-D1FC-D9DB-95CDD40F4311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28F36-8464-A88E-2F25-4C492B475505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D3E883B-0167-56F9-10AE-432C66E29703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75EC3-8413-8C5A-F68B-34E198278556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B9D963E-8092-6DE5-D826-503815402D60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59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498017"/>
            <a:ext cx="5134933" cy="49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model-based optimization is a challenging task</a:t>
            </a:r>
          </a:p>
          <a:p>
            <a:r>
              <a:rPr lang="en-US" sz="2400" dirty="0"/>
              <a:t>Long simulation time</a:t>
            </a:r>
          </a:p>
          <a:p>
            <a:r>
              <a:rPr lang="en-US" sz="2400" dirty="0"/>
              <a:t>Identification and noisy measurement </a:t>
            </a:r>
          </a:p>
          <a:p>
            <a:r>
              <a:rPr lang="en-US" sz="2400" dirty="0"/>
              <a:t>Stability of the simulation </a:t>
            </a:r>
          </a:p>
          <a:p>
            <a:r>
              <a:rPr lang="en-US" sz="2400" dirty="0"/>
              <a:t>Cost function construction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Coevolution between the simulation and optimization!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29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97ED8A-8C31-0B3E-E930-F46A4A0B85F2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36727C-611F-D595-1B59-F97E9F03F4BC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64136-C5CA-6B2A-CD8A-2A787E01CF18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2BF60-A339-DB92-BA0E-9DA08328D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088" y="1277495"/>
            <a:ext cx="5650583" cy="4236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5F7B4-825F-6ABC-5D17-4740ECA74E50}"/>
              </a:ext>
            </a:extLst>
          </p:cNvPr>
          <p:cNvSpPr txBox="1"/>
          <p:nvPr/>
        </p:nvSpPr>
        <p:spPr>
          <a:xfrm>
            <a:off x="11696711" y="1394354"/>
            <a:ext cx="441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[2]</a:t>
            </a:r>
            <a:endParaRPr lang="hu-HU" sz="105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E7119A-C1E4-930F-DC7A-53B4D1033950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A3DCC6-06E3-4BC4-127E-F952B0319C2B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E4E1A5-9CFA-64F3-EAED-A8B43D595176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55511D8-416D-80D8-909E-37372164FD72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6F1E16-EE21-DDF1-8F9B-81A25B712FC5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56B07-6786-85F8-B030-ABDFA860283A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A60AF8A-DD70-75F1-F5E4-52DEB7288AC5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07677A0-B9B8-CB26-869D-B61FA1F2B11C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339D91C-B20E-B491-75EF-B755F019F142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F2F600-11F8-8E2B-AAC4-964644CC562D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5B020-1DD2-3680-151F-86350F6A0A71}"/>
              </a:ext>
            </a:extLst>
          </p:cNvPr>
          <p:cNvSpPr txBox="1"/>
          <p:nvPr/>
        </p:nvSpPr>
        <p:spPr>
          <a:xfrm rot="5400000" flipH="1">
            <a:off x="9198164" y="168956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5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8" y="1498017"/>
            <a:ext cx="4864427" cy="46612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Environment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Model with parameters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Simulation and Scoring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Optimization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based optimization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3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F1A50A5-EC65-FA3F-40E7-3E9E40F0F277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1FCC17D4-F865-BA12-F11B-910286EC377E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0D7E102C-7E5B-38A7-EABE-825F531DA965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89753544-C349-32C5-755B-29B42294C57C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EA21576E-457C-7B96-AF2D-E7FE782CF4AE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ED17D9-9561-5273-CE7D-5BB4B7669ECF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39F694-C8D2-413A-2716-DB1DCE90F885}"/>
              </a:ext>
            </a:extLst>
          </p:cNvPr>
          <p:cNvSpPr txBox="1"/>
          <p:nvPr/>
        </p:nvSpPr>
        <p:spPr>
          <a:xfrm rot="5400000" flipH="1">
            <a:off x="5243390" y="-1668273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EC800E-CE19-94DF-618E-7FC2A04AE14A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42E1D2-C4A0-175B-B33B-712017F9403F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8827E464-B42A-68E7-0F31-04E66C4AF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564" y="1710301"/>
            <a:ext cx="6986622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38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2EDB-59FB-7C46-9782-293BC6B4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Thank You for your attention!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09E3F-444D-DD59-375B-070C295D4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Questions</a:t>
            </a:r>
            <a:r>
              <a:rPr lang="hu-HU" dirty="0"/>
              <a:t>?</a:t>
            </a:r>
          </a:p>
          <a:p>
            <a:endParaRPr lang="hu-H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504CF-E797-CB61-A5DA-3B90FC6F9504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03211-10AD-CFD6-47C8-6CC9011E6892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Élőláb helye 3">
            <a:extLst>
              <a:ext uri="{FF2B5EF4-FFF2-40B4-BE49-F238E27FC236}">
                <a16:creationId xmlns:a16="http://schemas.microsoft.com/office/drawing/2014/main" id="{55DED3F8-856C-B3AB-623D-102A28BE860A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81FC81-E8DE-1CE1-4B86-23EA1130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19282-8A50-1EF4-50BA-BFFC816E2BCC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42DBE77-BEB6-7720-583E-07EE2EAB51C6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30</a:t>
            </a:fld>
            <a:endParaRPr lang="hu-H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E7E40-CE99-3C2F-C231-8E2F5D6D7ABF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0D861B-AA7E-65EB-DD1A-56A08A587232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327BE-A849-003B-E95E-7DA3A724A5B0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223850-750F-5B60-519A-654AFD4635B1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BB05B2-EDF3-35DB-31D0-079CD6159EE7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</p:spTree>
    <p:extLst>
      <p:ext uri="{BB962C8B-B14F-4D97-AF65-F5344CB8AC3E}">
        <p14:creationId xmlns:p14="http://schemas.microsoft.com/office/powerpoint/2010/main" val="3942696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919E1-9665-3013-4853-67F40638D5BB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31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033D4188-5DB9-62F1-8234-1EE03AF99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78" y="1222476"/>
            <a:ext cx="11525865" cy="5063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[1] </a:t>
            </a:r>
            <a:r>
              <a:rPr lang="hu-HU" sz="1600" dirty="0">
                <a:hlinkClick r:id="rId4"/>
              </a:rPr>
              <a:t>https://c.wallhere.com/photos/6f/a5/nature_trees_hills_mist_landscape_field-263005.jpg!d</a:t>
            </a:r>
            <a:r>
              <a:rPr lang="en-US" sz="1600" dirty="0"/>
              <a:t> (last visited 2023. 01. 04.)</a:t>
            </a:r>
          </a:p>
          <a:p>
            <a:pPr marL="0" indent="0">
              <a:buNone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2]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https://www.nationalgeographic.com/science/article/bees-can-sense-the-electric-fields-of-flowers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/>
              <a:t>(last visited 2023. 07. 14.)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5D7523-172C-DA0B-E81B-697EC314F04B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301635-AE4E-6C02-E41D-9C06FADF382D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</p:spTree>
    <p:extLst>
      <p:ext uri="{BB962C8B-B14F-4D97-AF65-F5344CB8AC3E}">
        <p14:creationId xmlns:p14="http://schemas.microsoft.com/office/powerpoint/2010/main" val="232503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8" y="1498017"/>
            <a:ext cx="5704928" cy="466124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Long Simulation time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Population based </a:t>
            </a:r>
            <a:r>
              <a:rPr lang="en-US" dirty="0">
                <a:sym typeface="Wingdings" panose="05000000000000000000" pitchFamily="2" charset="2"/>
              </a:rPr>
              <a:t>(parallel)</a:t>
            </a:r>
          </a:p>
          <a:p>
            <a:pPr>
              <a:lnSpc>
                <a:spcPct val="150000"/>
              </a:lnSpc>
            </a:pPr>
            <a:r>
              <a:rPr lang="en-US" dirty="0"/>
              <a:t>Measurement noise and simulation stability </a:t>
            </a:r>
            <a:r>
              <a:rPr lang="en-US" dirty="0">
                <a:sym typeface="Wingdings" panose="05000000000000000000" pitchFamily="2" charset="2"/>
              </a:rPr>
              <a:t> Communication, Robust</a:t>
            </a:r>
          </a:p>
          <a:p>
            <a:pPr>
              <a:lnSpc>
                <a:spcPct val="150000"/>
              </a:lnSpc>
            </a:pPr>
            <a:r>
              <a:rPr lang="en-US" dirty="0"/>
              <a:t>High dimensionality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ym typeface="Wingdings" panose="05000000000000000000" pitchFamily="2" charset="2"/>
              </a:rPr>
              <a:t> Task/Dimension separation</a:t>
            </a:r>
          </a:p>
          <a:p>
            <a:pPr>
              <a:lnSpc>
                <a:spcPct val="150000"/>
              </a:lnSpc>
            </a:pPr>
            <a:r>
              <a:rPr lang="en-US" dirty="0"/>
              <a:t>Cross-relation, Nonlinearity </a:t>
            </a:r>
            <a:r>
              <a:rPr lang="en-US" dirty="0">
                <a:sym typeface="Wingdings" panose="05000000000000000000" pitchFamily="2" charset="2"/>
              </a:rPr>
              <a:t> Randomness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Bacterial Evolutionary Algorithm?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4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42E1D2-C4A0-175B-B33B-712017F9403F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C8C5E-81FD-B893-14EE-4C649AC6513A}"/>
              </a:ext>
            </a:extLst>
          </p:cNvPr>
          <p:cNvSpPr/>
          <p:nvPr/>
        </p:nvSpPr>
        <p:spPr>
          <a:xfrm>
            <a:off x="7693174" y="1693247"/>
            <a:ext cx="2250408" cy="34544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F99DA-2C92-1DC4-2E2D-43FA2181B5D6}"/>
              </a:ext>
            </a:extLst>
          </p:cNvPr>
          <p:cNvSpPr txBox="1"/>
          <p:nvPr/>
        </p:nvSpPr>
        <p:spPr>
          <a:xfrm>
            <a:off x="7693173" y="1693247"/>
            <a:ext cx="2250411" cy="37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 population</a:t>
            </a:r>
            <a:endParaRPr lang="hu-HU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E61AE1-CC0A-A779-CE89-01830BED2344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8818379" y="2069971"/>
            <a:ext cx="1572" cy="40503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477DE80D-3795-A8D7-A66A-9955D79FD178}"/>
              </a:ext>
            </a:extLst>
          </p:cNvPr>
          <p:cNvSpPr/>
          <p:nvPr/>
        </p:nvSpPr>
        <p:spPr>
          <a:xfrm>
            <a:off x="7529804" y="2475010"/>
            <a:ext cx="2580294" cy="545885"/>
          </a:xfrm>
          <a:prstGeom prst="flowChartDecisi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FFF95-BEDE-4541-3DE8-9F76D9118A59}"/>
              </a:ext>
            </a:extLst>
          </p:cNvPr>
          <p:cNvSpPr txBox="1"/>
          <p:nvPr/>
        </p:nvSpPr>
        <p:spPr>
          <a:xfrm>
            <a:off x="7904516" y="2562817"/>
            <a:ext cx="1843438" cy="37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Stop criteria?</a:t>
            </a:r>
            <a:endParaRPr lang="hu-HU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E6A9FB-164A-EC03-CD44-6A7B9A7E7038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8819951" y="3020895"/>
            <a:ext cx="1108" cy="43043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B72FA2-01D8-CC8E-0590-4496E0E8BC62}"/>
              </a:ext>
            </a:extLst>
          </p:cNvPr>
          <p:cNvSpPr/>
          <p:nvPr/>
        </p:nvSpPr>
        <p:spPr>
          <a:xfrm>
            <a:off x="7695855" y="3451329"/>
            <a:ext cx="2250408" cy="41934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AF77-6213-1415-0A9B-070F91F36F95}"/>
              </a:ext>
            </a:extLst>
          </p:cNvPr>
          <p:cNvSpPr txBox="1"/>
          <p:nvPr/>
        </p:nvSpPr>
        <p:spPr>
          <a:xfrm>
            <a:off x="7695853" y="3451330"/>
            <a:ext cx="2250411" cy="37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Bacterial mutation</a:t>
            </a:r>
            <a:endParaRPr lang="hu-HU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159DA6-0770-FF59-F638-B44453A78C63}"/>
              </a:ext>
            </a:extLst>
          </p:cNvPr>
          <p:cNvSpPr/>
          <p:nvPr/>
        </p:nvSpPr>
        <p:spPr>
          <a:xfrm>
            <a:off x="10376958" y="2418317"/>
            <a:ext cx="1256051" cy="6448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E8D536-085E-182B-5E2F-08E130316F46}"/>
              </a:ext>
            </a:extLst>
          </p:cNvPr>
          <p:cNvSpPr txBox="1"/>
          <p:nvPr/>
        </p:nvSpPr>
        <p:spPr>
          <a:xfrm>
            <a:off x="10376957" y="2418318"/>
            <a:ext cx="1256052" cy="65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Best solutions</a:t>
            </a:r>
            <a:endParaRPr lang="hu-HU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F21DF6B-7240-F86F-EDBE-D0CFFB1308BD}"/>
              </a:ext>
            </a:extLst>
          </p:cNvPr>
          <p:cNvSpPr/>
          <p:nvPr/>
        </p:nvSpPr>
        <p:spPr>
          <a:xfrm>
            <a:off x="7694750" y="4358865"/>
            <a:ext cx="2250408" cy="41934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2114DE-621F-C59C-BBC5-77B170BC1B16}"/>
              </a:ext>
            </a:extLst>
          </p:cNvPr>
          <p:cNvSpPr txBox="1"/>
          <p:nvPr/>
        </p:nvSpPr>
        <p:spPr>
          <a:xfrm>
            <a:off x="7694749" y="4358866"/>
            <a:ext cx="2250411" cy="37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 transfer</a:t>
            </a:r>
            <a:endParaRPr lang="hu-HU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74EF45B-B41C-ADC3-D8E2-3E2422E665B6}"/>
              </a:ext>
            </a:extLst>
          </p:cNvPr>
          <p:cNvCxnSpPr>
            <a:cxnSpLocks/>
            <a:stCxn id="14" idx="2"/>
            <a:endCxn id="36" idx="0"/>
          </p:cNvCxnSpPr>
          <p:nvPr/>
        </p:nvCxnSpPr>
        <p:spPr>
          <a:xfrm flipH="1">
            <a:off x="8819954" y="3870671"/>
            <a:ext cx="1105" cy="48819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A1D48C3-8A58-550A-D058-5B5CA2AD25C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0110098" y="2747952"/>
            <a:ext cx="276797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9F9EC4E2-DCE4-7C2D-539E-4297881FEB6D}"/>
              </a:ext>
            </a:extLst>
          </p:cNvPr>
          <p:cNvCxnSpPr>
            <a:cxnSpLocks/>
            <a:stCxn id="37" idx="1"/>
            <a:endCxn id="11" idx="1"/>
          </p:cNvCxnSpPr>
          <p:nvPr/>
        </p:nvCxnSpPr>
        <p:spPr>
          <a:xfrm rot="10800000">
            <a:off x="7529805" y="2747954"/>
            <a:ext cx="164945" cy="1799275"/>
          </a:xfrm>
          <a:prstGeom prst="bentConnector3">
            <a:avLst>
              <a:gd name="adj1" fmla="val 238592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5F68C52-2D7E-5906-F2FE-7ACF13CE2232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5240C-E201-325E-A6AA-EECA09C2F0CE}"/>
              </a:ext>
            </a:extLst>
          </p:cNvPr>
          <p:cNvSpPr txBox="1"/>
          <p:nvPr/>
        </p:nvSpPr>
        <p:spPr>
          <a:xfrm rot="5400000" flipH="1">
            <a:off x="5243390" y="-2406935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30A10E-2B53-1048-2CF7-59E9B0165C87}"/>
              </a:ext>
            </a:extLst>
          </p:cNvPr>
          <p:cNvSpPr txBox="1"/>
          <p:nvPr/>
        </p:nvSpPr>
        <p:spPr>
          <a:xfrm rot="5400000" flipH="1">
            <a:off x="9081132" y="178390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BC9AC7-E5F3-340B-A2CA-0E92C0428B27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B370FD09-2C1C-B298-B2F4-A43E92C1A14D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1E9E3F29-046C-910F-76B8-5330016F7633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E3B5D0F-1F3F-43E8-FD68-6437D88E5BD1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02F5C5B9-1BD6-D5CF-1CA0-C7D18412022A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D61372-C072-A5AD-B837-7473182F9030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729397-74E6-DA79-BBD9-F8B36411676D}"/>
              </a:ext>
            </a:extLst>
          </p:cNvPr>
          <p:cNvSpPr txBox="1"/>
          <p:nvPr/>
        </p:nvSpPr>
        <p:spPr>
          <a:xfrm rot="5400000" flipH="1">
            <a:off x="5243390" y="-1668273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570575-0662-3387-A78D-6E918FAA8160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3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Bacterial Evolutionary Algorithm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5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C86FA8E-CA94-AF58-D3DE-6D4501EDB53D}"/>
              </a:ext>
            </a:extLst>
          </p:cNvPr>
          <p:cNvSpPr txBox="1">
            <a:spLocks/>
          </p:cNvSpPr>
          <p:nvPr/>
        </p:nvSpPr>
        <p:spPr>
          <a:xfrm>
            <a:off x="1813867" y="1339717"/>
            <a:ext cx="3421064" cy="51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Bacterial mutation</a:t>
            </a:r>
            <a:endParaRPr lang="hu-HU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5CFFF8F-87A4-49B8-3783-BE666CB727BD}"/>
              </a:ext>
            </a:extLst>
          </p:cNvPr>
          <p:cNvSpPr txBox="1">
            <a:spLocks/>
          </p:cNvSpPr>
          <p:nvPr/>
        </p:nvSpPr>
        <p:spPr>
          <a:xfrm>
            <a:off x="8496141" y="1339717"/>
            <a:ext cx="2477542" cy="5142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Gene transfer</a:t>
            </a:r>
            <a:endParaRPr lang="hu-HU" dirty="0"/>
          </a:p>
        </p:txBody>
      </p:sp>
      <p:pic>
        <p:nvPicPr>
          <p:cNvPr id="33" name="Bacterial Mutation">
            <a:hlinkClick r:id="" action="ppaction://media"/>
            <a:extLst>
              <a:ext uri="{FF2B5EF4-FFF2-40B4-BE49-F238E27FC236}">
                <a16:creationId xmlns:a16="http://schemas.microsoft.com/office/drawing/2014/main" id="{08DDEC1B-4EC0-D7AC-DDBF-FFB0661C1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217" t="13929" r="29827" b="10223"/>
          <a:stretch/>
        </p:blipFill>
        <p:spPr>
          <a:xfrm>
            <a:off x="90827" y="1862589"/>
            <a:ext cx="6871816" cy="4445072"/>
          </a:xfrm>
          <a:prstGeom prst="rect">
            <a:avLst/>
          </a:prstGeom>
        </p:spPr>
      </p:pic>
      <p:pic>
        <p:nvPicPr>
          <p:cNvPr id="34" name="Gene transfer">
            <a:hlinkClick r:id="" action="ppaction://media"/>
            <a:extLst>
              <a:ext uri="{FF2B5EF4-FFF2-40B4-BE49-F238E27FC236}">
                <a16:creationId xmlns:a16="http://schemas.microsoft.com/office/drawing/2014/main" id="{271CA6E7-DA83-AA22-B021-4FF6688A27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1122" t="13530" r="24920" b="18861"/>
          <a:stretch/>
        </p:blipFill>
        <p:spPr>
          <a:xfrm>
            <a:off x="7010496" y="1871014"/>
            <a:ext cx="5128175" cy="443664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2D093FF-DBD0-27CC-28ED-3F71DD322222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60247-31A1-C8E0-85B9-0C1AAB206121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40CB5-AC1D-670D-0B84-32A2AEAAD5BC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A5175B-A83E-B2AB-42AA-42F9AABA4B63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4D56BE2-E3A8-DB0F-B419-D0CBB5069985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9FBF635-62DE-A362-0E13-50276AB41846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A7D65D3-88C4-1785-2413-7B71EE66E5D8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BD14B-31F1-5107-9CF6-01F4A892DA18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A3A94-547F-6C73-22FD-B0C0259D842A}"/>
              </a:ext>
            </a:extLst>
          </p:cNvPr>
          <p:cNvSpPr txBox="1"/>
          <p:nvPr/>
        </p:nvSpPr>
        <p:spPr>
          <a:xfrm rot="5400000" flipH="1">
            <a:off x="5243390" y="-1668273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B7E91-C3A0-6D8E-AA6A-C7FCD4ED6143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6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8" y="1498017"/>
            <a:ext cx="5704928" cy="466124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Faster convergence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Methods: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Population-based gradient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Traditional gradient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Adaptive step size methods: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Adaptive Hill Climbing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ADAM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Levenberg Marquardt Alg.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Bacterial Memetic Algorithm?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6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F1A50A5-EC65-FA3F-40E7-3E9E40F0F277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1FCC17D4-F865-BA12-F11B-910286EC377E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0D7E102C-7E5B-38A7-EABE-825F531DA965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35639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Modeling and optimization</a:t>
            </a:r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89753544-C349-32C5-755B-29B42294C57C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EA21576E-457C-7B96-AF2D-E7FE782CF4AE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ED17D9-9561-5273-CE7D-5BB4B7669ECF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39F694-C8D2-413A-2716-DB1DCE90F885}"/>
              </a:ext>
            </a:extLst>
          </p:cNvPr>
          <p:cNvSpPr txBox="1"/>
          <p:nvPr/>
        </p:nvSpPr>
        <p:spPr>
          <a:xfrm rot="5400000" flipH="1">
            <a:off x="5248648" y="-2406934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EC800E-CE19-94DF-618E-7FC2A04AE14A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42E1D2-C4A0-175B-B33B-712017F9403F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69EBEE-9FAC-DF6B-1462-873BCC99EA21}"/>
              </a:ext>
            </a:extLst>
          </p:cNvPr>
          <p:cNvGrpSpPr/>
          <p:nvPr/>
        </p:nvGrpSpPr>
        <p:grpSpPr>
          <a:xfrm>
            <a:off x="6559420" y="2005766"/>
            <a:ext cx="4072601" cy="3752959"/>
            <a:chOff x="617918" y="2561182"/>
            <a:chExt cx="3505837" cy="357327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8C818F1-7488-960D-0D37-139BBBCB0E30}"/>
                </a:ext>
              </a:extLst>
            </p:cNvPr>
            <p:cNvSpPr/>
            <p:nvPr/>
          </p:nvSpPr>
          <p:spPr>
            <a:xfrm>
              <a:off x="757504" y="2561182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A576E7-038E-F3A9-9AD4-66E257C2FBF4}"/>
                </a:ext>
              </a:extLst>
            </p:cNvPr>
            <p:cNvSpPr txBox="1"/>
            <p:nvPr/>
          </p:nvSpPr>
          <p:spPr>
            <a:xfrm>
              <a:off x="757503" y="2561182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Initial population</a:t>
              </a:r>
              <a:endParaRPr lang="hu-HU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C49786B-1331-2922-6177-F845EF8DCE64}"/>
                </a:ext>
              </a:extLst>
            </p:cNvPr>
            <p:cNvCxnSpPr>
              <a:cxnSpLocks/>
              <a:stCxn id="17" idx="2"/>
              <a:endCxn id="23" idx="0"/>
            </p:cNvCxnSpPr>
            <p:nvPr/>
          </p:nvCxnSpPr>
          <p:spPr>
            <a:xfrm>
              <a:off x="1718895" y="2930514"/>
              <a:ext cx="1343" cy="20499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lowchart: Decision 22">
              <a:extLst>
                <a:ext uri="{FF2B5EF4-FFF2-40B4-BE49-F238E27FC236}">
                  <a16:creationId xmlns:a16="http://schemas.microsoft.com/office/drawing/2014/main" id="{1B3428E1-0F2F-AB67-96B9-27F1011637EB}"/>
                </a:ext>
              </a:extLst>
            </p:cNvPr>
            <p:cNvSpPr/>
            <p:nvPr/>
          </p:nvSpPr>
          <p:spPr>
            <a:xfrm>
              <a:off x="617918" y="3135504"/>
              <a:ext cx="2204640" cy="535173"/>
            </a:xfrm>
            <a:prstGeom prst="flowChartDecisi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183444-8B25-4807-E7B0-06155EBDB3F3}"/>
                </a:ext>
              </a:extLst>
            </p:cNvPr>
            <p:cNvSpPr txBox="1"/>
            <p:nvPr/>
          </p:nvSpPr>
          <p:spPr>
            <a:xfrm>
              <a:off x="938077" y="3221588"/>
              <a:ext cx="1575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Stop criteria?</a:t>
              </a:r>
              <a:endParaRPr lang="hu-HU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282F4C1-F31A-238C-1E10-7DAA2FF84781}"/>
                </a:ext>
              </a:extLst>
            </p:cNvPr>
            <p:cNvCxnSpPr>
              <a:cxnSpLocks/>
              <a:stCxn id="23" idx="2"/>
              <a:endCxn id="31" idx="0"/>
            </p:cNvCxnSpPr>
            <p:nvPr/>
          </p:nvCxnSpPr>
          <p:spPr>
            <a:xfrm>
              <a:off x="1720238" y="3670677"/>
              <a:ext cx="947" cy="33966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4896C98-E048-F4BF-FAD0-58649CA18487}"/>
                </a:ext>
              </a:extLst>
            </p:cNvPr>
            <p:cNvSpPr/>
            <p:nvPr/>
          </p:nvSpPr>
          <p:spPr>
            <a:xfrm>
              <a:off x="759794" y="4010341"/>
              <a:ext cx="1922781" cy="80670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D94107-2706-F6EB-BF07-B6A420C77CB3}"/>
                </a:ext>
              </a:extLst>
            </p:cNvPr>
            <p:cNvSpPr txBox="1"/>
            <p:nvPr/>
          </p:nvSpPr>
          <p:spPr>
            <a:xfrm>
              <a:off x="759793" y="4010342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Bacterial mutation</a:t>
              </a:r>
              <a:endParaRPr lang="hu-HU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EF37EE1-AED8-EA18-CEDB-FB0293692DF8}"/>
                </a:ext>
              </a:extLst>
            </p:cNvPr>
            <p:cNvSpPr/>
            <p:nvPr/>
          </p:nvSpPr>
          <p:spPr>
            <a:xfrm>
              <a:off x="759794" y="4385737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D5D055-E1BB-5BEC-84A6-4103BC3E6D01}"/>
                </a:ext>
              </a:extLst>
            </p:cNvPr>
            <p:cNvSpPr txBox="1"/>
            <p:nvPr/>
          </p:nvSpPr>
          <p:spPr>
            <a:xfrm>
              <a:off x="759793" y="4377270"/>
              <a:ext cx="1922783" cy="35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(Local search)</a:t>
              </a:r>
              <a:endParaRPr lang="hu-HU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5BC2903-5844-AF9F-E5C8-CB87DA925827}"/>
                </a:ext>
              </a:extLst>
            </p:cNvPr>
            <p:cNvSpPr/>
            <p:nvPr/>
          </p:nvSpPr>
          <p:spPr>
            <a:xfrm>
              <a:off x="758978" y="5122159"/>
              <a:ext cx="1922781" cy="33866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516123-36BE-345E-151C-6D7758C89A73}"/>
                </a:ext>
              </a:extLst>
            </p:cNvPr>
            <p:cNvSpPr txBox="1"/>
            <p:nvPr/>
          </p:nvSpPr>
          <p:spPr>
            <a:xfrm>
              <a:off x="758977" y="5122159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Local search</a:t>
              </a:r>
              <a:endParaRPr lang="hu-HU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4373C2F-3082-3D0D-2D7A-19697AE290A9}"/>
                </a:ext>
              </a:extLst>
            </p:cNvPr>
            <p:cNvSpPr/>
            <p:nvPr/>
          </p:nvSpPr>
          <p:spPr>
            <a:xfrm>
              <a:off x="3050567" y="3079923"/>
              <a:ext cx="1073188" cy="6322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E417B7A-4A35-6442-C023-B91A579AD2DC}"/>
                </a:ext>
              </a:extLst>
            </p:cNvPr>
            <p:cNvSpPr txBox="1"/>
            <p:nvPr/>
          </p:nvSpPr>
          <p:spPr>
            <a:xfrm>
              <a:off x="3050566" y="3079924"/>
              <a:ext cx="1073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Best solutions</a:t>
              </a:r>
              <a:endParaRPr lang="hu-HU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BD59A83-FC46-DDD0-ACF3-E449B286E011}"/>
                </a:ext>
              </a:extLst>
            </p:cNvPr>
            <p:cNvCxnSpPr>
              <a:cxnSpLocks/>
              <a:stCxn id="50" idx="2"/>
              <a:endCxn id="55" idx="0"/>
            </p:cNvCxnSpPr>
            <p:nvPr/>
          </p:nvCxnSpPr>
          <p:spPr>
            <a:xfrm flipH="1">
              <a:off x="1720241" y="5491491"/>
              <a:ext cx="128" cy="23185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EC5B5D1-102A-15DA-EEFE-95084243798D}"/>
                </a:ext>
              </a:extLst>
            </p:cNvPr>
            <p:cNvSpPr/>
            <p:nvPr/>
          </p:nvSpPr>
          <p:spPr>
            <a:xfrm>
              <a:off x="758850" y="5723345"/>
              <a:ext cx="1922781" cy="41111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F6AA71F-85A8-09D0-7764-1639BAC6E4CD}"/>
                </a:ext>
              </a:extLst>
            </p:cNvPr>
            <p:cNvSpPr txBox="1"/>
            <p:nvPr/>
          </p:nvSpPr>
          <p:spPr>
            <a:xfrm>
              <a:off x="758849" y="5723346"/>
              <a:ext cx="192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Gene transfer</a:t>
              </a:r>
              <a:endParaRPr lang="hu-HU" dirty="0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981FCFD-BD1A-B19A-12F4-F9ADC7BE580C}"/>
                </a:ext>
              </a:extLst>
            </p:cNvPr>
            <p:cNvCxnSpPr>
              <a:cxnSpLocks/>
              <a:stCxn id="30" idx="2"/>
              <a:endCxn id="50" idx="0"/>
            </p:cNvCxnSpPr>
            <p:nvPr/>
          </p:nvCxnSpPr>
          <p:spPr>
            <a:xfrm flipH="1">
              <a:off x="1720369" y="4817046"/>
              <a:ext cx="816" cy="30511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6A76DF5-8192-28A7-216E-3CF03BCAB79E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2822558" y="3403090"/>
              <a:ext cx="236499" cy="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B0981761-CF5B-5F30-2DAF-78A66A3932E6}"/>
                </a:ext>
              </a:extLst>
            </p:cNvPr>
            <p:cNvCxnSpPr>
              <a:cxnSpLocks/>
              <a:stCxn id="55" idx="1"/>
              <a:endCxn id="23" idx="1"/>
            </p:cNvCxnSpPr>
            <p:nvPr/>
          </p:nvCxnSpPr>
          <p:spPr>
            <a:xfrm rot="10800000">
              <a:off x="617919" y="3403092"/>
              <a:ext cx="140931" cy="2504921"/>
            </a:xfrm>
            <a:prstGeom prst="bentConnector3">
              <a:avLst>
                <a:gd name="adj1" fmla="val 262207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CD848BE-2FE2-F550-D0B0-1FFF5940B61D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35A557-D1E1-B267-9A4C-292A4A333598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3EC641A-C1D4-2528-DBD2-E9AFC9F243EA}"/>
              </a:ext>
            </a:extLst>
          </p:cNvPr>
          <p:cNvSpPr txBox="1">
            <a:spLocks/>
          </p:cNvSpPr>
          <p:nvPr/>
        </p:nvSpPr>
        <p:spPr>
          <a:xfrm>
            <a:off x="2510255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10F184E-7E6F-DD25-7CF7-8E92F15C3639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B7CEDC-AE98-C76A-3EC6-8273E14B4E7B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2A93C-AFB4-D0DA-0968-E185AC473947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15853A-B381-AFDE-2042-5A45582ABC6B}"/>
              </a:ext>
            </a:extLst>
          </p:cNvPr>
          <p:cNvSpPr txBox="1"/>
          <p:nvPr/>
        </p:nvSpPr>
        <p:spPr>
          <a:xfrm rot="5400000" flipH="1">
            <a:off x="5243390" y="-2406935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1433EF-DC38-C273-D783-87FD4DA2370F}"/>
              </a:ext>
            </a:extLst>
          </p:cNvPr>
          <p:cNvSpPr txBox="1"/>
          <p:nvPr/>
        </p:nvSpPr>
        <p:spPr>
          <a:xfrm rot="5400000" flipH="1">
            <a:off x="9081132" y="178390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CBC080-92F5-94D1-8131-5ECB3692AC19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649120A4-757E-9C2A-62BE-F212AEC91E50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BC1B87FF-6E32-6DD4-7808-673A06221418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BD7D3DF-D6CD-3D29-6089-5FC2C2D0B2E2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8A1DDC37-F205-DD02-201F-0948FBD0B994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0E90A0-EC82-61FC-0192-9793EEB92ACF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06208C-4AEF-6B6C-DB12-AB505D427AB6}"/>
              </a:ext>
            </a:extLst>
          </p:cNvPr>
          <p:cNvSpPr txBox="1"/>
          <p:nvPr/>
        </p:nvSpPr>
        <p:spPr>
          <a:xfrm rot="5400000" flipH="1">
            <a:off x="5243390" y="-1668273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DCA41E-77FF-BFC8-F72F-E0915ADCC080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8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2EDB-59FB-7C46-9782-293BC6B4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Placement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09E3F-444D-DD59-375B-070C295D4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03211-10AD-CFD6-47C8-6CC9011E6892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Élőláb helye 3">
            <a:extLst>
              <a:ext uri="{FF2B5EF4-FFF2-40B4-BE49-F238E27FC236}">
                <a16:creationId xmlns:a16="http://schemas.microsoft.com/office/drawing/2014/main" id="{55DED3F8-856C-B3AB-623D-102A28BE860A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81FC81-E8DE-1CE1-4B86-23EA1130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19282-8A50-1EF4-50BA-BFFC816E2BCC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42DBE77-BEB6-7720-583E-07EE2EAB51C6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7</a:t>
            </a:fld>
            <a:endParaRPr lang="hu-H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E7E40-CE99-3C2F-C231-8E2F5D6D7ABF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0D861B-AA7E-65EB-DD1A-56A08A587232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327BE-A849-003B-E95E-7DA3A724A5B0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86C8687-8E95-EDD2-4DD2-0B75D2A5636E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32FF4096-8B12-EBA0-5B75-7A42C5A2D357}"/>
              </a:ext>
            </a:extLst>
          </p:cNvPr>
          <p:cNvSpPr txBox="1">
            <a:spLocks/>
          </p:cNvSpPr>
          <p:nvPr/>
        </p:nvSpPr>
        <p:spPr>
          <a:xfrm>
            <a:off x="124794" y="-88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Kutatási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téma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8D481A9E-328A-5DD5-7257-30F076B56231}"/>
              </a:ext>
            </a:extLst>
          </p:cNvPr>
          <p:cNvSpPr txBox="1">
            <a:spLocks/>
          </p:cNvSpPr>
          <p:nvPr/>
        </p:nvSpPr>
        <p:spPr>
          <a:xfrm>
            <a:off x="2532027" y="2030"/>
            <a:ext cx="17780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Elvégzett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munka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7FB9E21-71F1-C8F8-A5B8-FCD3F24631E1}"/>
              </a:ext>
            </a:extLst>
          </p:cNvPr>
          <p:cNvSpPr txBox="1">
            <a:spLocks/>
          </p:cNvSpPr>
          <p:nvPr/>
        </p:nvSpPr>
        <p:spPr>
          <a:xfrm>
            <a:off x="8567875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Összefoglalás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431C0A82-31DE-0917-1BC8-B64017242361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</a:rPr>
              <a:t>Referenciák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D41C74-AAB2-B0ED-EBE2-8ECAE6937BD9}"/>
              </a:ext>
            </a:extLst>
          </p:cNvPr>
          <p:cNvSpPr txBox="1"/>
          <p:nvPr/>
        </p:nvSpPr>
        <p:spPr>
          <a:xfrm rot="5400000" flipH="1">
            <a:off x="421987" y="199178"/>
            <a:ext cx="5206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4E56D2-323A-A978-D7DE-80DEBBED51D7}"/>
              </a:ext>
            </a:extLst>
          </p:cNvPr>
          <p:cNvSpPr txBox="1"/>
          <p:nvPr/>
        </p:nvSpPr>
        <p:spPr>
          <a:xfrm rot="5400000" flipH="1">
            <a:off x="5244506" y="-2402958"/>
            <a:ext cx="520699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8FD3AE-BF59-912A-18C6-5C1C87813681}"/>
              </a:ext>
            </a:extLst>
          </p:cNvPr>
          <p:cNvSpPr txBox="1"/>
          <p:nvPr/>
        </p:nvSpPr>
        <p:spPr>
          <a:xfrm rot="5400000" flipH="1">
            <a:off x="9081132" y="-67831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07EFD2-C426-E609-4947-AA18984C2894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2169A-9CAC-257F-EB3C-D5B011D0DBD3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2FF6E2-E24A-6EE5-927E-891BA617B95E}"/>
              </a:ext>
            </a:extLst>
          </p:cNvPr>
          <p:cNvSpPr txBox="1">
            <a:spLocks/>
          </p:cNvSpPr>
          <p:nvPr/>
        </p:nvSpPr>
        <p:spPr>
          <a:xfrm>
            <a:off x="119924" y="44939"/>
            <a:ext cx="1160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Bacterial evolutionary and memetic algorithms and their applications in simulations</a:t>
            </a:r>
            <a:endParaRPr lang="hu-HU" sz="1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5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Optical Sensor Placement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8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833E82E3-C21A-DE67-E084-BBA6BB9A7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09" y="1394354"/>
            <a:ext cx="5827462" cy="36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47300E-1011-1660-ABCC-2FB4A0B7168F}"/>
              </a:ext>
            </a:extLst>
          </p:cNvPr>
          <p:cNvSpPr txBox="1"/>
          <p:nvPr/>
        </p:nvSpPr>
        <p:spPr>
          <a:xfrm>
            <a:off x="11696711" y="1394354"/>
            <a:ext cx="441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[1]</a:t>
            </a:r>
            <a:endParaRPr lang="hu-HU" sz="105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512410-9EDA-2DA6-2EB0-D4A8AC55BFBF}"/>
              </a:ext>
            </a:extLst>
          </p:cNvPr>
          <p:cNvSpPr txBox="1">
            <a:spLocks/>
          </p:cNvSpPr>
          <p:nvPr/>
        </p:nvSpPr>
        <p:spPr>
          <a:xfrm>
            <a:off x="387927" y="1498017"/>
            <a:ext cx="5569059" cy="4917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Task: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Area and boarder surveillance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Sensors: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Camera (RGB, Mono, Infra, Multispectral)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Goal: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Maximize detection,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Reducing the number of sensors,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Recognition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AB8F37-C9EC-D999-E3DB-6498E4D5C540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B63C11-1408-7043-0D12-879CBA158C22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90B014-AA35-98DC-C40F-5E2BED2160FC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26CE78-3018-E520-1CFE-594D12311712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CD95F-99B4-FC84-2F8C-E8F8CA5A6B41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4C949A-2DF5-0FC7-74BA-4118F1414653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1B81FDD-93D4-7D3F-4689-04F7BA565E31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E7CD006-DB96-045F-480C-7482FFBE0B15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138105F-7D0A-A1B6-46D3-292F9D5135B2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35C0A1-6D18-1D88-B21C-ED2582123B9B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8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215564-33CB-E2B3-C088-64BB791603E1}"/>
              </a:ext>
            </a:extLst>
          </p:cNvPr>
          <p:cNvSpPr/>
          <p:nvPr/>
        </p:nvSpPr>
        <p:spPr>
          <a:xfrm>
            <a:off x="-149" y="1099274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rgbClr val="008C95">
                  <a:lumMod val="100000"/>
                  <a:tint val="66000"/>
                  <a:satMod val="160000"/>
                </a:srgbClr>
              </a:gs>
              <a:gs pos="48000">
                <a:srgbClr val="008C95">
                  <a:lumMod val="100000"/>
                  <a:tint val="44500"/>
                  <a:satMod val="160000"/>
                </a:srgbClr>
              </a:gs>
              <a:gs pos="100000">
                <a:srgbClr val="008C95">
                  <a:lumMod val="10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CA5-3228-735D-53DD-9AED9AD4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8" y="1288373"/>
            <a:ext cx="4888922" cy="51270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Modeling:</a:t>
            </a:r>
          </a:p>
          <a:p>
            <a:r>
              <a:rPr lang="en-US" sz="2400" dirty="0"/>
              <a:t>Terrain map,</a:t>
            </a:r>
          </a:p>
          <a:p>
            <a:r>
              <a:rPr lang="en-US" sz="2400" dirty="0"/>
              <a:t>Vegetation map,</a:t>
            </a:r>
          </a:p>
          <a:p>
            <a:r>
              <a:rPr lang="en-US" sz="2400" dirty="0"/>
              <a:t>Inhomogeneous environment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Sensing:</a:t>
            </a:r>
          </a:p>
          <a:p>
            <a:r>
              <a:rPr lang="en-US" sz="2400" dirty="0"/>
              <a:t>Line of sight model,</a:t>
            </a:r>
          </a:p>
          <a:p>
            <a:r>
              <a:rPr lang="en-US" sz="2400" dirty="0"/>
              <a:t>Background effect,</a:t>
            </a:r>
          </a:p>
          <a:p>
            <a:r>
              <a:rPr lang="en-US" sz="2400" dirty="0"/>
              <a:t>Signal-to-noise ratio approach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Simulation:</a:t>
            </a:r>
          </a:p>
          <a:p>
            <a:r>
              <a:rPr lang="en-US" sz="2400" dirty="0"/>
              <a:t>Monte Carlo method,</a:t>
            </a:r>
          </a:p>
          <a:p>
            <a:r>
              <a:rPr lang="en-US" sz="2400" dirty="0"/>
              <a:t>Update environment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AE9C25-3A59-5C2B-559C-3C339C2023B1}"/>
              </a:ext>
            </a:extLst>
          </p:cNvPr>
          <p:cNvSpPr txBox="1">
            <a:spLocks/>
          </p:cNvSpPr>
          <p:nvPr/>
        </p:nvSpPr>
        <p:spPr>
          <a:xfrm>
            <a:off x="0" y="601151"/>
            <a:ext cx="11353800" cy="5748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Optical Sensor Placement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3B926-BC5A-CF62-363D-D9DDE7415D99}"/>
              </a:ext>
            </a:extLst>
          </p:cNvPr>
          <p:cNvSpPr/>
          <p:nvPr/>
        </p:nvSpPr>
        <p:spPr>
          <a:xfrm>
            <a:off x="-1" y="6408831"/>
            <a:ext cx="12192000" cy="448054"/>
          </a:xfrm>
          <a:prstGeom prst="rect">
            <a:avLst/>
          </a:prstGeom>
          <a:gradFill flip="none" rotWithShape="1">
            <a:gsLst>
              <a:gs pos="92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Élőláb helye 3">
            <a:extLst>
              <a:ext uri="{FF2B5EF4-FFF2-40B4-BE49-F238E27FC236}">
                <a16:creationId xmlns:a16="http://schemas.microsoft.com/office/drawing/2014/main" id="{CC7C1B00-A89E-E087-AD4A-F8B6CCE8954B}"/>
              </a:ext>
            </a:extLst>
          </p:cNvPr>
          <p:cNvSpPr txBox="1">
            <a:spLocks/>
          </p:cNvSpPr>
          <p:nvPr/>
        </p:nvSpPr>
        <p:spPr>
          <a:xfrm>
            <a:off x="2447939" y="6496804"/>
            <a:ext cx="7535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E10A9-2C4B-4FA1-9801-B3448857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255" r="48221" b="74007"/>
          <a:stretch/>
        </p:blipFill>
        <p:spPr>
          <a:xfrm>
            <a:off x="1" y="6473825"/>
            <a:ext cx="2521526" cy="386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E665F40-A4A6-3B65-37D1-FC41C1902452}"/>
              </a:ext>
            </a:extLst>
          </p:cNvPr>
          <p:cNvSpPr txBox="1">
            <a:spLocks/>
          </p:cNvSpPr>
          <p:nvPr/>
        </p:nvSpPr>
        <p:spPr>
          <a:xfrm>
            <a:off x="9755464" y="6488178"/>
            <a:ext cx="1133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381C75-AEA3-42D6-813C-FC3BC093A2A2}" type="datetimeFigureOut">
              <a:rPr lang="hu-HU" smtClean="0"/>
              <a:pPr algn="ctr"/>
              <a:t>2023. 07. 19.</a:t>
            </a:fld>
            <a:endParaRPr lang="hu-HU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F2A88C0-5F35-0A70-4642-7EA3B746334F}"/>
              </a:ext>
            </a:extLst>
          </p:cNvPr>
          <p:cNvSpPr txBox="1">
            <a:spLocks/>
          </p:cNvSpPr>
          <p:nvPr/>
        </p:nvSpPr>
        <p:spPr>
          <a:xfrm>
            <a:off x="10912025" y="6486313"/>
            <a:ext cx="101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22633-2E0B-44B2-86CD-1BF189F831C6}" type="slidenum">
              <a:rPr lang="hu-HU" smtClean="0"/>
              <a:pPr/>
              <a:t>9</a:t>
            </a:fld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0940D4-B393-6735-30B2-56A152673C24}"/>
              </a:ext>
            </a:extLst>
          </p:cNvPr>
          <p:cNvCxnSpPr>
            <a:cxnSpLocks/>
          </p:cNvCxnSpPr>
          <p:nvPr/>
        </p:nvCxnSpPr>
        <p:spPr>
          <a:xfrm>
            <a:off x="2324576" y="6408831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23543-3EB3-DD52-162F-84FE217BBAE1}"/>
              </a:ext>
            </a:extLst>
          </p:cNvPr>
          <p:cNvCxnSpPr>
            <a:cxnSpLocks/>
          </p:cNvCxnSpPr>
          <p:nvPr/>
        </p:nvCxnSpPr>
        <p:spPr>
          <a:xfrm>
            <a:off x="97417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0A4AC3-3DDA-91BB-03FA-56458D70EF25}"/>
              </a:ext>
            </a:extLst>
          </p:cNvPr>
          <p:cNvCxnSpPr>
            <a:cxnSpLocks/>
          </p:cNvCxnSpPr>
          <p:nvPr/>
        </p:nvCxnSpPr>
        <p:spPr>
          <a:xfrm>
            <a:off x="10973683" y="6415393"/>
            <a:ext cx="0" cy="442607"/>
          </a:xfrm>
          <a:prstGeom prst="line">
            <a:avLst/>
          </a:prstGeom>
          <a:ln w="9525">
            <a:solidFill>
              <a:srgbClr val="D6DCE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1D235F7-9639-38E3-3233-6DA3D73C98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9"/>
          <a:stretch/>
        </p:blipFill>
        <p:spPr>
          <a:xfrm>
            <a:off x="7299434" y="1162042"/>
            <a:ext cx="4769015" cy="3222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E1868E-28CE-6FFC-F388-E83D9A9B83A2}"/>
              </a:ext>
            </a:extLst>
          </p:cNvPr>
          <p:cNvSpPr txBox="1"/>
          <p:nvPr/>
        </p:nvSpPr>
        <p:spPr>
          <a:xfrm>
            <a:off x="7501473" y="1103707"/>
            <a:ext cx="260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Environment</a:t>
            </a:r>
            <a:endParaRPr lang="hu-HU" b="1" i="1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18D1653-DC3D-BE97-9CEE-3C7729B5C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669" y="4311151"/>
            <a:ext cx="5566691" cy="23255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190D2F6-9025-B779-5FA6-6FE4854BF730}"/>
              </a:ext>
            </a:extLst>
          </p:cNvPr>
          <p:cNvSpPr txBox="1"/>
          <p:nvPr/>
        </p:nvSpPr>
        <p:spPr>
          <a:xfrm>
            <a:off x="6767008" y="4430812"/>
            <a:ext cx="297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Initialization</a:t>
            </a:r>
            <a:endParaRPr lang="hu-HU" b="1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FFBE8E-0BA7-8839-EF44-F81B73760792}"/>
              </a:ext>
            </a:extLst>
          </p:cNvPr>
          <p:cNvSpPr txBox="1">
            <a:spLocks/>
          </p:cNvSpPr>
          <p:nvPr/>
        </p:nvSpPr>
        <p:spPr>
          <a:xfrm>
            <a:off x="2413435" y="6490875"/>
            <a:ext cx="7296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EC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Szilárd Kovács - Bacterial evolutionary and memetic algorithms and their applications in simulations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9DAEE6-CF51-D454-F7C2-EEF5FDE2150D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AA38B-D740-7326-113D-69585EED35A6}"/>
              </a:ext>
            </a:extLst>
          </p:cNvPr>
          <p:cNvSpPr/>
          <p:nvPr/>
        </p:nvSpPr>
        <p:spPr>
          <a:xfrm>
            <a:off x="9088" y="-14277"/>
            <a:ext cx="12192000" cy="565297"/>
          </a:xfrm>
          <a:prstGeom prst="rect">
            <a:avLst/>
          </a:prstGeom>
          <a:gradFill flip="none" rotWithShape="1">
            <a:gsLst>
              <a:gs pos="93000">
                <a:srgbClr val="54A5BC"/>
              </a:gs>
              <a:gs pos="74000">
                <a:srgbClr val="008C95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6C9C98-38BB-67D9-1C12-12303D893A59}"/>
              </a:ext>
            </a:extLst>
          </p:cNvPr>
          <p:cNvSpPr txBox="1">
            <a:spLocks/>
          </p:cNvSpPr>
          <p:nvPr/>
        </p:nvSpPr>
        <p:spPr>
          <a:xfrm>
            <a:off x="59478" y="-8830"/>
            <a:ext cx="23148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Optimization and modeling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160B4-BC68-9D8A-E1EB-99B0671D33D1}"/>
              </a:ext>
            </a:extLst>
          </p:cNvPr>
          <p:cNvSpPr txBox="1"/>
          <p:nvPr/>
        </p:nvSpPr>
        <p:spPr>
          <a:xfrm rot="5400000" flipH="1">
            <a:off x="421987" y="-47043"/>
            <a:ext cx="520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C8776-F7C8-AEA7-A0DC-B5AD5956296D}"/>
              </a:ext>
            </a:extLst>
          </p:cNvPr>
          <p:cNvSpPr txBox="1"/>
          <p:nvPr/>
        </p:nvSpPr>
        <p:spPr>
          <a:xfrm rot="5400000" flipH="1">
            <a:off x="5209021" y="-1664098"/>
            <a:ext cx="520699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"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0" indent="-285750">
              <a:buFont typeface="Wingdings 2" panose="05020102010507070707" pitchFamily="18" charset="2"/>
              <a:buChar char=""/>
            </a:pPr>
            <a:r>
              <a:rPr lang="en-US" sz="1600" dirty="0">
                <a:solidFill>
                  <a:schemeClr val="bg1"/>
                </a:solidFill>
              </a:rPr>
              <a:t>  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B67DF80-B65A-C71F-B7AF-8C00A2FF17A5}"/>
              </a:ext>
            </a:extLst>
          </p:cNvPr>
          <p:cNvSpPr txBox="1">
            <a:spLocks/>
          </p:cNvSpPr>
          <p:nvPr/>
        </p:nvSpPr>
        <p:spPr>
          <a:xfrm>
            <a:off x="3235810" y="2030"/>
            <a:ext cx="143037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539D031-C47E-61F7-517A-654736436DAE}"/>
              </a:ext>
            </a:extLst>
          </p:cNvPr>
          <p:cNvSpPr txBox="1">
            <a:spLocks/>
          </p:cNvSpPr>
          <p:nvPr/>
        </p:nvSpPr>
        <p:spPr>
          <a:xfrm>
            <a:off x="8633191" y="-5297"/>
            <a:ext cx="172838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Summary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8A350ED-E360-828C-6F40-C280A69FD9BE}"/>
              </a:ext>
            </a:extLst>
          </p:cNvPr>
          <p:cNvSpPr txBox="1">
            <a:spLocks/>
          </p:cNvSpPr>
          <p:nvPr/>
        </p:nvSpPr>
        <p:spPr>
          <a:xfrm>
            <a:off x="10927503" y="-3701"/>
            <a:ext cx="121116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References</a:t>
            </a:r>
            <a:endParaRPr lang="hu-HU" sz="1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2D26F-9421-5450-88A4-C37BDB808DC3}"/>
              </a:ext>
            </a:extLst>
          </p:cNvPr>
          <p:cNvSpPr txBox="1"/>
          <p:nvPr/>
        </p:nvSpPr>
        <p:spPr>
          <a:xfrm rot="5400000" flipH="1">
            <a:off x="9081132" y="301500"/>
            <a:ext cx="5206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"/>
            </a:pPr>
            <a:r>
              <a:rPr lang="en-US" sz="1600" dirty="0">
                <a:solidFill>
                  <a:schemeClr val="bg1"/>
                </a:solidFill>
              </a:rPr>
              <a:t>     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72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latino_Open_Sans">
      <a:majorFont>
        <a:latin typeface="Palatino Linotyp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2581</Words>
  <Application>Microsoft Office PowerPoint</Application>
  <PresentationFormat>Widescreen</PresentationFormat>
  <Paragraphs>1427</Paragraphs>
  <Slides>31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NimbusRomNo9L-Regu</vt:lpstr>
      <vt:lpstr>Open Sans</vt:lpstr>
      <vt:lpstr>Palatino Linotype</vt:lpstr>
      <vt:lpstr>Wingdings</vt:lpstr>
      <vt:lpstr>Wingdings 2</vt:lpstr>
      <vt:lpstr>Office Theme</vt:lpstr>
      <vt:lpstr> Bacterial evolutionary and memetic algorithms and their applications in simulations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Sensor Placement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Darts Playing Robot I.</vt:lpstr>
      <vt:lpstr>PowerPoint Presentation</vt:lpstr>
      <vt:lpstr>PowerPoint Presentation</vt:lpstr>
      <vt:lpstr>PowerPoint Presentation</vt:lpstr>
      <vt:lpstr>PowerPoint Presentation</vt:lpstr>
      <vt:lpstr>Darts Playing Robot II.</vt:lpstr>
      <vt:lpstr>PowerPoint Presentation</vt:lpstr>
      <vt:lpstr>PowerPoint Presentation</vt:lpstr>
      <vt:lpstr>PowerPoint Presentation</vt:lpstr>
      <vt:lpstr>PowerPoint Presentation</vt:lpstr>
      <vt:lpstr>Traffic Optimization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Thank You for your attention!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Hibrid moduláris modell kutatása szenzorrendszerek hatékony adatfuzionálására</dc:title>
  <dc:creator>Szilárd Kovács</dc:creator>
  <cp:lastModifiedBy>Szilárd Kovács</cp:lastModifiedBy>
  <cp:revision>54</cp:revision>
  <dcterms:created xsi:type="dcterms:W3CDTF">2023-01-12T13:36:12Z</dcterms:created>
  <dcterms:modified xsi:type="dcterms:W3CDTF">2023-07-19T08:12:34Z</dcterms:modified>
</cp:coreProperties>
</file>