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61" r:id="rId3"/>
    <p:sldId id="257" r:id="rId4"/>
    <p:sldId id="259" r:id="rId5"/>
    <p:sldId id="260" r:id="rId6"/>
    <p:sldId id="262" r:id="rId7"/>
    <p:sldId id="265" r:id="rId8"/>
    <p:sldId id="263" r:id="rId9"/>
    <p:sldId id="264" r:id="rId10"/>
    <p:sldId id="266" r:id="rId11"/>
    <p:sldId id="271" r:id="rId12"/>
    <p:sldId id="267" r:id="rId13"/>
    <p:sldId id="269" r:id="rId14"/>
    <p:sldId id="270" r:id="rId15"/>
    <p:sldId id="268" r:id="rId16"/>
    <p:sldId id="258" r:id="rId17"/>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bg>
      <p:bgRef idx="1001">
        <a:schemeClr val="bg1"/>
      </p:bgRef>
    </p:bg>
    <p:spTree>
      <p:nvGrpSpPr>
        <p:cNvPr id="1" name=""/>
        <p:cNvGrpSpPr/>
        <p:nvPr/>
      </p:nvGrpSpPr>
      <p:grpSpPr>
        <a:xfrm>
          <a:off x="0" y="0"/>
          <a:ext cx="0" cy="0"/>
          <a:chOff x="0" y="0"/>
          <a:chExt cx="0" cy="0"/>
        </a:xfrm>
      </p:grpSpPr>
      <p:sp>
        <p:nvSpPr>
          <p:cNvPr id="8" name="Cím 7"/>
          <p:cNvSpPr>
            <a:spLocks noGrp="1"/>
          </p:cNvSpPr>
          <p:nvPr>
            <p:ph type="ctrTitle"/>
          </p:nvPr>
        </p:nvSpPr>
        <p:spPr>
          <a:xfrm>
            <a:off x="2286000" y="3124200"/>
            <a:ext cx="6172200" cy="1894362"/>
          </a:xfrm>
        </p:spPr>
        <p:txBody>
          <a:bodyPr/>
          <a:lstStyle>
            <a:lvl1pPr>
              <a:defRPr b="1"/>
            </a:lvl1pPr>
          </a:lstStyle>
          <a:p>
            <a:r>
              <a:rPr kumimoji="0" lang="hu-HU" smtClean="0"/>
              <a:t>Mintacím szerkesztése</a:t>
            </a:r>
            <a:endParaRPr kumimoji="0" lang="en-US"/>
          </a:p>
        </p:txBody>
      </p:sp>
      <p:sp>
        <p:nvSpPr>
          <p:cNvPr id="9" name="Alcím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u-HU" smtClean="0"/>
              <a:t>Alcím mintájának szerkesztése</a:t>
            </a:r>
            <a:endParaRPr kumimoji="0" lang="en-US"/>
          </a:p>
        </p:txBody>
      </p:sp>
      <p:sp>
        <p:nvSpPr>
          <p:cNvPr id="28" name="Dátum helye 27"/>
          <p:cNvSpPr>
            <a:spLocks noGrp="1"/>
          </p:cNvSpPr>
          <p:nvPr>
            <p:ph type="dt" sz="half" idx="10"/>
          </p:nvPr>
        </p:nvSpPr>
        <p:spPr bwMode="auto">
          <a:xfrm rot="5400000">
            <a:off x="7764621" y="1174097"/>
            <a:ext cx="2286000" cy="381000"/>
          </a:xfrm>
        </p:spPr>
        <p:txBody>
          <a:bodyPr/>
          <a:lstStyle/>
          <a:p>
            <a:fld id="{E76AE6D0-E021-4104-AB1F-840F5679326C}" type="datetimeFigureOut">
              <a:rPr lang="hu-HU" smtClean="0"/>
              <a:t>2016.10.13.</a:t>
            </a:fld>
            <a:endParaRPr lang="hu-HU"/>
          </a:p>
        </p:txBody>
      </p:sp>
      <p:sp>
        <p:nvSpPr>
          <p:cNvPr id="17" name="Élőláb helye 16"/>
          <p:cNvSpPr>
            <a:spLocks noGrp="1"/>
          </p:cNvSpPr>
          <p:nvPr>
            <p:ph type="ftr" sz="quarter" idx="11"/>
          </p:nvPr>
        </p:nvSpPr>
        <p:spPr bwMode="auto">
          <a:xfrm rot="5400000">
            <a:off x="7077269" y="4181669"/>
            <a:ext cx="3657600" cy="384048"/>
          </a:xfrm>
        </p:spPr>
        <p:txBody>
          <a:bodyPr/>
          <a:lstStyle/>
          <a:p>
            <a:endParaRPr lang="hu-HU"/>
          </a:p>
        </p:txBody>
      </p:sp>
      <p:sp>
        <p:nvSpPr>
          <p:cNvPr id="10" name="Téglalap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Téglalap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Téglalap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Téglalap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gyenes összekötő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Egyenes összekötő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Egyenes összekötő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Egyenes összekötő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Egyenes összekötő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Egyenes összekötő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Téglalap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zis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zis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zis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zis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zis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Dia számának helye 28"/>
          <p:cNvSpPr>
            <a:spLocks noGrp="1"/>
          </p:cNvSpPr>
          <p:nvPr>
            <p:ph type="sldNum" sz="quarter" idx="12"/>
          </p:nvPr>
        </p:nvSpPr>
        <p:spPr bwMode="auto">
          <a:xfrm>
            <a:off x="1325544" y="4928702"/>
            <a:ext cx="609600" cy="517524"/>
          </a:xfrm>
        </p:spPr>
        <p:txBody>
          <a:bodyPr/>
          <a:lstStyle/>
          <a:p>
            <a:fld id="{CDDD2264-68CC-43F5-A5D7-3006F1B4041F}" type="slidenum">
              <a:rPr lang="hu-HU" smtClean="0"/>
              <a:t>‹#›</a:t>
            </a:fld>
            <a:endParaRPr lang="hu-H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3" name="Függőleges szöveg helye 2"/>
          <p:cNvSpPr>
            <a:spLocks noGrp="1"/>
          </p:cNvSpPr>
          <p:nvPr>
            <p:ph type="body" orient="vert" idx="1"/>
          </p:nvPr>
        </p:nvSpPr>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E76AE6D0-E021-4104-AB1F-840F5679326C}" type="datetimeFigureOut">
              <a:rPr lang="hu-HU" smtClean="0"/>
              <a:t>2016.10.13.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DDD2264-68CC-43F5-A5D7-3006F1B4041F}" type="slidenum">
              <a:rPr lang="hu-HU" smtClean="0"/>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9"/>
            <a:ext cx="1676400" cy="5851525"/>
          </a:xfrm>
        </p:spPr>
        <p:txBody>
          <a:bodyPr vert="eaVer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457200" y="274638"/>
            <a:ext cx="6019800" cy="5851525"/>
          </a:xfrm>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E76AE6D0-E021-4104-AB1F-840F5679326C}" type="datetimeFigureOut">
              <a:rPr lang="hu-HU" smtClean="0"/>
              <a:t>2016.10.13.</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CDDD2264-68CC-43F5-A5D7-3006F1B4041F}" type="slidenum">
              <a:rPr lang="hu-HU" smtClean="0"/>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8" name="Tartalom helye 7"/>
          <p:cNvSpPr>
            <a:spLocks noGrp="1"/>
          </p:cNvSpPr>
          <p:nvPr>
            <p:ph sz="quarter" idx="1"/>
          </p:nvPr>
        </p:nvSpPr>
        <p:spPr>
          <a:xfrm>
            <a:off x="457200" y="1600200"/>
            <a:ext cx="7467600" cy="4873752"/>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átum helye 6"/>
          <p:cNvSpPr>
            <a:spLocks noGrp="1"/>
          </p:cNvSpPr>
          <p:nvPr>
            <p:ph type="dt" sz="half" idx="14"/>
          </p:nvPr>
        </p:nvSpPr>
        <p:spPr/>
        <p:txBody>
          <a:bodyPr rtlCol="0"/>
          <a:lstStyle/>
          <a:p>
            <a:fld id="{E76AE6D0-E021-4104-AB1F-840F5679326C}" type="datetimeFigureOut">
              <a:rPr lang="hu-HU" smtClean="0"/>
              <a:t>2016.10.13.</a:t>
            </a:fld>
            <a:endParaRPr lang="hu-HU"/>
          </a:p>
        </p:txBody>
      </p:sp>
      <p:sp>
        <p:nvSpPr>
          <p:cNvPr id="9" name="Dia számának helye 8"/>
          <p:cNvSpPr>
            <a:spLocks noGrp="1"/>
          </p:cNvSpPr>
          <p:nvPr>
            <p:ph type="sldNum" sz="quarter" idx="15"/>
          </p:nvPr>
        </p:nvSpPr>
        <p:spPr/>
        <p:txBody>
          <a:bodyPr rtlCol="0"/>
          <a:lstStyle/>
          <a:p>
            <a:fld id="{CDDD2264-68CC-43F5-A5D7-3006F1B4041F}" type="slidenum">
              <a:rPr lang="hu-HU" smtClean="0"/>
              <a:t>‹#›</a:t>
            </a:fld>
            <a:endParaRPr lang="hu-HU"/>
          </a:p>
        </p:txBody>
      </p:sp>
      <p:sp>
        <p:nvSpPr>
          <p:cNvPr id="10" name="Élőláb helye 9"/>
          <p:cNvSpPr>
            <a:spLocks noGrp="1"/>
          </p:cNvSpPr>
          <p:nvPr>
            <p:ph type="ftr" sz="quarter" idx="16"/>
          </p:nvPr>
        </p:nvSpPr>
        <p:spPr/>
        <p:txBody>
          <a:bodyPr rtlCol="0"/>
          <a:lstStyle/>
          <a:p>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zakaszfejléc">
    <p:bg>
      <p:bgRef idx="1001">
        <a:schemeClr val="bg2"/>
      </p:bgRef>
    </p:bg>
    <p:spTree>
      <p:nvGrpSpPr>
        <p:cNvPr id="1" name=""/>
        <p:cNvGrpSpPr/>
        <p:nvPr/>
      </p:nvGrpSpPr>
      <p:grpSpPr>
        <a:xfrm>
          <a:off x="0" y="0"/>
          <a:ext cx="0" cy="0"/>
          <a:chOff x="0" y="0"/>
          <a:chExt cx="0" cy="0"/>
        </a:xfrm>
      </p:grpSpPr>
      <p:sp>
        <p:nvSpPr>
          <p:cNvPr id="2" name="Cím 1"/>
          <p:cNvSpPr>
            <a:spLocks noGrp="1"/>
          </p:cNvSpPr>
          <p:nvPr>
            <p:ph type="title"/>
          </p:nvPr>
        </p:nvSpPr>
        <p:spPr>
          <a:xfrm>
            <a:off x="2286000" y="2895600"/>
            <a:ext cx="6172200" cy="2053590"/>
          </a:xfrm>
        </p:spPr>
        <p:txBody>
          <a:bodyPr/>
          <a:lstStyle>
            <a:lvl1pPr algn="l">
              <a:buNone/>
              <a:defRPr sz="3000" b="1" cap="small" baseline="0"/>
            </a:lvl1pPr>
          </a:lstStyle>
          <a:p>
            <a:r>
              <a:rPr kumimoji="0" lang="hu-HU" smtClean="0"/>
              <a:t>Mintacím szerkesztése</a:t>
            </a:r>
            <a:endParaRPr kumimoji="0" lang="en-US"/>
          </a:p>
        </p:txBody>
      </p:sp>
      <p:sp>
        <p:nvSpPr>
          <p:cNvPr id="3" name="Szöveg hely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u-HU" smtClean="0"/>
              <a:t>Mintaszöveg szerkesztése</a:t>
            </a:r>
          </a:p>
        </p:txBody>
      </p:sp>
      <p:sp>
        <p:nvSpPr>
          <p:cNvPr id="4" name="Dátum helye 3"/>
          <p:cNvSpPr>
            <a:spLocks noGrp="1"/>
          </p:cNvSpPr>
          <p:nvPr>
            <p:ph type="dt" sz="half" idx="10"/>
          </p:nvPr>
        </p:nvSpPr>
        <p:spPr bwMode="auto">
          <a:xfrm rot="5400000">
            <a:off x="7763256" y="1170432"/>
            <a:ext cx="2286000" cy="381000"/>
          </a:xfrm>
        </p:spPr>
        <p:txBody>
          <a:bodyPr/>
          <a:lstStyle/>
          <a:p>
            <a:fld id="{E76AE6D0-E021-4104-AB1F-840F5679326C}" type="datetimeFigureOut">
              <a:rPr lang="hu-HU" smtClean="0"/>
              <a:t>2016.10.13.</a:t>
            </a:fld>
            <a:endParaRPr lang="hu-HU"/>
          </a:p>
        </p:txBody>
      </p:sp>
      <p:sp>
        <p:nvSpPr>
          <p:cNvPr id="5" name="Élőláb helye 4"/>
          <p:cNvSpPr>
            <a:spLocks noGrp="1"/>
          </p:cNvSpPr>
          <p:nvPr>
            <p:ph type="ftr" sz="quarter" idx="11"/>
          </p:nvPr>
        </p:nvSpPr>
        <p:spPr bwMode="auto">
          <a:xfrm rot="5400000">
            <a:off x="7077456" y="4178808"/>
            <a:ext cx="3657600" cy="384048"/>
          </a:xfrm>
        </p:spPr>
        <p:txBody>
          <a:bodyPr/>
          <a:lstStyle/>
          <a:p>
            <a:endParaRPr lang="hu-HU"/>
          </a:p>
        </p:txBody>
      </p:sp>
      <p:sp>
        <p:nvSpPr>
          <p:cNvPr id="9" name="Téglalap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Téglalap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Téglalap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Téglalap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gyenes összekötő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gyenes összekötő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Egyenes összekötő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Egyenes összekötő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Egyenes összekötő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Téglalap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zis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zis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zis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zis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zis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gyenes összekötő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Dia számának helye 5"/>
          <p:cNvSpPr>
            <a:spLocks noGrp="1"/>
          </p:cNvSpPr>
          <p:nvPr>
            <p:ph type="sldNum" sz="quarter" idx="12"/>
          </p:nvPr>
        </p:nvSpPr>
        <p:spPr bwMode="auto">
          <a:xfrm>
            <a:off x="1340616" y="4928702"/>
            <a:ext cx="609600" cy="517524"/>
          </a:xfrm>
        </p:spPr>
        <p:txBody>
          <a:bodyPr/>
          <a:lstStyle/>
          <a:p>
            <a:fld id="{CDDD2264-68CC-43F5-A5D7-3006F1B4041F}" type="slidenum">
              <a:rPr lang="hu-HU" smtClean="0"/>
              <a:t>‹#›</a:t>
            </a:fld>
            <a:endParaRPr lang="hu-H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5" name="Dátum helye 4"/>
          <p:cNvSpPr>
            <a:spLocks noGrp="1"/>
          </p:cNvSpPr>
          <p:nvPr>
            <p:ph type="dt" sz="half" idx="10"/>
          </p:nvPr>
        </p:nvSpPr>
        <p:spPr/>
        <p:txBody>
          <a:bodyPr/>
          <a:lstStyle/>
          <a:p>
            <a:fld id="{E76AE6D0-E021-4104-AB1F-840F5679326C}" type="datetimeFigureOut">
              <a:rPr lang="hu-HU" smtClean="0"/>
              <a:t>2016.10.13.</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CDDD2264-68CC-43F5-A5D7-3006F1B4041F}" type="slidenum">
              <a:rPr lang="hu-HU" smtClean="0"/>
              <a:t>‹#›</a:t>
            </a:fld>
            <a:endParaRPr lang="hu-HU"/>
          </a:p>
        </p:txBody>
      </p:sp>
      <p:sp>
        <p:nvSpPr>
          <p:cNvPr id="9" name="Tartalom helye 8"/>
          <p:cNvSpPr>
            <a:spLocks noGrp="1"/>
          </p:cNvSpPr>
          <p:nvPr>
            <p:ph sz="quarter" idx="1"/>
          </p:nvPr>
        </p:nvSpPr>
        <p:spPr>
          <a:xfrm>
            <a:off x="457200" y="1600200"/>
            <a:ext cx="3657600" cy="4572000"/>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11" name="Tartalom helye 10"/>
          <p:cNvSpPr>
            <a:spLocks noGrp="1"/>
          </p:cNvSpPr>
          <p:nvPr>
            <p:ph sz="quarter" idx="2"/>
          </p:nvPr>
        </p:nvSpPr>
        <p:spPr>
          <a:xfrm>
            <a:off x="4270248" y="1600200"/>
            <a:ext cx="3657600" cy="4572000"/>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7543800" cy="1143000"/>
          </a:xfrm>
        </p:spPr>
        <p:txBody>
          <a:bodyPr anchor="b"/>
          <a:lstStyle>
            <a:lvl1pPr>
              <a:defRPr/>
            </a:lvl1pPr>
          </a:lstStyle>
          <a:p>
            <a:r>
              <a:rPr kumimoji="0" lang="hu-HU" smtClean="0"/>
              <a:t>Mintacím szerkesztése</a:t>
            </a:r>
            <a:endParaRPr kumimoji="0" lang="en-US"/>
          </a:p>
        </p:txBody>
      </p:sp>
      <p:sp>
        <p:nvSpPr>
          <p:cNvPr id="7" name="Dátum helye 6"/>
          <p:cNvSpPr>
            <a:spLocks noGrp="1"/>
          </p:cNvSpPr>
          <p:nvPr>
            <p:ph type="dt" sz="half" idx="10"/>
          </p:nvPr>
        </p:nvSpPr>
        <p:spPr/>
        <p:txBody>
          <a:bodyPr/>
          <a:lstStyle/>
          <a:p>
            <a:fld id="{E76AE6D0-E021-4104-AB1F-840F5679326C}" type="datetimeFigureOut">
              <a:rPr lang="hu-HU" smtClean="0"/>
              <a:t>2016.10.13.</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CDDD2264-68CC-43F5-A5D7-3006F1B4041F}" type="slidenum">
              <a:rPr lang="hu-HU" smtClean="0"/>
              <a:t>‹#›</a:t>
            </a:fld>
            <a:endParaRPr lang="hu-HU"/>
          </a:p>
        </p:txBody>
      </p:sp>
      <p:sp>
        <p:nvSpPr>
          <p:cNvPr id="11" name="Tartalom helye 10"/>
          <p:cNvSpPr>
            <a:spLocks noGrp="1"/>
          </p:cNvSpPr>
          <p:nvPr>
            <p:ph sz="quarter" idx="2"/>
          </p:nvPr>
        </p:nvSpPr>
        <p:spPr>
          <a:xfrm>
            <a:off x="457200" y="2362200"/>
            <a:ext cx="3657600" cy="3886200"/>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13" name="Tartalom helye 12"/>
          <p:cNvSpPr>
            <a:spLocks noGrp="1"/>
          </p:cNvSpPr>
          <p:nvPr>
            <p:ph sz="quarter" idx="4"/>
          </p:nvPr>
        </p:nvSpPr>
        <p:spPr>
          <a:xfrm>
            <a:off x="4371975" y="2362200"/>
            <a:ext cx="3657600" cy="3886200"/>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12" name="Szöveg hely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hu-HU" smtClean="0"/>
              <a:t>Mintaszöveg szerkesztése</a:t>
            </a:r>
          </a:p>
        </p:txBody>
      </p:sp>
      <p:sp>
        <p:nvSpPr>
          <p:cNvPr id="14" name="Szöveg hely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hu-HU" smtClean="0"/>
              <a:t>Mintaszöveg szerkesztése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6" name="Dátum helye 5"/>
          <p:cNvSpPr>
            <a:spLocks noGrp="1"/>
          </p:cNvSpPr>
          <p:nvPr>
            <p:ph type="dt" sz="half" idx="10"/>
          </p:nvPr>
        </p:nvSpPr>
        <p:spPr/>
        <p:txBody>
          <a:bodyPr rtlCol="0"/>
          <a:lstStyle/>
          <a:p>
            <a:fld id="{E76AE6D0-E021-4104-AB1F-840F5679326C}" type="datetimeFigureOut">
              <a:rPr lang="hu-HU" smtClean="0"/>
              <a:t>2016.10.13.</a:t>
            </a:fld>
            <a:endParaRPr lang="hu-HU"/>
          </a:p>
        </p:txBody>
      </p:sp>
      <p:sp>
        <p:nvSpPr>
          <p:cNvPr id="7" name="Dia számának helye 6"/>
          <p:cNvSpPr>
            <a:spLocks noGrp="1"/>
          </p:cNvSpPr>
          <p:nvPr>
            <p:ph type="sldNum" sz="quarter" idx="11"/>
          </p:nvPr>
        </p:nvSpPr>
        <p:spPr/>
        <p:txBody>
          <a:bodyPr rtlCol="0"/>
          <a:lstStyle/>
          <a:p>
            <a:fld id="{CDDD2264-68CC-43F5-A5D7-3006F1B4041F}" type="slidenum">
              <a:rPr lang="hu-HU" smtClean="0"/>
              <a:t>‹#›</a:t>
            </a:fld>
            <a:endParaRPr lang="hu-HU"/>
          </a:p>
        </p:txBody>
      </p:sp>
      <p:sp>
        <p:nvSpPr>
          <p:cNvPr id="8" name="Élőláb helye 7"/>
          <p:cNvSpPr>
            <a:spLocks noGrp="1"/>
          </p:cNvSpPr>
          <p:nvPr>
            <p:ph type="ftr" sz="quarter" idx="12"/>
          </p:nvPr>
        </p:nvSpPr>
        <p:spPr/>
        <p:txBody>
          <a:bodyPr rtlCol="0"/>
          <a:lstStyle/>
          <a:p>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E76AE6D0-E021-4104-AB1F-840F5679326C}" type="datetimeFigureOut">
              <a:rPr lang="hu-HU" smtClean="0"/>
              <a:t>2016.10.13.</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CDDD2264-68CC-43F5-A5D7-3006F1B4041F}" type="slidenum">
              <a:rPr lang="hu-HU" smtClean="0"/>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artalomrész képaláírással">
    <p:bg>
      <p:bgRef idx="1001">
        <a:schemeClr val="bg1"/>
      </p:bgRef>
    </p:bg>
    <p:spTree>
      <p:nvGrpSpPr>
        <p:cNvPr id="1" name=""/>
        <p:cNvGrpSpPr/>
        <p:nvPr/>
      </p:nvGrpSpPr>
      <p:grpSpPr>
        <a:xfrm>
          <a:off x="0" y="0"/>
          <a:ext cx="0" cy="0"/>
          <a:chOff x="0" y="0"/>
          <a:chExt cx="0" cy="0"/>
        </a:xfrm>
      </p:grpSpPr>
      <p:sp>
        <p:nvSpPr>
          <p:cNvPr id="10" name="Egyenes összekötő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Cím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hu-HU" smtClean="0"/>
              <a:t>Mintacím szerkesztése</a:t>
            </a:r>
            <a:endParaRPr kumimoji="0" lang="en-US"/>
          </a:p>
        </p:txBody>
      </p:sp>
      <p:sp>
        <p:nvSpPr>
          <p:cNvPr id="3" name="Szöveg hely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hu-HU" smtClean="0"/>
              <a:t>Mintaszöveg szerkesztése</a:t>
            </a:r>
          </a:p>
        </p:txBody>
      </p:sp>
      <p:sp>
        <p:nvSpPr>
          <p:cNvPr id="8" name="Egyenes összekötő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Egyenes összekötő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Egyenes összekötő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églalap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gyenes összekötő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zis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Tartalom helye 17"/>
          <p:cNvSpPr>
            <a:spLocks noGrp="1"/>
          </p:cNvSpPr>
          <p:nvPr>
            <p:ph sz="quarter" idx="1"/>
          </p:nvPr>
        </p:nvSpPr>
        <p:spPr>
          <a:xfrm>
            <a:off x="304800" y="274320"/>
            <a:ext cx="5638800" cy="6327648"/>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21" name="Dátum helye 20"/>
          <p:cNvSpPr>
            <a:spLocks noGrp="1"/>
          </p:cNvSpPr>
          <p:nvPr>
            <p:ph type="dt" sz="half" idx="14"/>
          </p:nvPr>
        </p:nvSpPr>
        <p:spPr/>
        <p:txBody>
          <a:bodyPr rtlCol="0"/>
          <a:lstStyle/>
          <a:p>
            <a:fld id="{E76AE6D0-E021-4104-AB1F-840F5679326C}" type="datetimeFigureOut">
              <a:rPr lang="hu-HU" smtClean="0"/>
              <a:t>2016.10.13.</a:t>
            </a:fld>
            <a:endParaRPr lang="hu-HU"/>
          </a:p>
        </p:txBody>
      </p:sp>
      <p:sp>
        <p:nvSpPr>
          <p:cNvPr id="22" name="Dia számának helye 21"/>
          <p:cNvSpPr>
            <a:spLocks noGrp="1"/>
          </p:cNvSpPr>
          <p:nvPr>
            <p:ph type="sldNum" sz="quarter" idx="15"/>
          </p:nvPr>
        </p:nvSpPr>
        <p:spPr/>
        <p:txBody>
          <a:bodyPr rtlCol="0"/>
          <a:lstStyle/>
          <a:p>
            <a:fld id="{CDDD2264-68CC-43F5-A5D7-3006F1B4041F}" type="slidenum">
              <a:rPr lang="hu-HU" smtClean="0"/>
              <a:t>‹#›</a:t>
            </a:fld>
            <a:endParaRPr lang="hu-HU"/>
          </a:p>
        </p:txBody>
      </p:sp>
      <p:sp>
        <p:nvSpPr>
          <p:cNvPr id="23" name="Élőláb helye 22"/>
          <p:cNvSpPr>
            <a:spLocks noGrp="1"/>
          </p:cNvSpPr>
          <p:nvPr>
            <p:ph type="ftr" sz="quarter" idx="16"/>
          </p:nvPr>
        </p:nvSpPr>
        <p:spPr/>
        <p:txBody>
          <a:bodyPr rtlCol="0"/>
          <a:lstStyle/>
          <a:p>
            <a:endParaRPr lang="hu-H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9" name="Egyenes összekötő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zis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Cím 1"/>
          <p:cNvSpPr>
            <a:spLocks noGrp="1"/>
          </p:cNvSpPr>
          <p:nvPr>
            <p:ph type="title"/>
          </p:nvPr>
        </p:nvSpPr>
        <p:spPr>
          <a:xfrm rot="5400000">
            <a:off x="3350133" y="3200400"/>
            <a:ext cx="6309360" cy="457200"/>
          </a:xfrm>
        </p:spPr>
        <p:txBody>
          <a:bodyPr anchor="b"/>
          <a:lstStyle>
            <a:lvl1pPr algn="l">
              <a:buNone/>
              <a:defRPr sz="2000" b="1"/>
            </a:lvl1pPr>
          </a:lstStyle>
          <a:p>
            <a:r>
              <a:rPr kumimoji="0" lang="hu-HU" smtClean="0"/>
              <a:t>Mintacím szerkesztése</a:t>
            </a:r>
            <a:endParaRPr kumimoji="0" lang="en-US"/>
          </a:p>
        </p:txBody>
      </p:sp>
      <p:sp>
        <p:nvSpPr>
          <p:cNvPr id="3" name="Kép hely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hu-HU" smtClean="0"/>
              <a:t>Kép beszúrásához kattintson az ikonra</a:t>
            </a:r>
            <a:endParaRPr kumimoji="0" lang="en-US" dirty="0"/>
          </a:p>
        </p:txBody>
      </p:sp>
      <p:sp>
        <p:nvSpPr>
          <p:cNvPr id="4" name="Szöveg hely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hu-HU" smtClean="0"/>
              <a:t>Mintaszöveg szerkesztése</a:t>
            </a:r>
          </a:p>
        </p:txBody>
      </p:sp>
      <p:sp>
        <p:nvSpPr>
          <p:cNvPr id="10" name="Egyenes összekötő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Téglalap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gyenes összekötő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Egyenes összekötő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Egyenes összekötő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átum helye 16"/>
          <p:cNvSpPr>
            <a:spLocks noGrp="1"/>
          </p:cNvSpPr>
          <p:nvPr>
            <p:ph type="dt" sz="half" idx="10"/>
          </p:nvPr>
        </p:nvSpPr>
        <p:spPr/>
        <p:txBody>
          <a:bodyPr rtlCol="0"/>
          <a:lstStyle/>
          <a:p>
            <a:fld id="{E76AE6D0-E021-4104-AB1F-840F5679326C}" type="datetimeFigureOut">
              <a:rPr lang="hu-HU" smtClean="0"/>
              <a:t>2016.10.13.</a:t>
            </a:fld>
            <a:endParaRPr lang="hu-HU"/>
          </a:p>
        </p:txBody>
      </p:sp>
      <p:sp>
        <p:nvSpPr>
          <p:cNvPr id="18" name="Dia számának helye 17"/>
          <p:cNvSpPr>
            <a:spLocks noGrp="1"/>
          </p:cNvSpPr>
          <p:nvPr>
            <p:ph type="sldNum" sz="quarter" idx="11"/>
          </p:nvPr>
        </p:nvSpPr>
        <p:spPr/>
        <p:txBody>
          <a:bodyPr rtlCol="0"/>
          <a:lstStyle/>
          <a:p>
            <a:fld id="{CDDD2264-68CC-43F5-A5D7-3006F1B4041F}" type="slidenum">
              <a:rPr lang="hu-HU" smtClean="0"/>
              <a:t>‹#›</a:t>
            </a:fld>
            <a:endParaRPr lang="hu-HU"/>
          </a:p>
        </p:txBody>
      </p:sp>
      <p:sp>
        <p:nvSpPr>
          <p:cNvPr id="21" name="Élőláb helye 20"/>
          <p:cNvSpPr>
            <a:spLocks noGrp="1"/>
          </p:cNvSpPr>
          <p:nvPr>
            <p:ph type="ftr" sz="quarter" idx="12"/>
          </p:nvPr>
        </p:nvSpPr>
        <p:spPr/>
        <p:txBody>
          <a:bodyPr rtlCol="0"/>
          <a:lstStyle/>
          <a:p>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Egyenes összekötő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Cím helye 21"/>
          <p:cNvSpPr>
            <a:spLocks noGrp="1"/>
          </p:cNvSpPr>
          <p:nvPr>
            <p:ph type="title"/>
          </p:nvPr>
        </p:nvSpPr>
        <p:spPr>
          <a:xfrm>
            <a:off x="457200" y="274638"/>
            <a:ext cx="7467600" cy="1143000"/>
          </a:xfrm>
          <a:prstGeom prst="rect">
            <a:avLst/>
          </a:prstGeom>
        </p:spPr>
        <p:txBody>
          <a:bodyPr vert="horz" anchor="b">
            <a:normAutofit/>
          </a:bodyPr>
          <a:lstStyle/>
          <a:p>
            <a:r>
              <a:rPr kumimoji="0" lang="hu-HU" smtClean="0"/>
              <a:t>Mintacím szerkesztése</a:t>
            </a:r>
            <a:endParaRPr kumimoji="0" lang="en-US"/>
          </a:p>
        </p:txBody>
      </p:sp>
      <p:sp>
        <p:nvSpPr>
          <p:cNvPr id="13" name="Szöveg hely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14" name="Dátum hely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76AE6D0-E021-4104-AB1F-840F5679326C}" type="datetimeFigureOut">
              <a:rPr lang="hu-HU" smtClean="0"/>
              <a:t>2016.10.13.</a:t>
            </a:fld>
            <a:endParaRPr lang="hu-HU"/>
          </a:p>
        </p:txBody>
      </p:sp>
      <p:sp>
        <p:nvSpPr>
          <p:cNvPr id="3" name="Élőláb hely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hu-HU"/>
          </a:p>
        </p:txBody>
      </p:sp>
      <p:sp>
        <p:nvSpPr>
          <p:cNvPr id="7" name="Egyenes összekötő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Egyenes összekötő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Téglalap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gyenes összekötő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zis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Dia számának hely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DDD2264-68CC-43F5-A5D7-3006F1B4041F}" type="slidenum">
              <a:rPr lang="hu-HU" smtClean="0"/>
              <a:t>‹#›</a:t>
            </a:fld>
            <a:endParaRPr lang="hu-HU"/>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lapossy@ajk.elte.hu"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youtube.com/watch?v=yVTjBdPQ-ls"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1979712" y="2852936"/>
            <a:ext cx="6984776" cy="1534322"/>
          </a:xfrm>
        </p:spPr>
        <p:txBody>
          <a:bodyPr/>
          <a:lstStyle/>
          <a:p>
            <a:r>
              <a:rPr lang="hu-HU" dirty="0" smtClean="0"/>
              <a:t>Adatvédelmi oktatás 2016</a:t>
            </a:r>
            <a:br>
              <a:rPr lang="hu-HU" dirty="0" smtClean="0"/>
            </a:br>
            <a:r>
              <a:rPr lang="hu-HU" dirty="0" smtClean="0"/>
              <a:t>Információs önrendelkezési jog, a személyes adatok védelme</a:t>
            </a:r>
            <a:endParaRPr lang="hu-HU" dirty="0"/>
          </a:p>
        </p:txBody>
      </p:sp>
      <p:sp>
        <p:nvSpPr>
          <p:cNvPr id="3" name="Alcím 2"/>
          <p:cNvSpPr>
            <a:spLocks noGrp="1"/>
          </p:cNvSpPr>
          <p:nvPr>
            <p:ph type="subTitle" idx="1"/>
          </p:nvPr>
        </p:nvSpPr>
        <p:spPr>
          <a:xfrm>
            <a:off x="2286000" y="5003322"/>
            <a:ext cx="6172200" cy="1089974"/>
          </a:xfrm>
        </p:spPr>
        <p:txBody>
          <a:bodyPr/>
          <a:lstStyle/>
          <a:p>
            <a:pPr algn="r"/>
            <a:r>
              <a:rPr lang="hu-HU" dirty="0" smtClean="0"/>
              <a:t>Lápossy Attila</a:t>
            </a:r>
          </a:p>
          <a:p>
            <a:pPr algn="r"/>
            <a:r>
              <a:rPr lang="hu-HU" dirty="0" smtClean="0"/>
              <a:t>ELTE ÁJK Alkotmányjogi Tanszék</a:t>
            </a:r>
          </a:p>
          <a:p>
            <a:pPr algn="r"/>
            <a:r>
              <a:rPr lang="hu-HU" dirty="0" smtClean="0"/>
              <a:t>2016. </a:t>
            </a:r>
            <a:r>
              <a:rPr lang="hu-HU" dirty="0"/>
              <a:t>o</a:t>
            </a:r>
            <a:r>
              <a:rPr lang="hu-HU" dirty="0" smtClean="0"/>
              <a:t>któber 12.</a:t>
            </a:r>
            <a:endParaRPr lang="hu-HU" dirty="0"/>
          </a:p>
        </p:txBody>
      </p:sp>
    </p:spTree>
    <p:extLst>
      <p:ext uri="{BB962C8B-B14F-4D97-AF65-F5344CB8AC3E}">
        <p14:creationId xmlns:p14="http://schemas.microsoft.com/office/powerpoint/2010/main" val="7732610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79512" y="274638"/>
            <a:ext cx="8496944" cy="562074"/>
          </a:xfrm>
        </p:spPr>
        <p:txBody>
          <a:bodyPr/>
          <a:lstStyle/>
          <a:p>
            <a:r>
              <a:rPr lang="hu-HU" b="1" dirty="0"/>
              <a:t>A személyes adatok jogszerű kezelése </a:t>
            </a:r>
            <a:r>
              <a:rPr lang="hu-HU" b="1" dirty="0" smtClean="0"/>
              <a:t>3.</a:t>
            </a:r>
            <a:endParaRPr lang="hu-HU" dirty="0"/>
          </a:p>
        </p:txBody>
      </p:sp>
      <p:sp>
        <p:nvSpPr>
          <p:cNvPr id="3" name="Tartalom helye 2"/>
          <p:cNvSpPr>
            <a:spLocks noGrp="1"/>
          </p:cNvSpPr>
          <p:nvPr>
            <p:ph sz="quarter" idx="1"/>
          </p:nvPr>
        </p:nvSpPr>
        <p:spPr>
          <a:xfrm>
            <a:off x="457200" y="1052736"/>
            <a:ext cx="8003232" cy="5421216"/>
          </a:xfrm>
        </p:spPr>
        <p:txBody>
          <a:bodyPr/>
          <a:lstStyle/>
          <a:p>
            <a:pPr marL="0" indent="0">
              <a:buNone/>
            </a:pPr>
            <a:r>
              <a:rPr lang="hu-HU" b="1" dirty="0" smtClean="0"/>
              <a:t>Adatkezelési alapelvek és garanciák</a:t>
            </a:r>
          </a:p>
          <a:p>
            <a:pPr marL="0" indent="0">
              <a:buNone/>
            </a:pPr>
            <a:endParaRPr lang="hu-HU" sz="800" b="1" dirty="0" smtClean="0"/>
          </a:p>
          <a:p>
            <a:r>
              <a:rPr lang="hu-HU" dirty="0"/>
              <a:t>a</a:t>
            </a:r>
            <a:r>
              <a:rPr lang="hu-HU" dirty="0" smtClean="0"/>
              <a:t>z érintett </a:t>
            </a:r>
            <a:r>
              <a:rPr lang="hu-HU" b="1" dirty="0" smtClean="0"/>
              <a:t>személyes részvételének </a:t>
            </a:r>
            <a:r>
              <a:rPr lang="hu-HU" dirty="0" smtClean="0"/>
              <a:t>lehetősége (kiegészítés, törlés és helyesbítés kérelmezése)</a:t>
            </a:r>
          </a:p>
          <a:p>
            <a:pPr marL="0" indent="0">
              <a:buNone/>
            </a:pPr>
            <a:endParaRPr lang="hu-HU" sz="800" dirty="0" smtClean="0"/>
          </a:p>
          <a:p>
            <a:r>
              <a:rPr lang="hu-HU" dirty="0" smtClean="0"/>
              <a:t>az </a:t>
            </a:r>
            <a:r>
              <a:rPr lang="hu-HU" b="1" dirty="0" smtClean="0"/>
              <a:t>átlátható</a:t>
            </a:r>
            <a:r>
              <a:rPr lang="hu-HU" dirty="0" smtClean="0"/>
              <a:t> adatkezelés (az adatkezelő személye)</a:t>
            </a:r>
          </a:p>
          <a:p>
            <a:pPr marL="0" indent="0">
              <a:buNone/>
            </a:pPr>
            <a:endParaRPr lang="hu-HU" sz="800" dirty="0" smtClean="0"/>
          </a:p>
          <a:p>
            <a:r>
              <a:rPr lang="hu-HU" dirty="0" smtClean="0"/>
              <a:t>a személyes adatok </a:t>
            </a:r>
            <a:r>
              <a:rPr lang="hu-HU" b="1" dirty="0" smtClean="0"/>
              <a:t>minősége</a:t>
            </a:r>
            <a:r>
              <a:rPr lang="hu-HU" dirty="0" smtClean="0"/>
              <a:t> (pontosság, teljesség, naprakész – tájékoztatásadási kötelezettség)</a:t>
            </a:r>
          </a:p>
          <a:p>
            <a:pPr marL="0" indent="0">
              <a:buNone/>
            </a:pPr>
            <a:endParaRPr lang="hu-HU" sz="800" dirty="0" smtClean="0"/>
          </a:p>
          <a:p>
            <a:r>
              <a:rPr lang="hu-HU" dirty="0" smtClean="0"/>
              <a:t>az </a:t>
            </a:r>
            <a:r>
              <a:rPr lang="hu-HU" b="1" dirty="0" smtClean="0"/>
              <a:t>adatbiztonsági</a:t>
            </a:r>
            <a:r>
              <a:rPr lang="hu-HU" dirty="0" smtClean="0"/>
              <a:t> garanciák érvényesítése (jogosulatlan hozzáférés, megsemmisítés ellen)</a:t>
            </a:r>
          </a:p>
          <a:p>
            <a:pPr marL="0" indent="0">
              <a:buNone/>
            </a:pPr>
            <a:endParaRPr lang="hu-HU" sz="800" dirty="0" smtClean="0"/>
          </a:p>
          <a:p>
            <a:r>
              <a:rPr lang="hu-HU" dirty="0" smtClean="0"/>
              <a:t>az adatkezelő </a:t>
            </a:r>
            <a:r>
              <a:rPr lang="hu-HU" b="1" dirty="0" smtClean="0"/>
              <a:t>felelőssége</a:t>
            </a:r>
            <a:r>
              <a:rPr lang="hu-HU" dirty="0" smtClean="0"/>
              <a:t> az elvek megtartásáért (elszámoltatható, jogérvényesítés lehetősége)</a:t>
            </a:r>
            <a:endParaRPr lang="hu-HU" dirty="0"/>
          </a:p>
        </p:txBody>
      </p:sp>
    </p:spTree>
    <p:extLst>
      <p:ext uri="{BB962C8B-B14F-4D97-AF65-F5344CB8AC3E}">
        <p14:creationId xmlns:p14="http://schemas.microsoft.com/office/powerpoint/2010/main" val="2938504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520" y="404664"/>
            <a:ext cx="8424936" cy="576064"/>
          </a:xfrm>
        </p:spPr>
        <p:txBody>
          <a:bodyPr>
            <a:normAutofit fontScale="90000"/>
          </a:bodyPr>
          <a:lstStyle/>
          <a:p>
            <a:pPr algn="ctr"/>
            <a:r>
              <a:rPr lang="hu-HU" b="1" dirty="0" smtClean="0"/>
              <a:t>A személyes adatok jogszerű kezelése 4.</a:t>
            </a:r>
            <a:endParaRPr lang="hu-HU" b="1" dirty="0"/>
          </a:p>
        </p:txBody>
      </p:sp>
      <p:sp>
        <p:nvSpPr>
          <p:cNvPr id="3" name="Tartalom helye 2"/>
          <p:cNvSpPr>
            <a:spLocks noGrp="1"/>
          </p:cNvSpPr>
          <p:nvPr>
            <p:ph sz="quarter" idx="1"/>
          </p:nvPr>
        </p:nvSpPr>
        <p:spPr>
          <a:xfrm>
            <a:off x="323528" y="1412776"/>
            <a:ext cx="8280920" cy="5061176"/>
          </a:xfrm>
        </p:spPr>
        <p:txBody>
          <a:bodyPr>
            <a:normAutofit lnSpcReduction="10000"/>
          </a:bodyPr>
          <a:lstStyle/>
          <a:p>
            <a:pPr marL="0" indent="0">
              <a:buNone/>
            </a:pPr>
            <a:r>
              <a:rPr lang="hu-HU" b="1" dirty="0" smtClean="0"/>
              <a:t>Előzetes tájékoztatási kötelezettség adatkezelésnél</a:t>
            </a:r>
          </a:p>
          <a:p>
            <a:r>
              <a:rPr lang="hu-HU" i="1" dirty="0" smtClean="0"/>
              <a:t>„Ha </a:t>
            </a:r>
            <a:r>
              <a:rPr lang="hu-HU" i="1" dirty="0"/>
              <a:t>a hozzájáruláson alapuló adatkezelés célja az adatkezelővel </a:t>
            </a:r>
            <a:r>
              <a:rPr lang="hu-HU" i="1" dirty="0">
                <a:solidFill>
                  <a:srgbClr val="FF0000"/>
                </a:solidFill>
              </a:rPr>
              <a:t>írásban kötött szerződés végrehajtása</a:t>
            </a:r>
            <a:r>
              <a:rPr lang="hu-HU" i="1" dirty="0"/>
              <a:t>, a szerződésnek tartalmaznia kell </a:t>
            </a:r>
            <a:r>
              <a:rPr lang="hu-HU" i="1" dirty="0">
                <a:solidFill>
                  <a:srgbClr val="FF0000"/>
                </a:solidFill>
              </a:rPr>
              <a:t>minden olyan információt</a:t>
            </a:r>
            <a:r>
              <a:rPr lang="hu-HU" i="1" dirty="0"/>
              <a:t>, amelyet a személyes adatok kezelése szempontjából </a:t>
            </a:r>
            <a:r>
              <a:rPr lang="hu-HU" i="1" dirty="0" smtClean="0"/>
              <a:t>– e </a:t>
            </a:r>
            <a:r>
              <a:rPr lang="hu-HU" i="1" dirty="0"/>
              <a:t>törvény alapján </a:t>
            </a:r>
            <a:r>
              <a:rPr lang="hu-HU" i="1" dirty="0" smtClean="0"/>
              <a:t>– az </a:t>
            </a:r>
            <a:r>
              <a:rPr lang="hu-HU" i="1" dirty="0"/>
              <a:t>érintettnek ismernie kell, így különösen a kezelendő adatok meghatározását, az adatkezelés időtartamát, a felhasználás célját, az adatok továbbításának tényét, címzettjeit, adatfeldolgozó igénybevételének tényét</a:t>
            </a:r>
            <a:r>
              <a:rPr lang="hu-HU" i="1" dirty="0" smtClean="0"/>
              <a:t>. </a:t>
            </a:r>
            <a:r>
              <a:rPr lang="hu-HU" i="1" dirty="0"/>
              <a:t>A szerződésnek félreérthetetlen módon tartalmaznia kell, hogy </a:t>
            </a:r>
            <a:r>
              <a:rPr lang="hu-HU" i="1" dirty="0">
                <a:solidFill>
                  <a:srgbClr val="FF0000"/>
                </a:solidFill>
              </a:rPr>
              <a:t>az érintett aláírásával hozzájárul adatainak a szerződésben meghatározottak szerinti kezeléséhez</a:t>
            </a:r>
            <a:r>
              <a:rPr lang="hu-HU" i="1" dirty="0"/>
              <a:t>.</a:t>
            </a:r>
            <a:r>
              <a:rPr lang="hu-HU" i="1" dirty="0" smtClean="0"/>
              <a:t>” </a:t>
            </a:r>
            <a:r>
              <a:rPr lang="hu-HU" dirty="0" smtClean="0"/>
              <a:t>(Infotv. 6. § (4) bekezdés)</a:t>
            </a:r>
            <a:endParaRPr lang="hu-HU" dirty="0"/>
          </a:p>
        </p:txBody>
      </p:sp>
    </p:spTree>
    <p:extLst>
      <p:ext uri="{BB962C8B-B14F-4D97-AF65-F5344CB8AC3E}">
        <p14:creationId xmlns:p14="http://schemas.microsoft.com/office/powerpoint/2010/main" val="2140274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79512" y="116632"/>
            <a:ext cx="8496944" cy="1008112"/>
          </a:xfrm>
        </p:spPr>
        <p:txBody>
          <a:bodyPr>
            <a:normAutofit/>
          </a:bodyPr>
          <a:lstStyle/>
          <a:p>
            <a:pPr algn="ctr"/>
            <a:r>
              <a:rPr lang="hu-HU" dirty="0" smtClean="0"/>
              <a:t>Személyes adatok kezelése, felhasználása tudományos kutatási és statisztikai célra</a:t>
            </a:r>
            <a:endParaRPr lang="hu-HU" dirty="0"/>
          </a:p>
        </p:txBody>
      </p:sp>
      <p:sp>
        <p:nvSpPr>
          <p:cNvPr id="3" name="Tartalom helye 2"/>
          <p:cNvSpPr>
            <a:spLocks noGrp="1"/>
          </p:cNvSpPr>
          <p:nvPr>
            <p:ph sz="quarter" idx="1"/>
          </p:nvPr>
        </p:nvSpPr>
        <p:spPr>
          <a:xfrm>
            <a:off x="323528" y="1124744"/>
            <a:ext cx="8208912" cy="5544616"/>
          </a:xfrm>
        </p:spPr>
        <p:txBody>
          <a:bodyPr>
            <a:normAutofit fontScale="92500"/>
          </a:bodyPr>
          <a:lstStyle/>
          <a:p>
            <a:pPr marL="0" indent="0">
              <a:buNone/>
            </a:pPr>
            <a:r>
              <a:rPr lang="hu-HU" sz="2200" b="1" dirty="0" err="1" smtClean="0"/>
              <a:t>Info</a:t>
            </a:r>
            <a:r>
              <a:rPr lang="hu-HU" sz="2200" b="1" dirty="0" smtClean="0"/>
              <a:t> tv. 12</a:t>
            </a:r>
            <a:r>
              <a:rPr lang="hu-HU" sz="2200" b="1" dirty="0"/>
              <a:t>. § </a:t>
            </a:r>
            <a:r>
              <a:rPr lang="hu-HU" sz="2200" i="1" dirty="0"/>
              <a:t>(1) Tudományos kutatás céljára felvett személyes adat csak </a:t>
            </a:r>
            <a:r>
              <a:rPr lang="hu-HU" sz="2200" i="1" dirty="0">
                <a:solidFill>
                  <a:srgbClr val="FF0000"/>
                </a:solidFill>
              </a:rPr>
              <a:t>tudományos kutatás céljára </a:t>
            </a:r>
            <a:r>
              <a:rPr lang="hu-HU" sz="2200" i="1" dirty="0"/>
              <a:t>használható fel.</a:t>
            </a:r>
          </a:p>
          <a:p>
            <a:pPr marL="0" indent="0">
              <a:buNone/>
            </a:pPr>
            <a:r>
              <a:rPr lang="hu-HU" sz="2200" i="1" dirty="0"/>
              <a:t>(2) A személyes adat érintettel való kapcsolatának megállapítását - mihelyt a kutatási cél megengedi - véglegesen lehetetlenné kell tenni. Ennek megtörténtéig is külön kell tárolni azokat az adatokat, amelyek meghatározott vagy meghatározható természetes személy azonosítására alkalmasak. Ezek az adatok egyéb adatokkal csak akkor kapcsolhatók össze, ha az a kutatás céljára szükséges.</a:t>
            </a:r>
          </a:p>
          <a:p>
            <a:pPr marL="0" indent="0">
              <a:buNone/>
            </a:pPr>
            <a:endParaRPr lang="hu-HU" sz="900" dirty="0" smtClean="0"/>
          </a:p>
          <a:p>
            <a:pPr marL="0" indent="0">
              <a:buNone/>
            </a:pPr>
            <a:r>
              <a:rPr lang="hu-HU" sz="2200" b="1" dirty="0" err="1" smtClean="0"/>
              <a:t>Info</a:t>
            </a:r>
            <a:r>
              <a:rPr lang="hu-HU" sz="2200" b="1" dirty="0" smtClean="0"/>
              <a:t> tv. 13</a:t>
            </a:r>
            <a:r>
              <a:rPr lang="hu-HU" sz="2200" b="1" dirty="0"/>
              <a:t>. §</a:t>
            </a:r>
            <a:r>
              <a:rPr lang="hu-HU" sz="2200" b="1" i="1" dirty="0"/>
              <a:t> </a:t>
            </a:r>
            <a:r>
              <a:rPr lang="hu-HU" sz="2200" i="1" dirty="0"/>
              <a:t>(1) A kötelező adatkezelés keretében kezelt személyes adatokat - ha törvény eltérően nem rendelkezik - a Központi Statisztikai Hivatal </a:t>
            </a:r>
            <a:r>
              <a:rPr lang="hu-HU" sz="2200" i="1" dirty="0">
                <a:solidFill>
                  <a:srgbClr val="FF0000"/>
                </a:solidFill>
              </a:rPr>
              <a:t>statisztikai célból egyedi azonosításra alkalmas módon átveheti</a:t>
            </a:r>
            <a:r>
              <a:rPr lang="hu-HU" sz="2200" i="1" dirty="0"/>
              <a:t> és törvényben meghatározottak szerint kezelheti.</a:t>
            </a:r>
          </a:p>
          <a:p>
            <a:pPr marL="0" indent="0">
              <a:buNone/>
            </a:pPr>
            <a:r>
              <a:rPr lang="hu-HU" sz="2200" i="1" dirty="0"/>
              <a:t>(2) A statisztikai célra felvett, átvett vagy feldolgozott személyes adatok - ha törvény eltérően nem rendelkezik - csak statisztikai célra kezelhetők. A személyes adatok statisztikai célra történő kezelésének részletes szabályait </a:t>
            </a:r>
            <a:r>
              <a:rPr lang="hu-HU" sz="2200" i="1" dirty="0">
                <a:solidFill>
                  <a:srgbClr val="FF0000"/>
                </a:solidFill>
              </a:rPr>
              <a:t>külön törvény </a:t>
            </a:r>
            <a:r>
              <a:rPr lang="hu-HU" sz="2200" i="1" dirty="0"/>
              <a:t>határozza meg.</a:t>
            </a:r>
          </a:p>
          <a:p>
            <a:pPr marL="0" indent="0">
              <a:buNone/>
            </a:pPr>
            <a:endParaRPr lang="hu-HU" dirty="0"/>
          </a:p>
        </p:txBody>
      </p:sp>
    </p:spTree>
    <p:extLst>
      <p:ext uri="{BB962C8B-B14F-4D97-AF65-F5344CB8AC3E}">
        <p14:creationId xmlns:p14="http://schemas.microsoft.com/office/powerpoint/2010/main" val="4066831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7467600" cy="778098"/>
          </a:xfrm>
        </p:spPr>
        <p:txBody>
          <a:bodyPr/>
          <a:lstStyle/>
          <a:p>
            <a:pPr algn="ctr"/>
            <a:r>
              <a:rPr lang="hu-HU" b="1" dirty="0" smtClean="0"/>
              <a:t>Kérelmek az Adatkezelőhöz</a:t>
            </a:r>
            <a:endParaRPr lang="hu-HU" b="1" dirty="0"/>
          </a:p>
        </p:txBody>
      </p:sp>
      <p:sp>
        <p:nvSpPr>
          <p:cNvPr id="3" name="Tartalom helye 2"/>
          <p:cNvSpPr>
            <a:spLocks noGrp="1"/>
          </p:cNvSpPr>
          <p:nvPr>
            <p:ph sz="quarter" idx="1"/>
          </p:nvPr>
        </p:nvSpPr>
        <p:spPr>
          <a:xfrm>
            <a:off x="251520" y="1268760"/>
            <a:ext cx="8208912" cy="5400600"/>
          </a:xfrm>
        </p:spPr>
        <p:txBody>
          <a:bodyPr>
            <a:normAutofit fontScale="92500" lnSpcReduction="10000"/>
          </a:bodyPr>
          <a:lstStyle/>
          <a:p>
            <a:pPr marL="0" indent="0">
              <a:buNone/>
            </a:pPr>
            <a:r>
              <a:rPr lang="hu-HU" sz="1800" i="1" dirty="0"/>
              <a:t>Az </a:t>
            </a:r>
            <a:r>
              <a:rPr lang="hu-HU" sz="1800" b="1" i="1" dirty="0"/>
              <a:t>érintett</a:t>
            </a:r>
            <a:r>
              <a:rPr lang="hu-HU" sz="1800" i="1" dirty="0"/>
              <a:t> </a:t>
            </a:r>
            <a:r>
              <a:rPr lang="hu-HU" sz="1800" i="1" dirty="0">
                <a:solidFill>
                  <a:srgbClr val="FF0000"/>
                </a:solidFill>
              </a:rPr>
              <a:t>kérelmezheti</a:t>
            </a:r>
            <a:r>
              <a:rPr lang="hu-HU" sz="1800" i="1" dirty="0"/>
              <a:t> az adatkezelőnél</a:t>
            </a:r>
          </a:p>
          <a:p>
            <a:r>
              <a:rPr lang="hu-HU" sz="1800" i="1" dirty="0" smtClean="0"/>
              <a:t>tájékoztatását </a:t>
            </a:r>
            <a:r>
              <a:rPr lang="hu-HU" sz="1800" i="1" dirty="0"/>
              <a:t>személyes adatai kezeléséről,</a:t>
            </a:r>
          </a:p>
          <a:p>
            <a:r>
              <a:rPr lang="hu-HU" sz="1800" i="1" dirty="0" smtClean="0"/>
              <a:t>személyes </a:t>
            </a:r>
            <a:r>
              <a:rPr lang="hu-HU" sz="1800" i="1" dirty="0"/>
              <a:t>adatainak helyesbítését, valamint</a:t>
            </a:r>
          </a:p>
          <a:p>
            <a:r>
              <a:rPr lang="hu-HU" sz="1800" i="1" dirty="0" smtClean="0"/>
              <a:t>személyes </a:t>
            </a:r>
            <a:r>
              <a:rPr lang="hu-HU" sz="1800" i="1" dirty="0"/>
              <a:t>adatainak - a kötelező adatkezelés kivételével - törlését vagy zárolását</a:t>
            </a:r>
            <a:r>
              <a:rPr lang="hu-HU" sz="1800" dirty="0"/>
              <a:t>.</a:t>
            </a:r>
          </a:p>
          <a:p>
            <a:pPr marL="0" indent="0">
              <a:buNone/>
            </a:pPr>
            <a:endParaRPr lang="hu-HU" sz="600" i="1" dirty="0" smtClean="0"/>
          </a:p>
          <a:p>
            <a:pPr marL="0" indent="0">
              <a:buNone/>
            </a:pPr>
            <a:r>
              <a:rPr lang="hu-HU" sz="1800" i="1" dirty="0" smtClean="0"/>
              <a:t>Az </a:t>
            </a:r>
            <a:r>
              <a:rPr lang="hu-HU" sz="1800" b="1" i="1" dirty="0"/>
              <a:t>érintett</a:t>
            </a:r>
            <a:r>
              <a:rPr lang="hu-HU" sz="1800" i="1" dirty="0"/>
              <a:t> </a:t>
            </a:r>
            <a:r>
              <a:rPr lang="hu-HU" sz="1800" i="1" dirty="0">
                <a:solidFill>
                  <a:srgbClr val="FF0000"/>
                </a:solidFill>
              </a:rPr>
              <a:t>kérelmére</a:t>
            </a:r>
            <a:r>
              <a:rPr lang="hu-HU" sz="1800" i="1" dirty="0"/>
              <a:t> az adatkezelő </a:t>
            </a:r>
            <a:r>
              <a:rPr lang="hu-HU" sz="1800" i="1" dirty="0">
                <a:solidFill>
                  <a:srgbClr val="FF0000"/>
                </a:solidFill>
              </a:rPr>
              <a:t>tájékoztatást ad </a:t>
            </a:r>
            <a:r>
              <a:rPr lang="hu-HU" sz="1800" i="1" dirty="0"/>
              <a:t>az érintett általa kezelt, </a:t>
            </a:r>
            <a:r>
              <a:rPr lang="hu-HU" sz="1800" i="1" dirty="0" smtClean="0"/>
              <a:t>általa </a:t>
            </a:r>
            <a:r>
              <a:rPr lang="hu-HU" sz="1800" i="1" dirty="0"/>
              <a:t>vagy rendelkezése szerint megbízott adatfeldolgozó által feldolgozott </a:t>
            </a:r>
            <a:endParaRPr lang="hu-HU" sz="1800" i="1" dirty="0" smtClean="0"/>
          </a:p>
          <a:p>
            <a:r>
              <a:rPr lang="hu-HU" sz="1800" i="1" dirty="0" smtClean="0"/>
              <a:t>adatairól</a:t>
            </a:r>
            <a:r>
              <a:rPr lang="hu-HU" sz="1800" i="1" dirty="0"/>
              <a:t>, azok forrásáról, </a:t>
            </a:r>
            <a:endParaRPr lang="hu-HU" sz="1800" i="1" dirty="0" smtClean="0"/>
          </a:p>
          <a:p>
            <a:r>
              <a:rPr lang="hu-HU" sz="1800" i="1" dirty="0" smtClean="0"/>
              <a:t>az </a:t>
            </a:r>
            <a:r>
              <a:rPr lang="hu-HU" sz="1800" i="1" dirty="0"/>
              <a:t>adatkezelés céljáról, jogalapjáról, időtartamáról, </a:t>
            </a:r>
            <a:endParaRPr lang="hu-HU" sz="1800" i="1" dirty="0" smtClean="0"/>
          </a:p>
          <a:p>
            <a:r>
              <a:rPr lang="hu-HU" sz="1800" i="1" dirty="0" smtClean="0"/>
              <a:t>az </a:t>
            </a:r>
            <a:r>
              <a:rPr lang="hu-HU" sz="1800" i="1" dirty="0"/>
              <a:t>adatfeldolgozó nevéről, címéről és az adatkezeléssel összefüggő </a:t>
            </a:r>
            <a:r>
              <a:rPr lang="hu-HU" sz="1800" i="1" dirty="0" smtClean="0"/>
              <a:t>tevékenységéről,</a:t>
            </a:r>
          </a:p>
          <a:p>
            <a:r>
              <a:rPr lang="hu-HU" sz="1800" i="1" dirty="0"/>
              <a:t>az adattovábbítás jogalapjáról és </a:t>
            </a:r>
            <a:r>
              <a:rPr lang="hu-HU" sz="1800" i="1" dirty="0" smtClean="0"/>
              <a:t>címzettjéről.</a:t>
            </a:r>
          </a:p>
          <a:p>
            <a:pPr marL="0" indent="0">
              <a:buNone/>
            </a:pPr>
            <a:endParaRPr lang="hu-HU" sz="600" i="1" dirty="0" smtClean="0"/>
          </a:p>
          <a:p>
            <a:pPr marL="0" indent="0">
              <a:buNone/>
            </a:pPr>
            <a:r>
              <a:rPr lang="hu-HU" sz="1800" i="1" dirty="0" smtClean="0"/>
              <a:t>Az </a:t>
            </a:r>
            <a:r>
              <a:rPr lang="hu-HU" sz="1800" b="1" i="1" dirty="0"/>
              <a:t>érintett</a:t>
            </a:r>
            <a:r>
              <a:rPr lang="hu-HU" sz="1800" i="1" dirty="0"/>
              <a:t> </a:t>
            </a:r>
            <a:r>
              <a:rPr lang="hu-HU" sz="1800" i="1" dirty="0">
                <a:solidFill>
                  <a:srgbClr val="FF0000"/>
                </a:solidFill>
              </a:rPr>
              <a:t>tiltakozhat személyes adatának kezelése ellen </a:t>
            </a:r>
            <a:r>
              <a:rPr lang="hu-HU" sz="1800" i="1" dirty="0"/>
              <a:t>– például – ha személyes adat felhasználása vagy továbbítása közvetlen üzletszerzés, közvélemény-kutatás vagy tudományos kutatás céljára történik. Ilyenkor az adatkezelő a tiltakozást a kérelem benyújtásától számított legrövidebb időn belül, de legfeljebb </a:t>
            </a:r>
            <a:r>
              <a:rPr lang="hu-HU" sz="1800" i="1" dirty="0">
                <a:solidFill>
                  <a:srgbClr val="FF0000"/>
                </a:solidFill>
              </a:rPr>
              <a:t>15 napon belül megvizsgálja</a:t>
            </a:r>
            <a:r>
              <a:rPr lang="hu-HU" sz="1800" i="1" dirty="0"/>
              <a:t>, annak megalapozottsága kérdésében döntést hoz, és döntéséről a kérelmezőt írásban tájékoztatja</a:t>
            </a:r>
            <a:r>
              <a:rPr lang="hu-HU" sz="1800" dirty="0"/>
              <a:t>.</a:t>
            </a:r>
          </a:p>
          <a:p>
            <a:pPr marL="0" indent="0">
              <a:buNone/>
            </a:pPr>
            <a:endParaRPr lang="hu-HU" sz="1800" i="1" dirty="0"/>
          </a:p>
        </p:txBody>
      </p:sp>
    </p:spTree>
    <p:extLst>
      <p:ext uri="{BB962C8B-B14F-4D97-AF65-F5344CB8AC3E}">
        <p14:creationId xmlns:p14="http://schemas.microsoft.com/office/powerpoint/2010/main" val="2996393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520" y="188640"/>
            <a:ext cx="8208912" cy="1080120"/>
          </a:xfrm>
        </p:spPr>
        <p:txBody>
          <a:bodyPr>
            <a:normAutofit/>
          </a:bodyPr>
          <a:lstStyle/>
          <a:p>
            <a:pPr algn="ctr"/>
            <a:r>
              <a:rPr lang="hu-HU" dirty="0" smtClean="0"/>
              <a:t>Az adatkezelőhöz érkező kérelmek megtagadásának lehetősége, határidők</a:t>
            </a:r>
            <a:endParaRPr lang="hu-HU" dirty="0"/>
          </a:p>
        </p:txBody>
      </p:sp>
      <p:sp>
        <p:nvSpPr>
          <p:cNvPr id="3" name="Tartalom helye 2"/>
          <p:cNvSpPr>
            <a:spLocks noGrp="1"/>
          </p:cNvSpPr>
          <p:nvPr>
            <p:ph sz="quarter" idx="1"/>
          </p:nvPr>
        </p:nvSpPr>
        <p:spPr>
          <a:xfrm>
            <a:off x="251520" y="1412776"/>
            <a:ext cx="8208912" cy="5184576"/>
          </a:xfrm>
        </p:spPr>
        <p:txBody>
          <a:bodyPr>
            <a:normAutofit fontScale="92500" lnSpcReduction="20000"/>
          </a:bodyPr>
          <a:lstStyle/>
          <a:p>
            <a:r>
              <a:rPr lang="hu-HU" sz="2000" b="1" dirty="0" smtClean="0"/>
              <a:t>Korlátozások</a:t>
            </a:r>
          </a:p>
          <a:p>
            <a:pPr marL="0" indent="0">
              <a:buNone/>
            </a:pPr>
            <a:r>
              <a:rPr lang="hu-HU" sz="2000" i="1" dirty="0"/>
              <a:t>T</a:t>
            </a:r>
            <a:r>
              <a:rPr lang="hu-HU" sz="2000" i="1" dirty="0" smtClean="0"/>
              <a:t>örvény </a:t>
            </a:r>
            <a:r>
              <a:rPr lang="hu-HU" sz="2000" i="1" dirty="0"/>
              <a:t>korlátozhatja az állam külső és belső biztonsága, így a honvédelem, a nemzetbiztonság, a bűncselekmények megelőzése vagy üldözése, a büntetés-végrehajtás biztonsága érdekében, </a:t>
            </a:r>
            <a:r>
              <a:rPr lang="hu-HU" sz="2000" i="1" dirty="0" smtClean="0"/>
              <a:t>állami </a:t>
            </a:r>
            <a:r>
              <a:rPr lang="hu-HU" sz="2000" i="1" dirty="0"/>
              <a:t>vagy önkormányzati gazdasági vagy pénzügyi érdekből, </a:t>
            </a:r>
            <a:r>
              <a:rPr lang="hu-HU" sz="2000" i="1" dirty="0" smtClean="0"/>
              <a:t>a </a:t>
            </a:r>
            <a:r>
              <a:rPr lang="hu-HU" sz="2000" i="1" dirty="0"/>
              <a:t>foglalkozások gyakorlásával összefüggő fegyelmi és etikai vétségek, a munkajogi és munkavédelmi kötelezettségszegések megelőzése és feltárása céljából - beleértve minden esetben az ellenőrzést és a felügyeletet is -, továbbá az érintett vagy mások jogainak védelme </a:t>
            </a:r>
            <a:r>
              <a:rPr lang="hu-HU" sz="2000" i="1" dirty="0" smtClean="0"/>
              <a:t>érdekében.</a:t>
            </a:r>
            <a:endParaRPr lang="hu-HU" sz="2000" b="1" i="1" dirty="0" smtClean="0"/>
          </a:p>
          <a:p>
            <a:pPr marL="0" indent="0">
              <a:buNone/>
            </a:pPr>
            <a:endParaRPr lang="hu-HU" sz="700" b="1" dirty="0" smtClean="0"/>
          </a:p>
          <a:p>
            <a:r>
              <a:rPr lang="hu-HU" sz="2000" b="1" dirty="0" smtClean="0"/>
              <a:t>Megőrzési időtartam meghatározása</a:t>
            </a:r>
          </a:p>
          <a:p>
            <a:pPr marL="0" indent="0">
              <a:buNone/>
            </a:pPr>
            <a:r>
              <a:rPr lang="hu-HU" sz="2000" i="1" dirty="0" smtClean="0"/>
              <a:t>Az adatok </a:t>
            </a:r>
            <a:r>
              <a:rPr lang="hu-HU" sz="2000" i="1" dirty="0"/>
              <a:t>nyilvántartásban való megőrzésére irányuló - és ennek alapján a tájékoztatási - kötelezettség időtartamát az adatkezelést előíró jogszabály korlátozhatja. E korlátozás körében személyes adatok esetében öt évnél, különleges adatok </a:t>
            </a:r>
            <a:r>
              <a:rPr lang="hu-HU" sz="2000" i="1" dirty="0" smtClean="0"/>
              <a:t>esetében </a:t>
            </a:r>
            <a:r>
              <a:rPr lang="hu-HU" sz="2000" i="1" dirty="0"/>
              <a:t>húsz évnél rövidebb időtartam nem állapítható </a:t>
            </a:r>
            <a:r>
              <a:rPr lang="hu-HU" sz="2000" i="1" dirty="0" smtClean="0"/>
              <a:t>meg.</a:t>
            </a:r>
          </a:p>
          <a:p>
            <a:pPr marL="0" indent="0">
              <a:buNone/>
            </a:pPr>
            <a:endParaRPr lang="hu-HU" sz="700" b="1" i="1" dirty="0" smtClean="0"/>
          </a:p>
          <a:p>
            <a:r>
              <a:rPr lang="hu-HU" sz="2000" b="1" dirty="0" smtClean="0"/>
              <a:t>Határidőre vonatkozó szabályozás</a:t>
            </a:r>
          </a:p>
          <a:p>
            <a:pPr marL="0" indent="0">
              <a:buNone/>
            </a:pPr>
            <a:r>
              <a:rPr lang="hu-HU" sz="2000" i="1" dirty="0"/>
              <a:t>Az adatkezelő köteles a kérelem benyújtásától számított legrövidebb idő alatt, </a:t>
            </a:r>
            <a:r>
              <a:rPr lang="hu-HU" sz="2000" i="1" dirty="0">
                <a:solidFill>
                  <a:srgbClr val="FF0000"/>
                </a:solidFill>
              </a:rPr>
              <a:t>legfeljebb azonban 25 napon belül</a:t>
            </a:r>
            <a:r>
              <a:rPr lang="hu-HU" sz="2000" i="1" dirty="0"/>
              <a:t>, közérthető formában, az érintett erre irányuló kérelmére írásban megadni a tájékoztatást.</a:t>
            </a:r>
          </a:p>
        </p:txBody>
      </p:sp>
    </p:spTree>
    <p:extLst>
      <p:ext uri="{BB962C8B-B14F-4D97-AF65-F5344CB8AC3E}">
        <p14:creationId xmlns:p14="http://schemas.microsoft.com/office/powerpoint/2010/main" val="3546714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79512" y="274638"/>
            <a:ext cx="8424936" cy="1143000"/>
          </a:xfrm>
        </p:spPr>
        <p:txBody>
          <a:bodyPr>
            <a:normAutofit/>
          </a:bodyPr>
          <a:lstStyle/>
          <a:p>
            <a:pPr algn="ctr"/>
            <a:r>
              <a:rPr lang="hu-HU" b="1" dirty="0" smtClean="0"/>
              <a:t>Az adatvédelmi szabályok megsértése -  A jogérvényesítés útjai és lehetőségei</a:t>
            </a:r>
            <a:endParaRPr lang="hu-HU" b="1" dirty="0"/>
          </a:p>
        </p:txBody>
      </p:sp>
      <p:sp>
        <p:nvSpPr>
          <p:cNvPr id="3" name="Tartalom helye 2"/>
          <p:cNvSpPr>
            <a:spLocks noGrp="1"/>
          </p:cNvSpPr>
          <p:nvPr>
            <p:ph sz="quarter" idx="1"/>
          </p:nvPr>
        </p:nvSpPr>
        <p:spPr>
          <a:xfrm>
            <a:off x="323528" y="1600200"/>
            <a:ext cx="8208912" cy="5069160"/>
          </a:xfrm>
        </p:spPr>
        <p:txBody>
          <a:bodyPr>
            <a:normAutofit fontScale="92500"/>
          </a:bodyPr>
          <a:lstStyle/>
          <a:p>
            <a:pPr marL="0" indent="0">
              <a:buNone/>
            </a:pPr>
            <a:r>
              <a:rPr lang="hu-HU" b="1" dirty="0" smtClean="0"/>
              <a:t>Jogkövetkezmények érvényesítése</a:t>
            </a:r>
          </a:p>
          <a:p>
            <a:r>
              <a:rPr lang="hu-HU" dirty="0" smtClean="0"/>
              <a:t>Első körben mindig az adatkezelőnél kell kérelmezni, amennyiben ez eredménytelen, akkor jogi eljárás indítása</a:t>
            </a:r>
          </a:p>
          <a:p>
            <a:pPr marL="0" indent="0">
              <a:buNone/>
            </a:pPr>
            <a:endParaRPr lang="hu-HU" sz="800" dirty="0"/>
          </a:p>
          <a:p>
            <a:pPr marL="0" indent="0">
              <a:buNone/>
            </a:pPr>
            <a:r>
              <a:rPr lang="hu-HU" dirty="0" smtClean="0"/>
              <a:t>Előny – </a:t>
            </a:r>
            <a:r>
              <a:rPr lang="hu-HU" b="1" dirty="0" smtClean="0"/>
              <a:t>megfordított bizonyítási teher</a:t>
            </a:r>
          </a:p>
          <a:p>
            <a:r>
              <a:rPr lang="hu-HU" dirty="0"/>
              <a:t>a</a:t>
            </a:r>
            <a:r>
              <a:rPr lang="hu-HU" dirty="0" smtClean="0"/>
              <a:t>z adatkezelőnek kell bizonyítania, hogy megtartotta az adatkezelési garanciális szabályokat és elveket (az érintettnek csak a jogsérelmet kell valószínűsítenie)</a:t>
            </a:r>
          </a:p>
          <a:p>
            <a:pPr marL="0" indent="0">
              <a:buNone/>
            </a:pPr>
            <a:endParaRPr lang="hu-HU" sz="800" dirty="0" smtClean="0"/>
          </a:p>
          <a:p>
            <a:pPr marL="0" indent="0">
              <a:buNone/>
            </a:pPr>
            <a:r>
              <a:rPr lang="hu-HU" b="1" dirty="0" smtClean="0"/>
              <a:t>Jogérvényesítési lehetőségek</a:t>
            </a:r>
          </a:p>
          <a:p>
            <a:r>
              <a:rPr lang="hu-HU" dirty="0">
                <a:solidFill>
                  <a:srgbClr val="FF0000"/>
                </a:solidFill>
              </a:rPr>
              <a:t>b</a:t>
            </a:r>
            <a:r>
              <a:rPr lang="hu-HU" dirty="0" smtClean="0">
                <a:solidFill>
                  <a:srgbClr val="FF0000"/>
                </a:solidFill>
              </a:rPr>
              <a:t>íróság</a:t>
            </a:r>
            <a:r>
              <a:rPr lang="hu-HU" dirty="0" smtClean="0"/>
              <a:t> előtti jogérvényesítés (nem peres eljárások, soron kívüliség, gyors határidők, kötelező erejű döntések)</a:t>
            </a:r>
          </a:p>
          <a:p>
            <a:r>
              <a:rPr lang="hu-HU" dirty="0"/>
              <a:t>f</a:t>
            </a:r>
            <a:r>
              <a:rPr lang="hu-HU" dirty="0" smtClean="0"/>
              <a:t>üggetlen </a:t>
            </a:r>
            <a:r>
              <a:rPr lang="hu-HU" dirty="0" smtClean="0">
                <a:solidFill>
                  <a:srgbClr val="FF0000"/>
                </a:solidFill>
              </a:rPr>
              <a:t>adatvédelmi hatóság, a NAIH </a:t>
            </a:r>
            <a:r>
              <a:rPr lang="hu-HU" dirty="0" smtClean="0"/>
              <a:t>eljárása (bejelentés nyomán lehetséges hivatalból adatvédelmi hatósági eljárás) </a:t>
            </a:r>
            <a:endParaRPr lang="hu-HU" dirty="0"/>
          </a:p>
        </p:txBody>
      </p:sp>
    </p:spTree>
    <p:extLst>
      <p:ext uri="{BB962C8B-B14F-4D97-AF65-F5344CB8AC3E}">
        <p14:creationId xmlns:p14="http://schemas.microsoft.com/office/powerpoint/2010/main" val="571262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p:cNvSpPr>
            <a:spLocks noGrp="1"/>
          </p:cNvSpPr>
          <p:nvPr>
            <p:ph type="title"/>
          </p:nvPr>
        </p:nvSpPr>
        <p:spPr>
          <a:xfrm>
            <a:off x="827584" y="1700808"/>
            <a:ext cx="7467600" cy="1800200"/>
          </a:xfrm>
        </p:spPr>
        <p:txBody>
          <a:bodyPr>
            <a:normAutofit/>
          </a:bodyPr>
          <a:lstStyle/>
          <a:p>
            <a:pPr algn="r"/>
            <a:r>
              <a:rPr lang="hu-HU" dirty="0" smtClean="0"/>
              <a:t>Köszönöm a figyelmet!</a:t>
            </a:r>
            <a:br>
              <a:rPr lang="hu-HU" dirty="0" smtClean="0"/>
            </a:br>
            <a:r>
              <a:rPr lang="hu-HU" dirty="0" smtClean="0"/>
              <a:t/>
            </a:r>
            <a:br>
              <a:rPr lang="hu-HU" dirty="0" smtClean="0"/>
            </a:br>
            <a:r>
              <a:rPr lang="hu-HU" dirty="0" err="1" smtClean="0">
                <a:hlinkClick r:id="rId2"/>
              </a:rPr>
              <a:t>lapossy</a:t>
            </a:r>
            <a:r>
              <a:rPr lang="hu-HU" dirty="0" smtClean="0">
                <a:hlinkClick r:id="rId2"/>
              </a:rPr>
              <a:t>@</a:t>
            </a:r>
            <a:r>
              <a:rPr lang="hu-HU" dirty="0" err="1" smtClean="0">
                <a:hlinkClick r:id="rId2"/>
              </a:rPr>
              <a:t>ajk.elte.hu</a:t>
            </a:r>
            <a:r>
              <a:rPr lang="hu-HU" dirty="0" smtClean="0"/>
              <a:t> </a:t>
            </a:r>
            <a:endParaRPr lang="hu-HU" dirty="0"/>
          </a:p>
        </p:txBody>
      </p:sp>
    </p:spTree>
    <p:extLst>
      <p:ext uri="{BB962C8B-B14F-4D97-AF65-F5344CB8AC3E}">
        <p14:creationId xmlns:p14="http://schemas.microsoft.com/office/powerpoint/2010/main" val="33550620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51520" y="274638"/>
            <a:ext cx="8064896" cy="1143000"/>
          </a:xfrm>
        </p:spPr>
        <p:txBody>
          <a:bodyPr/>
          <a:lstStyle/>
          <a:p>
            <a:pPr algn="ctr"/>
            <a:r>
              <a:rPr lang="hu-HU" dirty="0" smtClean="0"/>
              <a:t>Miért érdekes az információs önrendelkezési jog, az adatvédelem</a:t>
            </a:r>
            <a:r>
              <a:rPr lang="hu-HU" dirty="0"/>
              <a:t>?</a:t>
            </a:r>
          </a:p>
        </p:txBody>
      </p:sp>
      <p:sp>
        <p:nvSpPr>
          <p:cNvPr id="3" name="Tartalom helye 2"/>
          <p:cNvSpPr>
            <a:spLocks noGrp="1"/>
          </p:cNvSpPr>
          <p:nvPr>
            <p:ph sz="quarter" idx="1"/>
          </p:nvPr>
        </p:nvSpPr>
        <p:spPr>
          <a:xfrm>
            <a:off x="457200" y="1600200"/>
            <a:ext cx="7859216" cy="4873752"/>
          </a:xfrm>
        </p:spPr>
        <p:txBody>
          <a:bodyPr/>
          <a:lstStyle/>
          <a:p>
            <a:pPr marL="0" indent="0">
              <a:buNone/>
            </a:pPr>
            <a:endParaRPr lang="hu-HU" sz="1000" dirty="0" smtClean="0"/>
          </a:p>
          <a:p>
            <a:r>
              <a:rPr lang="hu-HU" dirty="0" smtClean="0"/>
              <a:t>A pizza rendelés – kicsit másként </a:t>
            </a:r>
            <a:r>
              <a:rPr lang="hu-HU" dirty="0" smtClean="0">
                <a:sym typeface="Wingdings" panose="05000000000000000000" pitchFamily="2" charset="2"/>
              </a:rPr>
              <a:t></a:t>
            </a:r>
            <a:endParaRPr lang="hu-HU" dirty="0" smtClean="0"/>
          </a:p>
          <a:p>
            <a:pPr marL="0" indent="0">
              <a:buNone/>
            </a:pPr>
            <a:endParaRPr lang="hu-HU" sz="1000" dirty="0" smtClean="0"/>
          </a:p>
          <a:p>
            <a:pPr marL="0" indent="0">
              <a:buNone/>
            </a:pPr>
            <a:r>
              <a:rPr lang="hu-HU" dirty="0">
                <a:hlinkClick r:id="rId2"/>
              </a:rPr>
              <a:t>https://</a:t>
            </a:r>
            <a:r>
              <a:rPr lang="hu-HU" dirty="0" smtClean="0">
                <a:hlinkClick r:id="rId2"/>
              </a:rPr>
              <a:t>www.youtube.com/watch?v=yVTjBdPQ-ls</a:t>
            </a:r>
            <a:endParaRPr lang="hu-HU" dirty="0" smtClean="0"/>
          </a:p>
          <a:p>
            <a:pPr marL="0" indent="0">
              <a:buNone/>
            </a:pPr>
            <a:endParaRPr lang="hu-HU" dirty="0"/>
          </a:p>
          <a:p>
            <a:pPr marL="0" indent="0">
              <a:buNone/>
            </a:pPr>
            <a:r>
              <a:rPr lang="hu-HU" i="1" dirty="0" smtClean="0"/>
              <a:t>„A </a:t>
            </a:r>
            <a:r>
              <a:rPr lang="hu-HU" i="1" dirty="0"/>
              <a:t>magánélet (…) akkor a legnyilvánvalóbb, amikor nincs</a:t>
            </a:r>
            <a:r>
              <a:rPr lang="hu-HU" i="1" dirty="0" smtClean="0"/>
              <a:t>.” </a:t>
            </a:r>
            <a:r>
              <a:rPr lang="hu-HU" i="1" dirty="0"/>
              <a:t>/</a:t>
            </a:r>
            <a:r>
              <a:rPr lang="hu-HU" i="1" dirty="0" err="1"/>
              <a:t>Christopher</a:t>
            </a:r>
            <a:r>
              <a:rPr lang="hu-HU" i="1" dirty="0"/>
              <a:t> Moore/ </a:t>
            </a:r>
          </a:p>
        </p:txBody>
      </p:sp>
      <p:pic>
        <p:nvPicPr>
          <p:cNvPr id="4" name="Kép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22067" y="4509120"/>
            <a:ext cx="2857500" cy="1600200"/>
          </a:xfrm>
          <a:prstGeom prst="rect">
            <a:avLst/>
          </a:prstGeom>
        </p:spPr>
      </p:pic>
      <p:pic>
        <p:nvPicPr>
          <p:cNvPr id="5" name="Kép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4916" y="4509120"/>
            <a:ext cx="2981918" cy="1623048"/>
          </a:xfrm>
          <a:prstGeom prst="rect">
            <a:avLst/>
          </a:prstGeom>
        </p:spPr>
      </p:pic>
    </p:spTree>
    <p:extLst>
      <p:ext uri="{BB962C8B-B14F-4D97-AF65-F5344CB8AC3E}">
        <p14:creationId xmlns:p14="http://schemas.microsoft.com/office/powerpoint/2010/main" val="2522969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16632"/>
            <a:ext cx="7715200" cy="1152128"/>
          </a:xfrm>
        </p:spPr>
        <p:txBody>
          <a:bodyPr>
            <a:normAutofit/>
          </a:bodyPr>
          <a:lstStyle/>
          <a:p>
            <a:pPr algn="ctr"/>
            <a:r>
              <a:rPr lang="hu-HU" dirty="0" smtClean="0"/>
              <a:t>Alapvetések 1. – Az Információs önrendelkezés joga és az adatvédelem</a:t>
            </a:r>
            <a:endParaRPr lang="hu-HU" dirty="0"/>
          </a:p>
        </p:txBody>
      </p:sp>
      <p:sp>
        <p:nvSpPr>
          <p:cNvPr id="3" name="Tartalom helye 2"/>
          <p:cNvSpPr>
            <a:spLocks noGrp="1"/>
          </p:cNvSpPr>
          <p:nvPr>
            <p:ph sz="quarter" idx="1"/>
          </p:nvPr>
        </p:nvSpPr>
        <p:spPr>
          <a:xfrm>
            <a:off x="251520" y="1417638"/>
            <a:ext cx="8280920" cy="5251722"/>
          </a:xfrm>
        </p:spPr>
        <p:txBody>
          <a:bodyPr>
            <a:normAutofit/>
          </a:bodyPr>
          <a:lstStyle/>
          <a:p>
            <a:pPr algn="just"/>
            <a:r>
              <a:rPr lang="hu-HU" sz="2000" b="1" dirty="0" smtClean="0"/>
              <a:t>Emberi méltóság – önrendelkezés és magánszféra védelme</a:t>
            </a:r>
          </a:p>
          <a:p>
            <a:pPr marL="0" indent="0" algn="just">
              <a:buNone/>
            </a:pPr>
            <a:endParaRPr lang="hu-HU" sz="800" b="1" dirty="0" smtClean="0"/>
          </a:p>
          <a:p>
            <a:pPr marL="0" indent="0" algn="just">
              <a:buNone/>
            </a:pPr>
            <a:r>
              <a:rPr lang="hu-HU" sz="2000" b="1" dirty="0" smtClean="0"/>
              <a:t>FUNKCIÓ:</a:t>
            </a:r>
            <a:r>
              <a:rPr lang="hu-HU" sz="2000" dirty="0" smtClean="0"/>
              <a:t> a közhatalmi beavatkozásról védett övezetek, a privát szféránk biztosítása, a megismerhetőség egyben kiszolgáltatottság</a:t>
            </a:r>
            <a:endParaRPr lang="hu-HU" sz="2000" b="1" dirty="0" smtClean="0"/>
          </a:p>
          <a:p>
            <a:pPr marL="0" indent="0" algn="just">
              <a:buNone/>
            </a:pPr>
            <a:endParaRPr lang="hu-HU" sz="800" b="1" dirty="0" smtClean="0"/>
          </a:p>
          <a:p>
            <a:pPr algn="just"/>
            <a:r>
              <a:rPr lang="hu-HU" sz="2000" b="1" dirty="0" smtClean="0"/>
              <a:t>Alaptörvény VI. cikk – információs jogok</a:t>
            </a:r>
            <a:endParaRPr lang="hu-HU" sz="2000" b="1" dirty="0"/>
          </a:p>
          <a:p>
            <a:pPr marL="0" indent="0" algn="just">
              <a:buNone/>
            </a:pPr>
            <a:r>
              <a:rPr lang="hu-HU" sz="2000" i="1" dirty="0"/>
              <a:t>(1) Mindenkinek joga van ahhoz, hogy magán- és családi életét, otthonát, kapcsolattartását és jó hírnevét tiszteletben tartsák.</a:t>
            </a:r>
          </a:p>
          <a:p>
            <a:pPr marL="0" indent="0" algn="just">
              <a:buNone/>
            </a:pPr>
            <a:r>
              <a:rPr lang="hu-HU" sz="2000" i="1" dirty="0"/>
              <a:t>(2) Mindenkinek joga van </a:t>
            </a:r>
            <a:r>
              <a:rPr lang="hu-HU" sz="2000" i="1" dirty="0">
                <a:solidFill>
                  <a:srgbClr val="FF0000"/>
                </a:solidFill>
              </a:rPr>
              <a:t>személyes adatai védelméhez</a:t>
            </a:r>
            <a:r>
              <a:rPr lang="hu-HU" sz="2000" i="1" dirty="0"/>
              <a:t>, valamint a közérdekű adatok megismeréséhez és terjesztéséhez.</a:t>
            </a:r>
          </a:p>
          <a:p>
            <a:pPr marL="0" indent="0" algn="just">
              <a:buNone/>
            </a:pPr>
            <a:r>
              <a:rPr lang="hu-HU" sz="2000" i="1" dirty="0"/>
              <a:t>(3) A személyes adatok védelméhez és a közérdekű adatok megismeréséhez való jog érvényesülését sarkalatos törvénnyel létrehozott, </a:t>
            </a:r>
            <a:r>
              <a:rPr lang="hu-HU" sz="2000" i="1" dirty="0">
                <a:solidFill>
                  <a:srgbClr val="FF0000"/>
                </a:solidFill>
              </a:rPr>
              <a:t>független hatóság </a:t>
            </a:r>
            <a:r>
              <a:rPr lang="hu-HU" sz="2000" i="1" dirty="0"/>
              <a:t>ellenőrzi</a:t>
            </a:r>
            <a:r>
              <a:rPr lang="hu-HU" sz="2000" i="1" dirty="0" smtClean="0"/>
              <a:t>.</a:t>
            </a:r>
          </a:p>
          <a:p>
            <a:pPr marL="0" indent="0" algn="just">
              <a:buNone/>
            </a:pPr>
            <a:endParaRPr lang="hu-HU" sz="800" i="1" dirty="0"/>
          </a:p>
          <a:p>
            <a:pPr marL="0" indent="0">
              <a:buNone/>
            </a:pPr>
            <a:r>
              <a:rPr lang="hu-HU" sz="2000" b="1" dirty="0" smtClean="0"/>
              <a:t>Védelmi szintek:</a:t>
            </a:r>
            <a:r>
              <a:rPr lang="hu-HU" sz="2000" dirty="0" smtClean="0"/>
              <a:t> magántitok, magánlakás, majd személyes adatok, egyre terjedő állami szerepvállalás, modern információs technológia</a:t>
            </a:r>
            <a:endParaRPr lang="hu-HU" sz="2000" dirty="0"/>
          </a:p>
        </p:txBody>
      </p:sp>
    </p:spTree>
    <p:extLst>
      <p:ext uri="{BB962C8B-B14F-4D97-AF65-F5344CB8AC3E}">
        <p14:creationId xmlns:p14="http://schemas.microsoft.com/office/powerpoint/2010/main" val="19572318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23528" y="188640"/>
            <a:ext cx="7992888" cy="1080120"/>
          </a:xfrm>
        </p:spPr>
        <p:txBody>
          <a:bodyPr>
            <a:normAutofit/>
          </a:bodyPr>
          <a:lstStyle/>
          <a:p>
            <a:pPr algn="ctr"/>
            <a:r>
              <a:rPr lang="hu-HU" dirty="0"/>
              <a:t>Alapvetések </a:t>
            </a:r>
            <a:r>
              <a:rPr lang="hu-HU" dirty="0" smtClean="0"/>
              <a:t>2. </a:t>
            </a:r>
            <a:r>
              <a:rPr lang="hu-HU" dirty="0"/>
              <a:t>– Az Információs önrendelkezés joga és az adatvédelem</a:t>
            </a:r>
          </a:p>
        </p:txBody>
      </p:sp>
      <p:sp>
        <p:nvSpPr>
          <p:cNvPr id="3" name="Tartalom helye 2"/>
          <p:cNvSpPr>
            <a:spLocks noGrp="1"/>
          </p:cNvSpPr>
          <p:nvPr>
            <p:ph sz="quarter" idx="1"/>
          </p:nvPr>
        </p:nvSpPr>
        <p:spPr>
          <a:xfrm>
            <a:off x="179512" y="1268760"/>
            <a:ext cx="8496944" cy="5472608"/>
          </a:xfrm>
        </p:spPr>
        <p:txBody>
          <a:bodyPr>
            <a:normAutofit/>
          </a:bodyPr>
          <a:lstStyle/>
          <a:p>
            <a:r>
              <a:rPr lang="hu-HU" sz="2000" b="1" dirty="0" smtClean="0"/>
              <a:t>Harmadik generációs jogok családja </a:t>
            </a:r>
            <a:r>
              <a:rPr lang="hu-HU" sz="2000" dirty="0" smtClean="0"/>
              <a:t>(modern kihívások)</a:t>
            </a:r>
          </a:p>
          <a:p>
            <a:pPr marL="0" indent="0" algn="just">
              <a:buNone/>
            </a:pPr>
            <a:r>
              <a:rPr lang="hu-HU" sz="2000" dirty="0" smtClean="0"/>
              <a:t>Egyre szaporodó állami és egyéb adatbázisok, kiterjedt adatgyűjtés, folyamatos technológiai fejlődés, ezt igyekeznek követni a garanciák</a:t>
            </a:r>
          </a:p>
          <a:p>
            <a:pPr marL="0" indent="0" algn="just">
              <a:buNone/>
            </a:pPr>
            <a:r>
              <a:rPr lang="hu-HU" sz="2000" dirty="0" smtClean="0"/>
              <a:t>             Az információ hatalom, az információ egy kézben koncentrálva különösen veszélyes, az EGYÉN élete ne lehet átlátható kívülről</a:t>
            </a:r>
          </a:p>
          <a:p>
            <a:pPr marL="0" indent="0" algn="just">
              <a:buNone/>
            </a:pPr>
            <a:endParaRPr lang="hu-HU" sz="800" dirty="0"/>
          </a:p>
          <a:p>
            <a:pPr algn="just"/>
            <a:r>
              <a:rPr lang="hu-HU" sz="2000" b="1" dirty="0" smtClean="0"/>
              <a:t>Információs önrendelkezési jog</a:t>
            </a:r>
            <a:r>
              <a:rPr lang="hu-HU" sz="2000" dirty="0" smtClean="0"/>
              <a:t>, kikényszeríthető szabadságjog</a:t>
            </a:r>
          </a:p>
          <a:p>
            <a:pPr marL="0" indent="0" algn="just">
              <a:buNone/>
            </a:pPr>
            <a:r>
              <a:rPr lang="hu-HU" sz="2000" dirty="0" smtClean="0"/>
              <a:t>Nem az adatot, hanem az egyént, annak az autonómiáját védi, azaz az adataimmal én rendelkezem, azaz más nem ismerheti meg (bizalmas)</a:t>
            </a:r>
          </a:p>
          <a:p>
            <a:pPr marL="0" indent="0" algn="just">
              <a:buNone/>
            </a:pPr>
            <a:r>
              <a:rPr lang="hu-HU" sz="2000" dirty="0" smtClean="0"/>
              <a:t>                      Kivételek – az alapjog indokolt, alkotmányos korlátai</a:t>
            </a:r>
          </a:p>
          <a:p>
            <a:pPr marL="0" indent="0" algn="just">
              <a:buNone/>
            </a:pPr>
            <a:r>
              <a:rPr lang="hu-HU" sz="2000" dirty="0" smtClean="0"/>
              <a:t>ÁLLAM: be nem avatkozás, távolmaradás, de jogi garanciák kellenek az adatgyűjtéssel, készletezéssel, összekapcsolásával szemben</a:t>
            </a:r>
          </a:p>
          <a:p>
            <a:pPr marL="0" indent="0" algn="just">
              <a:buNone/>
            </a:pPr>
            <a:endParaRPr lang="hu-HU" sz="800" dirty="0" smtClean="0"/>
          </a:p>
          <a:p>
            <a:pPr algn="just"/>
            <a:r>
              <a:rPr lang="hu-HU" sz="2000" b="1" dirty="0" smtClean="0"/>
              <a:t>Horizontális hatály </a:t>
            </a:r>
            <a:r>
              <a:rPr lang="hu-HU" sz="2000" dirty="0" smtClean="0"/>
              <a:t>– védelem magánszemélyekkel szemben is, gazdasági érdekek és a civil szféra hatalmasságai, veszélyek</a:t>
            </a:r>
          </a:p>
          <a:p>
            <a:pPr marL="0" indent="0" algn="just">
              <a:buNone/>
            </a:pPr>
            <a:r>
              <a:rPr lang="hu-HU" sz="2000" dirty="0"/>
              <a:t> </a:t>
            </a:r>
            <a:r>
              <a:rPr lang="hu-HU" sz="2000" dirty="0" smtClean="0"/>
              <a:t>   Pl. bankok, biztosítók, közösségi oldalak – adatgyűjtés, reklám!</a:t>
            </a:r>
            <a:endParaRPr lang="hu-HU" sz="2000" dirty="0"/>
          </a:p>
        </p:txBody>
      </p:sp>
      <p:sp>
        <p:nvSpPr>
          <p:cNvPr id="4" name="Jobbra nyíl 3"/>
          <p:cNvSpPr/>
          <p:nvPr/>
        </p:nvSpPr>
        <p:spPr>
          <a:xfrm>
            <a:off x="744761" y="4365104"/>
            <a:ext cx="978408" cy="2620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Jobbra nyíl 4"/>
          <p:cNvSpPr/>
          <p:nvPr/>
        </p:nvSpPr>
        <p:spPr>
          <a:xfrm>
            <a:off x="467678" y="2430261"/>
            <a:ext cx="575795" cy="21733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2217895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23528" y="274638"/>
            <a:ext cx="7920880" cy="1143000"/>
          </a:xfrm>
        </p:spPr>
        <p:txBody>
          <a:bodyPr>
            <a:normAutofit/>
          </a:bodyPr>
          <a:lstStyle/>
          <a:p>
            <a:pPr algn="ctr"/>
            <a:r>
              <a:rPr lang="hu-HU" dirty="0"/>
              <a:t>Alapvetések </a:t>
            </a:r>
            <a:r>
              <a:rPr lang="hu-HU" dirty="0" smtClean="0"/>
              <a:t>3. </a:t>
            </a:r>
            <a:r>
              <a:rPr lang="hu-HU" dirty="0"/>
              <a:t>– Az Információs önrendelkezés joga és az adatvédelem</a:t>
            </a:r>
          </a:p>
        </p:txBody>
      </p:sp>
      <p:sp>
        <p:nvSpPr>
          <p:cNvPr id="3" name="Tartalom helye 2"/>
          <p:cNvSpPr>
            <a:spLocks noGrp="1"/>
          </p:cNvSpPr>
          <p:nvPr>
            <p:ph sz="quarter" idx="1"/>
          </p:nvPr>
        </p:nvSpPr>
        <p:spPr>
          <a:xfrm>
            <a:off x="457200" y="1600200"/>
            <a:ext cx="7931224" cy="5069160"/>
          </a:xfrm>
        </p:spPr>
        <p:txBody>
          <a:bodyPr>
            <a:normAutofit/>
          </a:bodyPr>
          <a:lstStyle/>
          <a:p>
            <a:r>
              <a:rPr lang="hu-HU" sz="2000" dirty="0" smtClean="0"/>
              <a:t>Az információs önrendelkezési jog születése Magyarországon: az Alkotmánybíróság 1991-es alaphatározata</a:t>
            </a:r>
          </a:p>
          <a:p>
            <a:pPr marL="0" indent="0">
              <a:buNone/>
            </a:pPr>
            <a:r>
              <a:rPr lang="hu-HU" sz="2000" dirty="0" smtClean="0"/>
              <a:t>                               A személyiségprofil készítésének tilalma</a:t>
            </a:r>
          </a:p>
          <a:p>
            <a:pPr marL="0" indent="0">
              <a:buNone/>
            </a:pPr>
            <a:endParaRPr lang="hu-HU" sz="800" i="1" dirty="0" smtClean="0"/>
          </a:p>
          <a:p>
            <a:pPr marL="0" indent="0">
              <a:buNone/>
            </a:pPr>
            <a:r>
              <a:rPr lang="hu-HU" sz="2000" i="1" dirty="0" smtClean="0"/>
              <a:t>„Az univerzális személyi </a:t>
            </a:r>
            <a:r>
              <a:rPr lang="hu-HU" sz="2000" i="1" dirty="0"/>
              <a:t>szám elterjedt használata esetén a magánszféra megszűnik, mert a legtávolabb eső, különböző célú nyilvántartásokból összehozott adatokból előállítható az ún. személyiségprofil, az érintett tetszőlegesen széles tevékenységi körére kiterjedő és intimszférájába is behatoló művi kép, amely ugyanakkor az adatok kontextusból kiragadott volta miatt nagy valószínűséggel torz is</a:t>
            </a:r>
            <a:r>
              <a:rPr lang="hu-HU" sz="2000" i="1" dirty="0" smtClean="0"/>
              <a:t>.”</a:t>
            </a:r>
          </a:p>
          <a:p>
            <a:pPr marL="0" indent="0">
              <a:buNone/>
            </a:pPr>
            <a:endParaRPr lang="hu-HU" sz="800" i="1" dirty="0" smtClean="0"/>
          </a:p>
          <a:p>
            <a:pPr marL="0" indent="0">
              <a:buNone/>
            </a:pPr>
            <a:r>
              <a:rPr lang="hu-HU" sz="2000" i="1" dirty="0" smtClean="0"/>
              <a:t>„A </a:t>
            </a:r>
            <a:r>
              <a:rPr lang="hu-HU" sz="2000" i="1" dirty="0"/>
              <a:t>személyes </a:t>
            </a:r>
            <a:r>
              <a:rPr lang="hu-HU" sz="2000" i="1" dirty="0" smtClean="0"/>
              <a:t>adatok meghatározott cél nélküli, </a:t>
            </a:r>
            <a:r>
              <a:rPr lang="hu-HU" sz="2000" i="1" dirty="0"/>
              <a:t>tetszőleges jövőbeni felhasználásra való gyűjtése és feldolgozása alkotmányellenes</a:t>
            </a:r>
            <a:r>
              <a:rPr lang="hu-HU" sz="2000" i="1" dirty="0" smtClean="0"/>
              <a:t>. A korlátozás nélkül használható, általános és egységes személyazonosító jel használata alkotmányellenes.”</a:t>
            </a:r>
            <a:endParaRPr lang="hu-HU" sz="2000" i="1" dirty="0"/>
          </a:p>
        </p:txBody>
      </p:sp>
      <p:sp>
        <p:nvSpPr>
          <p:cNvPr id="4" name="Jobbra nyíl 3"/>
          <p:cNvSpPr/>
          <p:nvPr/>
        </p:nvSpPr>
        <p:spPr>
          <a:xfrm>
            <a:off x="1619672" y="2348880"/>
            <a:ext cx="97840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171172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7467600" cy="562074"/>
          </a:xfrm>
        </p:spPr>
        <p:txBody>
          <a:bodyPr/>
          <a:lstStyle/>
          <a:p>
            <a:pPr algn="ctr"/>
            <a:r>
              <a:rPr lang="hu-HU" dirty="0" smtClean="0"/>
              <a:t>A személyes adat meghatározása</a:t>
            </a:r>
            <a:endParaRPr lang="hu-HU" dirty="0"/>
          </a:p>
        </p:txBody>
      </p:sp>
      <p:sp>
        <p:nvSpPr>
          <p:cNvPr id="3" name="Tartalom helye 2"/>
          <p:cNvSpPr>
            <a:spLocks noGrp="1"/>
          </p:cNvSpPr>
          <p:nvPr>
            <p:ph sz="quarter" idx="1"/>
          </p:nvPr>
        </p:nvSpPr>
        <p:spPr>
          <a:xfrm>
            <a:off x="323528" y="836712"/>
            <a:ext cx="8280920" cy="5832648"/>
          </a:xfrm>
        </p:spPr>
        <p:txBody>
          <a:bodyPr>
            <a:normAutofit/>
          </a:bodyPr>
          <a:lstStyle/>
          <a:p>
            <a:pPr marL="0" indent="0">
              <a:buNone/>
            </a:pPr>
            <a:r>
              <a:rPr lang="hu-HU" sz="2000" b="1" dirty="0" smtClean="0"/>
              <a:t>Az információs önrendelkezési jogról és az információszabadságról szóló 2011. évi CXII. törvény</a:t>
            </a:r>
          </a:p>
          <a:p>
            <a:pPr marL="0" indent="0">
              <a:buNone/>
            </a:pPr>
            <a:endParaRPr lang="hu-HU" sz="800" b="1" dirty="0" smtClean="0"/>
          </a:p>
          <a:p>
            <a:r>
              <a:rPr lang="hu-HU" sz="2000" b="1" dirty="0" smtClean="0"/>
              <a:t>A személyes adat fogalma</a:t>
            </a:r>
          </a:p>
          <a:p>
            <a:pPr marL="0" indent="0">
              <a:buNone/>
            </a:pPr>
            <a:r>
              <a:rPr lang="hu-HU" sz="2000" i="1" dirty="0" smtClean="0"/>
              <a:t>„Az </a:t>
            </a:r>
            <a:r>
              <a:rPr lang="hu-HU" sz="2000" i="1" dirty="0">
                <a:solidFill>
                  <a:srgbClr val="FF0000"/>
                </a:solidFill>
              </a:rPr>
              <a:t>érintettel</a:t>
            </a:r>
            <a:r>
              <a:rPr lang="hu-HU" sz="2000" i="1" dirty="0"/>
              <a:t> </a:t>
            </a:r>
            <a:r>
              <a:rPr lang="hu-HU" sz="2000" i="1" dirty="0">
                <a:solidFill>
                  <a:srgbClr val="FF0000"/>
                </a:solidFill>
              </a:rPr>
              <a:t>kapcsolatba hozható </a:t>
            </a:r>
            <a:r>
              <a:rPr lang="hu-HU" sz="2000" i="1" dirty="0"/>
              <a:t>adat - különösen az érintett neve, azonosító jele, valamint egy vagy több fizikai, fiziológiai, mentális, gazdasági, kulturális vagy szociális azonosságára jellemző ismeret -, valamint az adatból levonható, az érintettre vonatkozó </a:t>
            </a:r>
            <a:r>
              <a:rPr lang="hu-HU" sz="2000" i="1" dirty="0" smtClean="0">
                <a:solidFill>
                  <a:srgbClr val="FF0000"/>
                </a:solidFill>
              </a:rPr>
              <a:t>következtetés</a:t>
            </a:r>
            <a:r>
              <a:rPr lang="hu-HU" sz="2000" i="1" dirty="0" smtClean="0"/>
              <a:t>.” (</a:t>
            </a:r>
            <a:r>
              <a:rPr lang="hu-HU" sz="2000" i="1" dirty="0" err="1" smtClean="0"/>
              <a:t>Infotv</a:t>
            </a:r>
            <a:r>
              <a:rPr lang="hu-HU" sz="2000" i="1" dirty="0" smtClean="0"/>
              <a:t>. 2. § 2. pont) + ameddig a kapcsolat </a:t>
            </a:r>
            <a:r>
              <a:rPr lang="hu-HU" sz="2000" i="1" dirty="0" smtClean="0">
                <a:solidFill>
                  <a:srgbClr val="FF0000"/>
                </a:solidFill>
              </a:rPr>
              <a:t>helyreállítható</a:t>
            </a:r>
            <a:r>
              <a:rPr lang="hu-HU" sz="2000" i="1" dirty="0" smtClean="0"/>
              <a:t> vele!</a:t>
            </a:r>
          </a:p>
          <a:p>
            <a:pPr marL="0" indent="0">
              <a:buNone/>
            </a:pPr>
            <a:r>
              <a:rPr lang="hu-HU" sz="2000" dirty="0"/>
              <a:t> </a:t>
            </a:r>
            <a:r>
              <a:rPr lang="hu-HU" sz="2000" dirty="0" smtClean="0"/>
              <a:t> NEM azonos a személyazonosító adattal, kiterjedt értelmezés</a:t>
            </a:r>
          </a:p>
          <a:p>
            <a:pPr marL="0" indent="0">
              <a:buNone/>
            </a:pPr>
            <a:endParaRPr lang="hu-HU" sz="800" i="1" dirty="0" smtClean="0"/>
          </a:p>
          <a:p>
            <a:r>
              <a:rPr lang="hu-HU" sz="2000" b="1" dirty="0" smtClean="0"/>
              <a:t>A különleges adat fogalma</a:t>
            </a:r>
          </a:p>
          <a:p>
            <a:pPr marL="0" indent="0">
              <a:buNone/>
            </a:pPr>
            <a:r>
              <a:rPr lang="hu-HU" sz="2000" i="1" dirty="0" smtClean="0"/>
              <a:t>„Faji </a:t>
            </a:r>
            <a:r>
              <a:rPr lang="hu-HU" sz="2000" i="1" dirty="0"/>
              <a:t>eredetre, a nemzetiséghez tartozásra, a politikai </a:t>
            </a:r>
            <a:r>
              <a:rPr lang="hu-HU" sz="2000" i="1" dirty="0" smtClean="0"/>
              <a:t>véleményre, </a:t>
            </a:r>
            <a:r>
              <a:rPr lang="hu-HU" sz="2000" i="1" dirty="0"/>
              <a:t>pártállásra, a vallásos vagy más világnézeti meggyőződésre, az érdek-képviseleti szervezeti tagságra, a szexuális életre </a:t>
            </a:r>
            <a:r>
              <a:rPr lang="hu-HU" sz="2000" i="1" dirty="0" smtClean="0"/>
              <a:t>vonatkozó, valamint </a:t>
            </a:r>
            <a:r>
              <a:rPr lang="hu-HU" sz="2000" i="1" dirty="0"/>
              <a:t>az egészségi állapotra, a kóros szenvedélyre vonatkozó személyes adat, </a:t>
            </a:r>
            <a:r>
              <a:rPr lang="hu-HU" sz="2000" i="1" dirty="0" smtClean="0"/>
              <a:t>a </a:t>
            </a:r>
            <a:r>
              <a:rPr lang="hu-HU" sz="2000" i="1" dirty="0"/>
              <a:t>bűnügyi személyes </a:t>
            </a:r>
            <a:r>
              <a:rPr lang="hu-HU" sz="2000" i="1" dirty="0" smtClean="0"/>
              <a:t>adat.” (</a:t>
            </a:r>
            <a:r>
              <a:rPr lang="hu-HU" sz="2000" i="1" dirty="0" err="1" smtClean="0"/>
              <a:t>Info</a:t>
            </a:r>
            <a:r>
              <a:rPr lang="hu-HU" sz="2000" i="1" dirty="0" smtClean="0"/>
              <a:t> tv. 2. § 3. pont)</a:t>
            </a:r>
          </a:p>
          <a:p>
            <a:pPr marL="0" indent="0">
              <a:buNone/>
            </a:pPr>
            <a:r>
              <a:rPr lang="hu-HU" sz="2000" b="1" dirty="0"/>
              <a:t> </a:t>
            </a:r>
            <a:r>
              <a:rPr lang="hu-HU" sz="2000" b="1" dirty="0" smtClean="0"/>
              <a:t> Speciális védelem – </a:t>
            </a:r>
            <a:r>
              <a:rPr lang="hu-HU" sz="2000" dirty="0" smtClean="0"/>
              <a:t>extra jogi garanciák a törvényben</a:t>
            </a:r>
            <a:endParaRPr lang="hu-HU" sz="2000" dirty="0"/>
          </a:p>
        </p:txBody>
      </p:sp>
    </p:spTree>
    <p:extLst>
      <p:ext uri="{BB962C8B-B14F-4D97-AF65-F5344CB8AC3E}">
        <p14:creationId xmlns:p14="http://schemas.microsoft.com/office/powerpoint/2010/main" val="1942091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23528" y="274638"/>
            <a:ext cx="8208912" cy="994122"/>
          </a:xfrm>
        </p:spPr>
        <p:txBody>
          <a:bodyPr>
            <a:normAutofit fontScale="90000"/>
          </a:bodyPr>
          <a:lstStyle/>
          <a:p>
            <a:pPr algn="ctr"/>
            <a:r>
              <a:rPr lang="hu-HU" b="1" dirty="0" smtClean="0"/>
              <a:t>A szereplők: az adatalany (érintett), az adatkezelő és az adatfeldolgozó</a:t>
            </a:r>
            <a:endParaRPr lang="hu-HU" b="1" dirty="0"/>
          </a:p>
        </p:txBody>
      </p:sp>
      <p:sp>
        <p:nvSpPr>
          <p:cNvPr id="3" name="Tartalom helye 2"/>
          <p:cNvSpPr>
            <a:spLocks noGrp="1"/>
          </p:cNvSpPr>
          <p:nvPr>
            <p:ph sz="quarter" idx="1"/>
          </p:nvPr>
        </p:nvSpPr>
        <p:spPr>
          <a:xfrm>
            <a:off x="457200" y="1484784"/>
            <a:ext cx="7467600" cy="5040560"/>
          </a:xfrm>
        </p:spPr>
        <p:txBody>
          <a:bodyPr>
            <a:normAutofit/>
          </a:bodyPr>
          <a:lstStyle/>
          <a:p>
            <a:r>
              <a:rPr lang="hu-HU" sz="2000" b="1" dirty="0"/>
              <a:t>A</a:t>
            </a:r>
            <a:r>
              <a:rPr lang="hu-HU" sz="2000" b="1" dirty="0" smtClean="0"/>
              <a:t>datkezelés</a:t>
            </a:r>
            <a:r>
              <a:rPr lang="hu-HU" sz="2000" b="1" dirty="0"/>
              <a:t>:</a:t>
            </a:r>
            <a:r>
              <a:rPr lang="hu-HU" sz="2000" i="1" dirty="0"/>
              <a:t> az alkalmazott eljárástól függetlenül az adaton végzett </a:t>
            </a:r>
            <a:r>
              <a:rPr lang="hu-HU" sz="2000" i="1" dirty="0">
                <a:solidFill>
                  <a:srgbClr val="FF0000"/>
                </a:solidFill>
              </a:rPr>
              <a:t>bármely művelet </a:t>
            </a:r>
            <a:r>
              <a:rPr lang="hu-HU" sz="2000" i="1" dirty="0"/>
              <a:t>vagy a műveletek összessége, </a:t>
            </a:r>
            <a:r>
              <a:rPr lang="hu-HU" sz="2000" i="1" dirty="0">
                <a:solidFill>
                  <a:srgbClr val="FF0000"/>
                </a:solidFill>
              </a:rPr>
              <a:t>így különösen </a:t>
            </a:r>
            <a:r>
              <a:rPr lang="hu-HU" sz="2000" i="1" dirty="0"/>
              <a:t>gyűjtése, felvétele, rögzítése, rendszerezése, tárolása, megváltoztatása, felhasználása, lekérdezése, továbbítása, nyilvánosságra hozatala, összehangolása vagy összekapcsolása, zárolása, törlése és megsemmisítése, valamint az adat további felhasználásának megakadályozása, fénykép-, hang- vagy képfelvétel készítése, valamint a személy azonosítására alkalmas fizikai jellemzők </a:t>
            </a:r>
            <a:r>
              <a:rPr lang="hu-HU" sz="2000" i="1" dirty="0" smtClean="0"/>
              <a:t>rögzítése. (</a:t>
            </a:r>
            <a:r>
              <a:rPr lang="hu-HU" sz="2000" i="1" dirty="0" err="1" smtClean="0"/>
              <a:t>Info</a:t>
            </a:r>
            <a:r>
              <a:rPr lang="hu-HU" sz="2000" i="1" dirty="0" smtClean="0"/>
              <a:t> tv. 2. § 10. pont)</a:t>
            </a:r>
          </a:p>
          <a:p>
            <a:pPr marL="0" indent="0">
              <a:buNone/>
            </a:pPr>
            <a:endParaRPr lang="hu-HU" sz="1000" i="1" dirty="0" smtClean="0"/>
          </a:p>
          <a:p>
            <a:r>
              <a:rPr lang="hu-HU" sz="2000" b="1" dirty="0" smtClean="0"/>
              <a:t>Adatfeldolgozás:</a:t>
            </a:r>
            <a:r>
              <a:rPr lang="hu-HU" sz="2000" i="1" dirty="0" smtClean="0"/>
              <a:t> az </a:t>
            </a:r>
            <a:r>
              <a:rPr lang="hu-HU" sz="2000" i="1" dirty="0"/>
              <a:t>adatkezelési műveletekhez kapcsolódó </a:t>
            </a:r>
            <a:r>
              <a:rPr lang="hu-HU" sz="2000" i="1" dirty="0">
                <a:solidFill>
                  <a:srgbClr val="FF0000"/>
                </a:solidFill>
              </a:rPr>
              <a:t>technikai feladatok </a:t>
            </a:r>
            <a:r>
              <a:rPr lang="hu-HU" sz="2000" i="1" dirty="0"/>
              <a:t>elvégzése, függetlenül a műveletek végrehajtásához alkalmazott módszertől és eszköztől, valamint az alkalmazás helyétől, feltéve hogy a technikai feladatot az adaton </a:t>
            </a:r>
            <a:r>
              <a:rPr lang="hu-HU" sz="2000" i="1" dirty="0" smtClean="0"/>
              <a:t>végzik. (</a:t>
            </a:r>
            <a:r>
              <a:rPr lang="hu-HU" sz="2000" i="1" dirty="0" err="1" smtClean="0"/>
              <a:t>Info</a:t>
            </a:r>
            <a:r>
              <a:rPr lang="hu-HU" sz="2000" i="1" dirty="0" smtClean="0"/>
              <a:t> tv. 2. § 17. pont)</a:t>
            </a:r>
            <a:endParaRPr lang="hu-HU" sz="2000" i="1" dirty="0"/>
          </a:p>
        </p:txBody>
      </p:sp>
    </p:spTree>
    <p:extLst>
      <p:ext uri="{BB962C8B-B14F-4D97-AF65-F5344CB8AC3E}">
        <p14:creationId xmlns:p14="http://schemas.microsoft.com/office/powerpoint/2010/main" val="1871832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79512" y="274638"/>
            <a:ext cx="8496944" cy="634082"/>
          </a:xfrm>
        </p:spPr>
        <p:txBody>
          <a:bodyPr>
            <a:normAutofit/>
          </a:bodyPr>
          <a:lstStyle/>
          <a:p>
            <a:pPr algn="ctr"/>
            <a:r>
              <a:rPr lang="hu-HU" b="1" dirty="0" smtClean="0"/>
              <a:t>A személyes adatok jogszerű kezelése 1.</a:t>
            </a:r>
            <a:endParaRPr lang="hu-HU" b="1" dirty="0"/>
          </a:p>
        </p:txBody>
      </p:sp>
      <p:sp>
        <p:nvSpPr>
          <p:cNvPr id="3" name="Tartalom helye 2"/>
          <p:cNvSpPr>
            <a:spLocks noGrp="1"/>
          </p:cNvSpPr>
          <p:nvPr>
            <p:ph sz="quarter" idx="1"/>
          </p:nvPr>
        </p:nvSpPr>
        <p:spPr>
          <a:xfrm>
            <a:off x="179512" y="980728"/>
            <a:ext cx="8496944" cy="5832648"/>
          </a:xfrm>
        </p:spPr>
        <p:txBody>
          <a:bodyPr>
            <a:normAutofit/>
          </a:bodyPr>
          <a:lstStyle/>
          <a:p>
            <a:r>
              <a:rPr lang="hu-HU" sz="2000" b="1" dirty="0" smtClean="0"/>
              <a:t>Jogalap</a:t>
            </a:r>
            <a:r>
              <a:rPr lang="hu-HU" sz="2000" dirty="0" smtClean="0"/>
              <a:t> (mivel alapjog korlátozása, önrendelkezés)</a:t>
            </a:r>
          </a:p>
          <a:p>
            <a:pPr marL="0" indent="0">
              <a:buNone/>
            </a:pPr>
            <a:r>
              <a:rPr lang="hu-HU" sz="2000" dirty="0" smtClean="0"/>
              <a:t>1) az egyén </a:t>
            </a:r>
            <a:r>
              <a:rPr lang="hu-HU" sz="2000" b="1" dirty="0" smtClean="0">
                <a:solidFill>
                  <a:srgbClr val="FF0000"/>
                </a:solidFill>
              </a:rPr>
              <a:t>hozzájárulása</a:t>
            </a:r>
            <a:r>
              <a:rPr lang="hu-HU" sz="2000" dirty="0" smtClean="0"/>
              <a:t> (forma, extra garanciák)</a:t>
            </a:r>
          </a:p>
          <a:p>
            <a:pPr marL="0" indent="0">
              <a:buNone/>
            </a:pPr>
            <a:r>
              <a:rPr lang="hu-HU" sz="2000" dirty="0"/>
              <a:t> </a:t>
            </a:r>
            <a:r>
              <a:rPr lang="hu-HU" sz="2000" dirty="0" smtClean="0"/>
              <a:t>                    határozott, önkéntes, tájékoztatáson kell alapulnia,  vagyis a funkciója, hogy valóban önrendelkezést biztosítson</a:t>
            </a:r>
          </a:p>
          <a:p>
            <a:pPr marL="0" indent="0">
              <a:buNone/>
            </a:pPr>
            <a:endParaRPr lang="hu-HU" sz="600" dirty="0" smtClean="0"/>
          </a:p>
          <a:p>
            <a:pPr marL="0" indent="0">
              <a:buNone/>
            </a:pPr>
            <a:r>
              <a:rPr lang="hu-HU" sz="2000" dirty="0" smtClean="0"/>
              <a:t>2) a törvény által elrendelt </a:t>
            </a:r>
            <a:r>
              <a:rPr lang="hu-HU" sz="2000" b="1" dirty="0" smtClean="0">
                <a:solidFill>
                  <a:srgbClr val="FF0000"/>
                </a:solidFill>
              </a:rPr>
              <a:t>kötelező</a:t>
            </a:r>
            <a:r>
              <a:rPr lang="hu-HU" sz="2000" dirty="0" smtClean="0"/>
              <a:t> adatkezelés (az állami funkciók gyakorlásához nélkülözhetetlen, közérdek)</a:t>
            </a:r>
            <a:r>
              <a:rPr lang="hu-HU" sz="2000" dirty="0"/>
              <a:t> </a:t>
            </a:r>
            <a:r>
              <a:rPr lang="hu-HU" sz="2000" dirty="0" smtClean="0"/>
              <a:t>Pl. ingatlan-nyilvántartás</a:t>
            </a:r>
            <a:endParaRPr lang="hu-HU" sz="900" dirty="0"/>
          </a:p>
          <a:p>
            <a:pPr marL="0" indent="0">
              <a:buNone/>
            </a:pPr>
            <a:r>
              <a:rPr lang="hu-HU" sz="2000" dirty="0" smtClean="0">
                <a:solidFill>
                  <a:srgbClr val="FF0000"/>
                </a:solidFill>
              </a:rPr>
              <a:t>OPT IN</a:t>
            </a:r>
            <a:r>
              <a:rPr lang="hu-HU" sz="2000" dirty="0" smtClean="0"/>
              <a:t> – OPT OUT rendszerek (direkt marketing, reklámküldés)</a:t>
            </a:r>
          </a:p>
          <a:p>
            <a:pPr marL="0" indent="0">
              <a:buNone/>
            </a:pPr>
            <a:r>
              <a:rPr lang="hu-HU" sz="2000" dirty="0" smtClean="0"/>
              <a:t>Kérdés: előzetes hozzájárulás vagy utólagos tiltakozás, kijelentkezés?</a:t>
            </a:r>
          </a:p>
          <a:p>
            <a:pPr marL="0" indent="0">
              <a:buNone/>
            </a:pPr>
            <a:endParaRPr lang="hu-HU" sz="600" b="1" dirty="0" smtClean="0"/>
          </a:p>
          <a:p>
            <a:pPr marL="0" indent="0">
              <a:buNone/>
            </a:pPr>
            <a:r>
              <a:rPr lang="hu-HU" sz="2000" b="1" dirty="0" smtClean="0"/>
              <a:t>Kivételek</a:t>
            </a:r>
            <a:endParaRPr lang="hu-HU" sz="2000" dirty="0" smtClean="0"/>
          </a:p>
          <a:p>
            <a:pPr marL="0" indent="0">
              <a:buNone/>
            </a:pPr>
            <a:r>
              <a:rPr lang="hu-HU" sz="2000" dirty="0" smtClean="0">
                <a:solidFill>
                  <a:srgbClr val="FF0000"/>
                </a:solidFill>
              </a:rPr>
              <a:t>Vélelmezett hozzájárulás </a:t>
            </a:r>
            <a:r>
              <a:rPr lang="hu-HU" sz="2000" dirty="0" smtClean="0"/>
              <a:t>(</a:t>
            </a:r>
            <a:r>
              <a:rPr lang="hu-HU" sz="2000" dirty="0"/>
              <a:t>érintett </a:t>
            </a:r>
            <a:r>
              <a:rPr lang="hu-HU" sz="2000" dirty="0" smtClean="0"/>
              <a:t>kérelmére </a:t>
            </a:r>
            <a:r>
              <a:rPr lang="hu-HU" sz="2000" dirty="0"/>
              <a:t>indult </a:t>
            </a:r>
            <a:r>
              <a:rPr lang="hu-HU" sz="2000" dirty="0" smtClean="0"/>
              <a:t>bírósági, illetve </a:t>
            </a:r>
            <a:r>
              <a:rPr lang="hu-HU" sz="2000" dirty="0"/>
              <a:t>hatósági eljárásban az eljárás </a:t>
            </a:r>
            <a:r>
              <a:rPr lang="hu-HU" sz="2000" dirty="0" smtClean="0"/>
              <a:t>lefolytatása érdekében </a:t>
            </a:r>
            <a:r>
              <a:rPr lang="hu-HU" sz="2000" dirty="0"/>
              <a:t>szükséges személyes adatok tekintetében</a:t>
            </a:r>
            <a:r>
              <a:rPr lang="hu-HU" sz="2000" dirty="0" smtClean="0"/>
              <a:t>)</a:t>
            </a:r>
          </a:p>
          <a:p>
            <a:pPr marL="0" indent="0">
              <a:buNone/>
            </a:pPr>
            <a:r>
              <a:rPr lang="hu-HU" sz="2000" dirty="0" smtClean="0">
                <a:solidFill>
                  <a:srgbClr val="FF0000"/>
                </a:solidFill>
              </a:rPr>
              <a:t>Megadott hozzájárulás </a:t>
            </a:r>
            <a:r>
              <a:rPr lang="hu-HU" sz="2000" dirty="0" smtClean="0"/>
              <a:t>(az </a:t>
            </a:r>
            <a:r>
              <a:rPr lang="hu-HU" sz="2000" dirty="0"/>
              <a:t>érintett közszereplése során általa </a:t>
            </a:r>
            <a:r>
              <a:rPr lang="hu-HU" sz="2000" dirty="0" smtClean="0"/>
              <a:t>közölt, </a:t>
            </a:r>
            <a:r>
              <a:rPr lang="hu-HU" sz="2000" dirty="0"/>
              <a:t>nyilvánosságra </a:t>
            </a:r>
            <a:r>
              <a:rPr lang="hu-HU" sz="2000" dirty="0" smtClean="0"/>
              <a:t>hozatalra </a:t>
            </a:r>
            <a:r>
              <a:rPr lang="hu-HU" sz="2000" dirty="0"/>
              <a:t>átadott személyes adatok</a:t>
            </a:r>
            <a:r>
              <a:rPr lang="hu-HU" sz="2000" dirty="0" smtClean="0"/>
              <a:t>)</a:t>
            </a:r>
          </a:p>
          <a:p>
            <a:pPr marL="0" indent="0">
              <a:buNone/>
            </a:pPr>
            <a:r>
              <a:rPr lang="hu-HU" sz="2000" dirty="0" smtClean="0"/>
              <a:t>DE: </a:t>
            </a:r>
            <a:r>
              <a:rPr lang="hu-HU" sz="2000" b="1" dirty="0"/>
              <a:t>Kétség esetén </a:t>
            </a:r>
            <a:r>
              <a:rPr lang="hu-HU" sz="2000" dirty="0" smtClean="0"/>
              <a:t>vélelmezni kell, hogy nem volt hozzájárulás!</a:t>
            </a:r>
          </a:p>
        </p:txBody>
      </p:sp>
      <p:sp>
        <p:nvSpPr>
          <p:cNvPr id="4" name="Jobbra nyíl 3"/>
          <p:cNvSpPr/>
          <p:nvPr/>
        </p:nvSpPr>
        <p:spPr>
          <a:xfrm>
            <a:off x="683568" y="1772816"/>
            <a:ext cx="97840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1921396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79512" y="274638"/>
            <a:ext cx="8496944" cy="706090"/>
          </a:xfrm>
        </p:spPr>
        <p:txBody>
          <a:bodyPr/>
          <a:lstStyle/>
          <a:p>
            <a:r>
              <a:rPr lang="hu-HU" b="1" dirty="0"/>
              <a:t>A személyes adatok jogszerű kezelése </a:t>
            </a:r>
            <a:r>
              <a:rPr lang="hu-HU" b="1" dirty="0" smtClean="0"/>
              <a:t>2.</a:t>
            </a:r>
            <a:endParaRPr lang="hu-HU" dirty="0"/>
          </a:p>
        </p:txBody>
      </p:sp>
      <p:sp>
        <p:nvSpPr>
          <p:cNvPr id="3" name="Tartalom helye 2"/>
          <p:cNvSpPr>
            <a:spLocks noGrp="1"/>
          </p:cNvSpPr>
          <p:nvPr>
            <p:ph sz="quarter" idx="1"/>
          </p:nvPr>
        </p:nvSpPr>
        <p:spPr>
          <a:xfrm>
            <a:off x="395536" y="1124744"/>
            <a:ext cx="8064896" cy="5472608"/>
          </a:xfrm>
        </p:spPr>
        <p:txBody>
          <a:bodyPr/>
          <a:lstStyle/>
          <a:p>
            <a:r>
              <a:rPr lang="hu-HU" sz="2000" b="1" dirty="0" smtClean="0"/>
              <a:t>a célhoz kötött adatkezelés elve, mint alapgarancia</a:t>
            </a:r>
            <a:r>
              <a:rPr lang="hu-HU" sz="2000" dirty="0" smtClean="0"/>
              <a:t> (minimum, a megsértése jogellenes adatkezelést eredményez)</a:t>
            </a:r>
            <a:endParaRPr lang="hu-HU" sz="2000" b="1" dirty="0" smtClean="0"/>
          </a:p>
          <a:p>
            <a:pPr marL="0" indent="0">
              <a:buNone/>
            </a:pPr>
            <a:endParaRPr lang="hu-HU" sz="800" dirty="0" smtClean="0"/>
          </a:p>
          <a:p>
            <a:pPr marL="0" indent="0">
              <a:buNone/>
            </a:pPr>
            <a:r>
              <a:rPr lang="hu-HU" sz="2000" dirty="0" smtClean="0"/>
              <a:t>Szükséges meghatározni az adatkezelés </a:t>
            </a:r>
            <a:r>
              <a:rPr lang="hu-HU" sz="2000" dirty="0" smtClean="0">
                <a:solidFill>
                  <a:srgbClr val="FF0000"/>
                </a:solidFill>
              </a:rPr>
              <a:t>legitim célját </a:t>
            </a:r>
            <a:r>
              <a:rPr lang="hu-HU" sz="2000" dirty="0" smtClean="0"/>
              <a:t>(ehhez adja az érintett a hozzájárulását, vagy erre tekintettel lesz kötelező)</a:t>
            </a:r>
          </a:p>
          <a:p>
            <a:pPr marL="0" indent="0">
              <a:buNone/>
            </a:pPr>
            <a:endParaRPr lang="hu-HU" sz="800" i="1" dirty="0" smtClean="0"/>
          </a:p>
          <a:p>
            <a:pPr marL="0" indent="0">
              <a:buNone/>
            </a:pPr>
            <a:r>
              <a:rPr lang="hu-HU" sz="2000" i="1" dirty="0" smtClean="0"/>
              <a:t>„Személyes </a:t>
            </a:r>
            <a:r>
              <a:rPr lang="hu-HU" sz="2000" i="1" dirty="0"/>
              <a:t>adat kizárólag meghatározott </a:t>
            </a:r>
            <a:r>
              <a:rPr lang="hu-HU" sz="2000" i="1" dirty="0">
                <a:solidFill>
                  <a:srgbClr val="FF0000"/>
                </a:solidFill>
              </a:rPr>
              <a:t>célból</a:t>
            </a:r>
            <a:r>
              <a:rPr lang="hu-HU" sz="2000" i="1" dirty="0"/>
              <a:t>, jog gyakorlása és kötelezettség teljesítése érdekében kezelhető. Az adatkezelésnek </a:t>
            </a:r>
            <a:r>
              <a:rPr lang="hu-HU" sz="2000" i="1" dirty="0">
                <a:solidFill>
                  <a:srgbClr val="FF0000"/>
                </a:solidFill>
              </a:rPr>
              <a:t>minden szakaszában </a:t>
            </a:r>
            <a:r>
              <a:rPr lang="hu-HU" sz="2000" i="1" dirty="0"/>
              <a:t>meg kell felelnie az adatkezelés céljának, az adatok felvételének és kezelésének tisztességesnek és törvényesnek kell </a:t>
            </a:r>
            <a:r>
              <a:rPr lang="hu-HU" sz="2000" i="1" dirty="0" smtClean="0"/>
              <a:t>lennie.” </a:t>
            </a:r>
            <a:r>
              <a:rPr lang="hu-HU" sz="2000" dirty="0" smtClean="0"/>
              <a:t>(</a:t>
            </a:r>
            <a:r>
              <a:rPr lang="hu-HU" sz="2000" dirty="0" err="1" smtClean="0"/>
              <a:t>Info</a:t>
            </a:r>
            <a:r>
              <a:rPr lang="hu-HU" sz="2000" dirty="0" smtClean="0"/>
              <a:t> tv. 4. § (1) bekezdés)</a:t>
            </a:r>
          </a:p>
          <a:p>
            <a:pPr marL="0" indent="0">
              <a:buNone/>
            </a:pPr>
            <a:endParaRPr lang="hu-HU" sz="800" dirty="0" smtClean="0"/>
          </a:p>
          <a:p>
            <a:pPr marL="0" indent="0">
              <a:buNone/>
            </a:pPr>
            <a:r>
              <a:rPr lang="hu-HU" sz="2000" i="1" dirty="0" smtClean="0"/>
              <a:t>„Csak </a:t>
            </a:r>
            <a:r>
              <a:rPr lang="hu-HU" sz="2000" i="1" dirty="0"/>
              <a:t>olyan személyes adat kezelhető, amely az adatkezelés céljának megvalósulásához </a:t>
            </a:r>
            <a:r>
              <a:rPr lang="hu-HU" sz="2000" i="1" dirty="0">
                <a:solidFill>
                  <a:srgbClr val="FF0000"/>
                </a:solidFill>
              </a:rPr>
              <a:t>elengedhetetlen</a:t>
            </a:r>
            <a:r>
              <a:rPr lang="hu-HU" sz="2000" i="1" dirty="0"/>
              <a:t>, a cél elérésére alkalmas. A személyes adat csak a cél megvalósulásához szükséges </a:t>
            </a:r>
            <a:r>
              <a:rPr lang="hu-HU" sz="2000" i="1" dirty="0">
                <a:solidFill>
                  <a:srgbClr val="FF0000"/>
                </a:solidFill>
              </a:rPr>
              <a:t>mértékben és ideig </a:t>
            </a:r>
            <a:r>
              <a:rPr lang="hu-HU" sz="2000" i="1" dirty="0"/>
              <a:t>kezelhető</a:t>
            </a:r>
            <a:r>
              <a:rPr lang="hu-HU" sz="2000" i="1" dirty="0" smtClean="0"/>
              <a:t>.” </a:t>
            </a:r>
            <a:r>
              <a:rPr lang="hu-HU" sz="2000" dirty="0"/>
              <a:t>(</a:t>
            </a:r>
            <a:r>
              <a:rPr lang="hu-HU" sz="2000" dirty="0" err="1"/>
              <a:t>Info</a:t>
            </a:r>
            <a:r>
              <a:rPr lang="hu-HU" sz="2000" dirty="0"/>
              <a:t> tv. 4. § </a:t>
            </a:r>
            <a:r>
              <a:rPr lang="hu-HU" sz="2000" dirty="0" smtClean="0"/>
              <a:t>(2) </a:t>
            </a:r>
            <a:r>
              <a:rPr lang="hu-HU" sz="2000" dirty="0"/>
              <a:t>bekezdés)</a:t>
            </a:r>
          </a:p>
          <a:p>
            <a:pPr marL="0" indent="0">
              <a:buNone/>
            </a:pPr>
            <a:endParaRPr lang="hu-HU" sz="2000" dirty="0"/>
          </a:p>
          <a:p>
            <a:pPr marL="0" indent="0">
              <a:buNone/>
            </a:pPr>
            <a:endParaRPr lang="hu-HU" dirty="0"/>
          </a:p>
        </p:txBody>
      </p:sp>
    </p:spTree>
    <p:extLst>
      <p:ext uri="{BB962C8B-B14F-4D97-AF65-F5344CB8AC3E}">
        <p14:creationId xmlns:p14="http://schemas.microsoft.com/office/powerpoint/2010/main" val="42236056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Divat">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239</TotalTime>
  <Words>1469</Words>
  <Application>Microsoft Office PowerPoint</Application>
  <PresentationFormat>Diavetítés a képernyőre (4:3 oldalarány)</PresentationFormat>
  <Paragraphs>130</Paragraphs>
  <Slides>16</Slides>
  <Notes>0</Notes>
  <HiddenSlides>0</HiddenSlides>
  <MMClips>0</MMClips>
  <ScaleCrop>false</ScaleCrop>
  <HeadingPairs>
    <vt:vector size="4" baseType="variant">
      <vt:variant>
        <vt:lpstr>Téma</vt:lpstr>
      </vt:variant>
      <vt:variant>
        <vt:i4>1</vt:i4>
      </vt:variant>
      <vt:variant>
        <vt:lpstr>Diacímek</vt:lpstr>
      </vt:variant>
      <vt:variant>
        <vt:i4>16</vt:i4>
      </vt:variant>
    </vt:vector>
  </HeadingPairs>
  <TitlesOfParts>
    <vt:vector size="17" baseType="lpstr">
      <vt:lpstr>Loggia</vt:lpstr>
      <vt:lpstr>Adatvédelmi oktatás 2016 Információs önrendelkezési jog, a személyes adatok védelme</vt:lpstr>
      <vt:lpstr>Miért érdekes az információs önrendelkezési jog, az adatvédelem?</vt:lpstr>
      <vt:lpstr>Alapvetések 1. – Az Információs önrendelkezés joga és az adatvédelem</vt:lpstr>
      <vt:lpstr>Alapvetések 2. – Az Információs önrendelkezés joga és az adatvédelem</vt:lpstr>
      <vt:lpstr>Alapvetések 3. – Az Információs önrendelkezés joga és az adatvédelem</vt:lpstr>
      <vt:lpstr>A személyes adat meghatározása</vt:lpstr>
      <vt:lpstr>A szereplők: az adatalany (érintett), az adatkezelő és az adatfeldolgozó</vt:lpstr>
      <vt:lpstr>A személyes adatok jogszerű kezelése 1.</vt:lpstr>
      <vt:lpstr>A személyes adatok jogszerű kezelése 2.</vt:lpstr>
      <vt:lpstr>A személyes adatok jogszerű kezelése 3.</vt:lpstr>
      <vt:lpstr>A személyes adatok jogszerű kezelése 4.</vt:lpstr>
      <vt:lpstr>Személyes adatok kezelése, felhasználása tudományos kutatási és statisztikai célra</vt:lpstr>
      <vt:lpstr>Kérelmek az Adatkezelőhöz</vt:lpstr>
      <vt:lpstr>Az adatkezelőhöz érkező kérelmek megtagadásának lehetősége, határidők</vt:lpstr>
      <vt:lpstr>Az adatvédelmi szabályok megsértése -  A jogérvényesítés útjai és lehetőségei</vt:lpstr>
      <vt:lpstr>Köszönöm a figyelmet!  lapossy@ajk.elte.hu </vt:lpstr>
    </vt:vector>
  </TitlesOfParts>
  <Company>Alapvető Jogok Biztosának Hivatala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Adatvédelmi oktatás 2016 Információs önrendelkezési jog, a személyes adatok védelme</dc:title>
  <dc:creator>Lápossy Attila dr.</dc:creator>
  <cp:lastModifiedBy>dr. Szoboszlai Kinga</cp:lastModifiedBy>
  <cp:revision>23</cp:revision>
  <dcterms:created xsi:type="dcterms:W3CDTF">2016-10-11T13:30:10Z</dcterms:created>
  <dcterms:modified xsi:type="dcterms:W3CDTF">2016-10-13T10:46:10Z</dcterms:modified>
</cp:coreProperties>
</file>