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4" r:id="rId2"/>
    <p:sldMasterId id="2147483696" r:id="rId3"/>
  </p:sldMasterIdLst>
  <p:sldIdLst>
    <p:sldId id="305" r:id="rId4"/>
    <p:sldId id="306" r:id="rId5"/>
    <p:sldId id="297" r:id="rId6"/>
    <p:sldId id="258" r:id="rId7"/>
    <p:sldId id="299" r:id="rId8"/>
    <p:sldId id="280" r:id="rId9"/>
    <p:sldId id="282" r:id="rId10"/>
    <p:sldId id="283" r:id="rId11"/>
    <p:sldId id="285" r:id="rId12"/>
    <p:sldId id="287" r:id="rId13"/>
    <p:sldId id="310" r:id="rId14"/>
    <p:sldId id="312" r:id="rId15"/>
    <p:sldId id="311" r:id="rId16"/>
    <p:sldId id="313" r:id="rId17"/>
    <p:sldId id="314" r:id="rId18"/>
    <p:sldId id="315" r:id="rId19"/>
    <p:sldId id="286" r:id="rId20"/>
    <p:sldId id="316" r:id="rId21"/>
    <p:sldId id="317" r:id="rId22"/>
    <p:sldId id="318" r:id="rId23"/>
    <p:sldId id="319" r:id="rId24"/>
    <p:sldId id="320" r:id="rId25"/>
    <p:sldId id="321" r:id="rId26"/>
    <p:sldId id="322" r:id="rId27"/>
    <p:sldId id="32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80"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7CEBCE4-78E9-4DAA-AFB3-DAB739CB2312}"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2F7A-5724-4C19-ABDA-6BEE2E6DA57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hu-HU" smtClean="0"/>
              <a:t>Mintacím szerkesztése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67CEBCE4-78E9-4DAA-AFB3-DAB739CB2312}"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67CEBCE4-78E9-4DAA-AFB3-DAB739CB2312}"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66D2A7-CEE8-4AAD-9BA9-0AEC9187E9F5}"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198A9A-D58F-4465-854F-6C40A3AA87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51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69DE5A-74D5-4D1F-BD8A-16CDEB5A26F2}"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8D95B-28C8-4FC8-9A5F-9BEE327AB8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3937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BE0536-D303-4B9E-958B-D6C8F350E1C6}"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CBE8C8-B39D-4B1A-B349-CD4920DCF6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0255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2A6F37-75C4-4FE1-8BCD-9F0F688E2AA9}" type="datetimeFigureOut">
              <a:rPr lang="en-US">
                <a:solidFill>
                  <a:prstClr val="black">
                    <a:tint val="75000"/>
                  </a:prstClr>
                </a:solidFill>
              </a:rPr>
              <a:pPr>
                <a:defRPr/>
              </a:pPr>
              <a:t>10/13/2016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64107C-BE54-4923-B19E-B4C10EB54F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239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6EEA84-54F8-47C1-BE2B-2657938E2CE3}" type="datetimeFigureOut">
              <a:rPr lang="en-US">
                <a:solidFill>
                  <a:prstClr val="black">
                    <a:tint val="75000"/>
                  </a:prstClr>
                </a:solidFill>
              </a:rPr>
              <a:pPr>
                <a:defRPr/>
              </a:pPr>
              <a:t>10/13/2016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674C07-D1C8-43E2-B196-FF09E885B1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203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D2EC15-EFBD-402C-BEFB-D66D639060BB}" type="datetimeFigureOut">
              <a:rPr lang="en-US">
                <a:solidFill>
                  <a:prstClr val="black">
                    <a:tint val="75000"/>
                  </a:prstClr>
                </a:solidFill>
              </a:rPr>
              <a:pPr>
                <a:defRPr/>
              </a:pPr>
              <a:t>10/13/2016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EA73DFE-6AB9-4A57-9130-485E91EA4E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4060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A5CDC2-0427-4F50-8327-D82DD268A53D}" type="datetimeFigureOut">
              <a:rPr lang="en-US">
                <a:solidFill>
                  <a:prstClr val="black">
                    <a:tint val="75000"/>
                  </a:prstClr>
                </a:solidFill>
              </a:rPr>
              <a:pPr>
                <a:defRPr/>
              </a:pPr>
              <a:t>10/13/2016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46586E-713E-48F1-BAD8-2A3BE610CA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012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66CA6-6D45-422C-96DE-CF2F99EFCD0F}" type="datetimeFigureOut">
              <a:rPr lang="en-US">
                <a:solidFill>
                  <a:prstClr val="black">
                    <a:tint val="75000"/>
                  </a:prstClr>
                </a:solidFill>
              </a:rPr>
              <a:pPr>
                <a:defRPr/>
              </a:pPr>
              <a:t>10/13/2016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F802C7-1937-40BF-8BAA-47E1A2F892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04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u-HU" smtClean="0"/>
              <a:t>Mintacím szerkesztése</a:t>
            </a:r>
            <a:endParaRPr lang="en-US" dirty="0"/>
          </a:p>
        </p:txBody>
      </p:sp>
      <p:sp>
        <p:nvSpPr>
          <p:cNvPr id="4" name="Date Placeholder 3"/>
          <p:cNvSpPr>
            <a:spLocks noGrp="1"/>
          </p:cNvSpPr>
          <p:nvPr>
            <p:ph type="dt" sz="half" idx="10"/>
          </p:nvPr>
        </p:nvSpPr>
        <p:spPr/>
        <p:txBody>
          <a:bodyPr/>
          <a:lstStyle/>
          <a:p>
            <a:fld id="{67CEBCE4-78E9-4DAA-AFB3-DAB739CB2312}"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2F7A-5724-4C19-ABDA-6BEE2E6DA57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82C0E-3F8B-45AA-BEA6-477A65C663F5}" type="datetimeFigureOut">
              <a:rPr lang="en-US">
                <a:solidFill>
                  <a:prstClr val="black">
                    <a:tint val="75000"/>
                  </a:prstClr>
                </a:solidFill>
              </a:rPr>
              <a:pPr>
                <a:defRPr/>
              </a:pPr>
              <a:t>10/13/2016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B6FD68-C7C4-46C5-88F0-2DDF3E4BD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779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19114A-C46F-47D2-ABCA-F32F7B885D5F}"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B2FD4A-2425-49F2-ADE8-E1D11CC3E8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8362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9E4113-1DAD-4EAF-A9D3-5CD46F724D2E}"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FBD166-6F76-4388-8A38-09D908FC05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2955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66D2A7-CEE8-4AAD-9BA9-0AEC9187E9F5}"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198A9A-D58F-4465-854F-6C40A3AA87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9088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69DE5A-74D5-4D1F-BD8A-16CDEB5A26F2}"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8D95B-28C8-4FC8-9A5F-9BEE327AB8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3455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BE0536-D303-4B9E-958B-D6C8F350E1C6}"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CBE8C8-B39D-4B1A-B349-CD4920DCF6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006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2A6F37-75C4-4FE1-8BCD-9F0F688E2AA9}" type="datetimeFigureOut">
              <a:rPr lang="en-US">
                <a:solidFill>
                  <a:prstClr val="black">
                    <a:tint val="75000"/>
                  </a:prstClr>
                </a:solidFill>
              </a:rPr>
              <a:pPr>
                <a:defRPr/>
              </a:pPr>
              <a:t>10/13/2016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64107C-BE54-4923-B19E-B4C10EB54F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749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6EEA84-54F8-47C1-BE2B-2657938E2CE3}" type="datetimeFigureOut">
              <a:rPr lang="en-US">
                <a:solidFill>
                  <a:prstClr val="black">
                    <a:tint val="75000"/>
                  </a:prstClr>
                </a:solidFill>
              </a:rPr>
              <a:pPr>
                <a:defRPr/>
              </a:pPr>
              <a:t>10/13/2016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F674C07-D1C8-43E2-B196-FF09E885B1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2605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D2EC15-EFBD-402C-BEFB-D66D639060BB}" type="datetimeFigureOut">
              <a:rPr lang="en-US">
                <a:solidFill>
                  <a:prstClr val="black">
                    <a:tint val="75000"/>
                  </a:prstClr>
                </a:solidFill>
              </a:rPr>
              <a:pPr>
                <a:defRPr/>
              </a:pPr>
              <a:t>10/13/2016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EA73DFE-6AB9-4A57-9130-485E91EA4E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0077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A5CDC2-0427-4F50-8327-D82DD268A53D}" type="datetimeFigureOut">
              <a:rPr lang="en-US">
                <a:solidFill>
                  <a:prstClr val="black">
                    <a:tint val="75000"/>
                  </a:prstClr>
                </a:solidFill>
              </a:rPr>
              <a:pPr>
                <a:defRPr/>
              </a:pPr>
              <a:t>10/13/2016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46586E-713E-48F1-BAD8-2A3BE610CA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001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hu-HU" smtClean="0"/>
              <a:t>Mintacím szerkesztése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67CEBCE4-78E9-4DAA-AFB3-DAB739CB2312}"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66CA6-6D45-422C-96DE-CF2F99EFCD0F}" type="datetimeFigureOut">
              <a:rPr lang="en-US">
                <a:solidFill>
                  <a:prstClr val="black">
                    <a:tint val="75000"/>
                  </a:prstClr>
                </a:solidFill>
              </a:rPr>
              <a:pPr>
                <a:defRPr/>
              </a:pPr>
              <a:t>10/13/2016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F802C7-1937-40BF-8BAA-47E1A2F892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2769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82C0E-3F8B-45AA-BEA6-477A65C663F5}" type="datetimeFigureOut">
              <a:rPr lang="en-US">
                <a:solidFill>
                  <a:prstClr val="black">
                    <a:tint val="75000"/>
                  </a:prstClr>
                </a:solidFill>
              </a:rPr>
              <a:pPr>
                <a:defRPr/>
              </a:pPr>
              <a:t>10/13/2016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B6FD68-C7C4-46C5-88F0-2DDF3E4BD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283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19114A-C46F-47D2-ABCA-F32F7B885D5F}"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B2FD4A-2425-49F2-ADE8-E1D11CC3E8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7170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9E4113-1DAD-4EAF-A9D3-5CD46F724D2E}" type="datetimeFigureOut">
              <a:rPr lang="en-US">
                <a:solidFill>
                  <a:prstClr val="black">
                    <a:tint val="75000"/>
                  </a:prstClr>
                </a:solidFill>
              </a:rPr>
              <a:pPr>
                <a:def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FBD166-6F76-4388-8A38-09D908FC05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048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smtClean="0"/>
          </a:p>
        </p:txBody>
      </p:sp>
      <p:sp>
        <p:nvSpPr>
          <p:cNvPr id="2" name="Title 1"/>
          <p:cNvSpPr>
            <a:spLocks noGrp="1"/>
          </p:cNvSpPr>
          <p:nvPr>
            <p:ph type="title"/>
          </p:nvPr>
        </p:nvSpPr>
        <p:spPr>
          <a:xfrm>
            <a:off x="609600" y="274638"/>
            <a:ext cx="7924800" cy="1143000"/>
          </a:xfrm>
        </p:spPr>
        <p:txBody>
          <a:bodyPr/>
          <a:lstStyle/>
          <a:p>
            <a:r>
              <a:rPr lang="hu-HU" smtClean="0"/>
              <a:t>Mintacím szerkesztése</a:t>
            </a:r>
            <a:endParaRPr lang="en-US" dirty="0"/>
          </a:p>
        </p:txBody>
      </p:sp>
      <p:sp>
        <p:nvSpPr>
          <p:cNvPr id="5" name="Date Placeholder 4"/>
          <p:cNvSpPr>
            <a:spLocks noGrp="1"/>
          </p:cNvSpPr>
          <p:nvPr>
            <p:ph type="dt" sz="half" idx="10"/>
          </p:nvPr>
        </p:nvSpPr>
        <p:spPr/>
        <p:txBody>
          <a:bodyPr/>
          <a:lstStyle/>
          <a:p>
            <a:fld id="{67CEBCE4-78E9-4DAA-AFB3-DAB739CB2312}"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7" name="Date Placeholder 6"/>
          <p:cNvSpPr>
            <a:spLocks noGrp="1"/>
          </p:cNvSpPr>
          <p:nvPr>
            <p:ph type="dt" sz="half" idx="10"/>
          </p:nvPr>
        </p:nvSpPr>
        <p:spPr/>
        <p:txBody>
          <a:bodyPr/>
          <a:lstStyle/>
          <a:p>
            <a:fld id="{67CEBCE4-78E9-4DAA-AFB3-DAB739CB2312}"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67CEBCE4-78E9-4DAA-AFB3-DAB739CB2312}"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EBCE4-78E9-4DAA-AFB3-DAB739CB2312}"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hu-HU" smtClean="0"/>
              <a:t>Mintacím szerkesztése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67CEBCE4-78E9-4DAA-AFB3-DAB739CB2312}"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hu-HU" smtClean="0"/>
              <a:t>Mintacím szerkesztése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67CEBCE4-78E9-4DAA-AFB3-DAB739CB2312}"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2F7A-5724-4C19-ABDA-6BEE2E6DA5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hu-HU" smtClean="0"/>
              <a:t>Mintacím szerkesztése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7CEBCE4-78E9-4DAA-AFB3-DAB739CB2312}" type="datetimeFigureOut">
              <a:rPr lang="en-US" smtClean="0"/>
              <a:t>10/13/2016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2272F7A-5724-4C19-ABDA-6BEE2E6DA5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fld id="{70BD75A5-79CF-4717-AD17-C231AE353DC3}" type="datetimeFigureOut">
              <a:rPr lang="en-US">
                <a:solidFill>
                  <a:prstClr val="black">
                    <a:tint val="75000"/>
                  </a:prstClr>
                </a:solidFill>
              </a:rPr>
              <a:pPr defTabSz="457200">
                <a:defRPr/>
              </a:pPr>
              <a:t>10/13/2016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53231B3D-FAAE-459E-8339-925C4DD50BBA}"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9325936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a:defRPr/>
            </a:pPr>
            <a:fld id="{70BD75A5-79CF-4717-AD17-C231AE353DC3}" type="datetimeFigureOut">
              <a:rPr lang="en-US">
                <a:solidFill>
                  <a:prstClr val="black">
                    <a:tint val="75000"/>
                  </a:prstClr>
                </a:solidFill>
              </a:rPr>
              <a:pPr defTabSz="457200">
                <a:defRPr/>
              </a:pPr>
              <a:t>10/13/2016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a:defRPr/>
            </a:pPr>
            <a:fld id="{53231B3D-FAAE-459E-8339-925C4DD50BBA}"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4851450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trategia@rk.elte.huK&#233;pe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cím 2"/>
          <p:cNvSpPr txBox="1">
            <a:spLocks/>
          </p:cNvSpPr>
          <p:nvPr/>
        </p:nvSpPr>
        <p:spPr bwMode="auto">
          <a:xfrm>
            <a:off x="1691680" y="2708920"/>
            <a:ext cx="72008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hu-HU" sz="3000" dirty="0" smtClean="0">
                <a:latin typeface="Arial Narrow" panose="020B0606020202030204" pitchFamily="34" charset="0"/>
                <a:cs typeface="Arial" panose="020B0604020202020204" pitchFamily="34" charset="0"/>
              </a:rPr>
              <a:t>Személyes adatok védelme – a napi gyakorlat problémái </a:t>
            </a:r>
            <a:endParaRPr lang="en-US" sz="3000" dirty="0">
              <a:latin typeface="Arial Narrow" panose="020B0606020202030204" pitchFamily="34" charset="0"/>
              <a:cs typeface="Arial" panose="020B0604020202020204" pitchFamily="34" charset="0"/>
            </a:endParaRPr>
          </a:p>
        </p:txBody>
      </p:sp>
      <p:sp>
        <p:nvSpPr>
          <p:cNvPr id="7" name="Cím 1"/>
          <p:cNvSpPr txBox="1">
            <a:spLocks/>
          </p:cNvSpPr>
          <p:nvPr/>
        </p:nvSpPr>
        <p:spPr bwMode="auto">
          <a:xfrm>
            <a:off x="1691680" y="1571724"/>
            <a:ext cx="7200800" cy="11371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hu-HU" dirty="0" smtClean="0">
                <a:latin typeface="Arial Narrow" panose="020B0606020202030204" pitchFamily="34" charset="0"/>
                <a:cs typeface="Arial" panose="020B0604020202020204" pitchFamily="34" charset="0"/>
              </a:rPr>
              <a:t>Adatvédelmi oktatás 2016.</a:t>
            </a:r>
            <a:endParaRPr lang="en-US" dirty="0">
              <a:latin typeface="Arial Narrow" panose="020B0606020202030204" pitchFamily="34" charset="0"/>
              <a:cs typeface="Arial" panose="020B0604020202020204" pitchFamily="34" charset="0"/>
            </a:endParaRPr>
          </a:p>
        </p:txBody>
      </p:sp>
      <p:sp>
        <p:nvSpPr>
          <p:cNvPr id="8" name="Alcím 2"/>
          <p:cNvSpPr txBox="1">
            <a:spLocks/>
          </p:cNvSpPr>
          <p:nvPr/>
        </p:nvSpPr>
        <p:spPr>
          <a:xfrm>
            <a:off x="1691680" y="4725144"/>
            <a:ext cx="7200800" cy="17526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r>
              <a:rPr lang="hu-HU" dirty="0" smtClean="0">
                <a:latin typeface="Arial Narrow" panose="020B0606020202030204" pitchFamily="34" charset="0"/>
                <a:cs typeface="Arial" panose="020B0604020202020204" pitchFamily="34" charset="0"/>
              </a:rPr>
              <a:t>Eötvös Loránd Tudományegyetem</a:t>
            </a:r>
          </a:p>
          <a:p>
            <a:r>
              <a:rPr lang="hu-HU" dirty="0" smtClean="0">
                <a:latin typeface="Arial Narrow" panose="020B0606020202030204" pitchFamily="34" charset="0"/>
                <a:cs typeface="Arial" panose="020B0604020202020204" pitchFamily="34" charset="0"/>
              </a:rPr>
              <a:t>Rektori Kabinet Adat- és Stratégiai Információkezelési Iroda</a:t>
            </a:r>
          </a:p>
          <a:p>
            <a:r>
              <a:rPr lang="hu-HU" dirty="0" err="1" smtClean="0">
                <a:latin typeface="Arial Narrow" panose="020B0606020202030204" pitchFamily="34" charset="0"/>
                <a:cs typeface="Arial" panose="020B0604020202020204" pitchFamily="34" charset="0"/>
              </a:rPr>
              <a:t>strategia</a:t>
            </a:r>
            <a:r>
              <a:rPr lang="hu-HU" dirty="0" smtClean="0">
                <a:latin typeface="Arial Narrow" panose="020B0606020202030204" pitchFamily="34" charset="0"/>
                <a:cs typeface="Arial" panose="020B0604020202020204" pitchFamily="34" charset="0"/>
              </a:rPr>
              <a:t>@</a:t>
            </a:r>
            <a:r>
              <a:rPr lang="hu-HU" dirty="0" err="1" smtClean="0">
                <a:latin typeface="Arial Narrow" panose="020B0606020202030204" pitchFamily="34" charset="0"/>
                <a:cs typeface="Arial" panose="020B0604020202020204" pitchFamily="34" charset="0"/>
              </a:rPr>
              <a:t>rk.elte.hu</a:t>
            </a:r>
            <a:endParaRPr lang="hu-HU" dirty="0" smtClean="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0412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sz="quarter" idx="13"/>
            <p:extLst>
              <p:ext uri="{D42A27DB-BD31-4B8C-83A1-F6EECF244321}">
                <p14:modId xmlns:p14="http://schemas.microsoft.com/office/powerpoint/2010/main" val="2282102733"/>
              </p:ext>
            </p:extLst>
          </p:nvPr>
        </p:nvGraphicFramePr>
        <p:xfrm>
          <a:off x="1619672" y="332657"/>
          <a:ext cx="7272808" cy="5400602"/>
        </p:xfrm>
        <a:graphic>
          <a:graphicData uri="http://schemas.openxmlformats.org/drawingml/2006/table">
            <a:tbl>
              <a:tblPr>
                <a:tableStyleId>{5C22544A-7EE6-4342-B048-85BDC9FD1C3A}</a:tableStyleId>
              </a:tblPr>
              <a:tblGrid>
                <a:gridCol w="2248817"/>
                <a:gridCol w="5023991"/>
              </a:tblGrid>
              <a:tr h="329908">
                <a:tc gridSpan="2">
                  <a:txBody>
                    <a:bodyPr/>
                    <a:lstStyle/>
                    <a:p>
                      <a:pPr marL="31750" marR="107950" algn="ctr">
                        <a:spcAft>
                          <a:spcPts val="0"/>
                        </a:spcAft>
                      </a:pPr>
                      <a:r>
                        <a:rPr lang="hu-HU" sz="1300" dirty="0">
                          <a:effectLst/>
                        </a:rPr>
                        <a:t>Jegyzőkönyv megkeresés alapján történő adatszolgáltatásról</a:t>
                      </a:r>
                      <a:endParaRPr lang="en-US" sz="1200" dirty="0">
                        <a:effectLst/>
                        <a:latin typeface="Times New Roman"/>
                        <a:ea typeface="Times New Roman"/>
                      </a:endParaRPr>
                    </a:p>
                  </a:txBody>
                  <a:tcPr marL="44450" marR="44450" marT="0" marB="0" anchor="ctr"/>
                </a:tc>
                <a:tc hMerge="1">
                  <a:txBody>
                    <a:bodyPr/>
                    <a:lstStyle/>
                    <a:p>
                      <a:endParaRPr lang="en-US"/>
                    </a:p>
                  </a:txBody>
                  <a:tcPr/>
                </a:tc>
              </a:tr>
              <a:tr h="899323">
                <a:tc>
                  <a:txBody>
                    <a:bodyPr/>
                    <a:lstStyle/>
                    <a:p>
                      <a:pPr marL="31750" marR="107950">
                        <a:spcAft>
                          <a:spcPts val="0"/>
                        </a:spcAft>
                      </a:pPr>
                      <a:r>
                        <a:rPr lang="hu-HU" sz="1000">
                          <a:effectLst/>
                        </a:rPr>
                        <a:t>A megkeresést kezdeményező </a:t>
                      </a:r>
                      <a:endParaRPr lang="en-US" sz="1200">
                        <a:effectLst/>
                      </a:endParaRPr>
                    </a:p>
                    <a:p>
                      <a:pPr marL="31750" marR="107950">
                        <a:spcAft>
                          <a:spcPts val="0"/>
                        </a:spcAft>
                      </a:pPr>
                      <a:r>
                        <a:rPr lang="hu-HU" sz="1000">
                          <a:effectLst/>
                        </a:rPr>
                        <a:t>szerv vagy személy megnevezése, </a:t>
                      </a:r>
                      <a:endParaRPr lang="en-US" sz="1200">
                        <a:effectLst/>
                      </a:endParaRPr>
                    </a:p>
                    <a:p>
                      <a:pPr marL="31750" marR="107950">
                        <a:spcAft>
                          <a:spcPts val="0"/>
                        </a:spcAft>
                      </a:pPr>
                      <a:r>
                        <a:rPr lang="hu-HU" sz="1000">
                          <a:effectLst/>
                        </a:rPr>
                        <a:t>elérhetősége</a:t>
                      </a:r>
                      <a:endParaRPr lang="en-US" sz="1200">
                        <a:effectLst/>
                        <a:latin typeface="Times New Roman"/>
                        <a:ea typeface="Times New Roman"/>
                      </a:endParaRPr>
                    </a:p>
                  </a:txBody>
                  <a:tcPr marL="44450" marR="44450" marT="0" marB="0" anchor="ctr"/>
                </a:tc>
                <a:tc>
                  <a:txBody>
                    <a:bodyPr/>
                    <a:lstStyle/>
                    <a:p>
                      <a:pPr marL="31750" marR="107950">
                        <a:spcAft>
                          <a:spcPts val="0"/>
                        </a:spcAft>
                      </a:pPr>
                      <a:r>
                        <a:rPr lang="hu-HU" sz="1200" dirty="0">
                          <a:effectLst/>
                        </a:rPr>
                        <a:t> </a:t>
                      </a:r>
                      <a:endParaRPr lang="en-US" sz="1200" dirty="0">
                        <a:effectLst/>
                        <a:latin typeface="Times New Roman"/>
                        <a:ea typeface="Times New Roman"/>
                      </a:endParaRPr>
                    </a:p>
                  </a:txBody>
                  <a:tcPr marL="44450" marR="44450" marT="0" marB="0"/>
                </a:tc>
              </a:tr>
              <a:tr h="847135">
                <a:tc>
                  <a:txBody>
                    <a:bodyPr/>
                    <a:lstStyle/>
                    <a:p>
                      <a:pPr marL="31750" marR="107950">
                        <a:spcAft>
                          <a:spcPts val="0"/>
                        </a:spcAft>
                      </a:pPr>
                      <a:r>
                        <a:rPr lang="hu-HU" sz="1000" dirty="0">
                          <a:effectLst/>
                        </a:rPr>
                        <a:t>Az adatszolgáltatást teljesítő </a:t>
                      </a:r>
                      <a:endParaRPr lang="en-US" sz="1200" dirty="0">
                        <a:effectLst/>
                      </a:endParaRPr>
                    </a:p>
                    <a:p>
                      <a:pPr marL="31750" marR="107950">
                        <a:spcAft>
                          <a:spcPts val="0"/>
                        </a:spcAft>
                      </a:pPr>
                      <a:r>
                        <a:rPr lang="hu-HU" sz="1000" dirty="0">
                          <a:effectLst/>
                        </a:rPr>
                        <a:t>szervezeti egység megnevezése</a:t>
                      </a:r>
                      <a:endParaRPr lang="en-US" sz="1200" dirty="0">
                        <a:effectLst/>
                        <a:latin typeface="Times New Roman"/>
                        <a:ea typeface="Times New Roman"/>
                      </a:endParaRPr>
                    </a:p>
                  </a:txBody>
                  <a:tcPr marL="44450" marR="44450" marT="0" marB="0" anchor="ctr"/>
                </a:tc>
                <a:tc>
                  <a:txBody>
                    <a:bodyPr/>
                    <a:lstStyle/>
                    <a:p>
                      <a:pPr marL="31750" marR="107950">
                        <a:spcAft>
                          <a:spcPts val="0"/>
                        </a:spcAft>
                      </a:pPr>
                      <a:r>
                        <a:rPr lang="hu-HU" sz="1200">
                          <a:effectLst/>
                        </a:rPr>
                        <a:t> </a:t>
                      </a:r>
                      <a:endParaRPr lang="en-US" sz="1200">
                        <a:effectLst/>
                        <a:latin typeface="Times New Roman"/>
                        <a:ea typeface="Times New Roman"/>
                      </a:endParaRPr>
                    </a:p>
                  </a:txBody>
                  <a:tcPr marL="44450" marR="44450" marT="0" marB="0"/>
                </a:tc>
              </a:tr>
              <a:tr h="471563">
                <a:tc>
                  <a:txBody>
                    <a:bodyPr/>
                    <a:lstStyle/>
                    <a:p>
                      <a:pPr marL="31750" marR="107950">
                        <a:spcAft>
                          <a:spcPts val="0"/>
                        </a:spcAft>
                      </a:pPr>
                      <a:r>
                        <a:rPr lang="hu-HU" sz="1000">
                          <a:effectLst/>
                        </a:rPr>
                        <a:t>Az adatkérés időpontja</a:t>
                      </a:r>
                      <a:endParaRPr lang="en-US" sz="1200">
                        <a:effectLst/>
                        <a:latin typeface="Times New Roman"/>
                        <a:ea typeface="Times New Roman"/>
                      </a:endParaRPr>
                    </a:p>
                  </a:txBody>
                  <a:tcPr marL="44450" marR="44450" marT="0" marB="0" anchor="ctr"/>
                </a:tc>
                <a:tc>
                  <a:txBody>
                    <a:bodyPr/>
                    <a:lstStyle/>
                    <a:p>
                      <a:pPr marL="31750" marR="107950">
                        <a:spcAft>
                          <a:spcPts val="0"/>
                        </a:spcAft>
                      </a:pPr>
                      <a:r>
                        <a:rPr lang="hu-HU" sz="1200">
                          <a:effectLst/>
                        </a:rPr>
                        <a:t> </a:t>
                      </a:r>
                      <a:endParaRPr lang="en-US" sz="1200">
                        <a:effectLst/>
                        <a:latin typeface="Times New Roman"/>
                        <a:ea typeface="Times New Roman"/>
                      </a:endParaRPr>
                    </a:p>
                  </a:txBody>
                  <a:tcPr marL="44450" marR="44450" marT="0" marB="0"/>
                </a:tc>
              </a:tr>
              <a:tr h="999973">
                <a:tc>
                  <a:txBody>
                    <a:bodyPr/>
                    <a:lstStyle/>
                    <a:p>
                      <a:pPr marL="31750" marR="107950">
                        <a:spcAft>
                          <a:spcPts val="0"/>
                        </a:spcAft>
                      </a:pPr>
                      <a:r>
                        <a:rPr lang="hu-HU" sz="1000">
                          <a:effectLst/>
                        </a:rPr>
                        <a:t>Az adatkérés tartalma</a:t>
                      </a:r>
                      <a:endParaRPr lang="en-US" sz="1200">
                        <a:effectLst/>
                        <a:latin typeface="Times New Roman"/>
                        <a:ea typeface="Times New Roman"/>
                      </a:endParaRPr>
                    </a:p>
                  </a:txBody>
                  <a:tcPr marL="44450" marR="44450" marT="0" marB="0" anchor="ctr"/>
                </a:tc>
                <a:tc>
                  <a:txBody>
                    <a:bodyPr/>
                    <a:lstStyle/>
                    <a:p>
                      <a:pPr marL="31750" marR="107950">
                        <a:spcAft>
                          <a:spcPts val="0"/>
                        </a:spcAft>
                      </a:pPr>
                      <a:r>
                        <a:rPr lang="hu-HU" sz="1200" dirty="0">
                          <a:effectLst/>
                        </a:rPr>
                        <a:t> </a:t>
                      </a:r>
                      <a:endParaRPr lang="en-US" sz="1200" dirty="0">
                        <a:effectLst/>
                        <a:latin typeface="Times New Roman"/>
                        <a:ea typeface="Times New Roman"/>
                      </a:endParaRPr>
                    </a:p>
                  </a:txBody>
                  <a:tcPr marL="44450" marR="44450" marT="0" marB="0"/>
                </a:tc>
              </a:tr>
              <a:tr h="1118330">
                <a:tc>
                  <a:txBody>
                    <a:bodyPr/>
                    <a:lstStyle/>
                    <a:p>
                      <a:pPr marL="31750" marR="107950">
                        <a:spcAft>
                          <a:spcPts val="0"/>
                        </a:spcAft>
                      </a:pPr>
                      <a:r>
                        <a:rPr lang="hu-HU" sz="1000">
                          <a:effectLst/>
                        </a:rPr>
                        <a:t>Az adattovábbítás jogalapja – kötelező adattovábbítás esetén a továbbítást elrendelő jogszabály (Nftv.); fakultatív esetben az érintett hozzájáruló nyilatkozata</a:t>
                      </a:r>
                      <a:endParaRPr lang="en-US" sz="1200">
                        <a:effectLst/>
                        <a:latin typeface="Times New Roman"/>
                        <a:ea typeface="Times New Roman"/>
                      </a:endParaRPr>
                    </a:p>
                  </a:txBody>
                  <a:tcPr marL="44450" marR="44450" marT="0" marB="0" anchor="ctr"/>
                </a:tc>
                <a:tc>
                  <a:txBody>
                    <a:bodyPr/>
                    <a:lstStyle/>
                    <a:p>
                      <a:pPr marL="31750" marR="107950">
                        <a:spcAft>
                          <a:spcPts val="0"/>
                        </a:spcAft>
                      </a:pPr>
                      <a:r>
                        <a:rPr lang="hu-HU" sz="1200" dirty="0">
                          <a:effectLst/>
                        </a:rPr>
                        <a:t> </a:t>
                      </a:r>
                      <a:endParaRPr lang="en-US" sz="1200" dirty="0">
                        <a:effectLst/>
                        <a:latin typeface="Times New Roman"/>
                        <a:ea typeface="Times New Roman"/>
                      </a:endParaRPr>
                    </a:p>
                  </a:txBody>
                  <a:tcPr marL="44450" marR="44450" marT="0" marB="0"/>
                </a:tc>
              </a:tr>
              <a:tr h="734370">
                <a:tc>
                  <a:txBody>
                    <a:bodyPr/>
                    <a:lstStyle/>
                    <a:p>
                      <a:pPr marL="31750" marR="107950">
                        <a:spcAft>
                          <a:spcPts val="0"/>
                        </a:spcAft>
                      </a:pPr>
                      <a:r>
                        <a:rPr lang="hu-HU" sz="1000">
                          <a:effectLst/>
                        </a:rPr>
                        <a:t>Az adattovábbítás módja (postai, elektronikus, egyéb)</a:t>
                      </a:r>
                      <a:endParaRPr lang="en-US" sz="1200">
                        <a:effectLst/>
                        <a:latin typeface="Times New Roman"/>
                        <a:ea typeface="Times New Roman"/>
                      </a:endParaRPr>
                    </a:p>
                  </a:txBody>
                  <a:tcPr marL="44450" marR="44450" marT="0" marB="0" anchor="ctr"/>
                </a:tc>
                <a:tc>
                  <a:txBody>
                    <a:bodyPr/>
                    <a:lstStyle/>
                    <a:p>
                      <a:pPr marL="31750" marR="107950">
                        <a:spcAft>
                          <a:spcPts val="0"/>
                        </a:spcAft>
                      </a:pPr>
                      <a:r>
                        <a:rPr lang="hu-HU" sz="1000" dirty="0">
                          <a:effectLst/>
                        </a:rPr>
                        <a:t> </a:t>
                      </a:r>
                      <a:endParaRPr lang="en-US" sz="1200" dirty="0">
                        <a:effectLst/>
                        <a:latin typeface="Times New Roman"/>
                        <a:ea typeface="Times New Roman"/>
                      </a:endParaRPr>
                    </a:p>
                  </a:txBody>
                  <a:tcPr marL="44450" marR="44450" marT="0" marB="0"/>
                </a:tc>
              </a:tr>
            </a:tbl>
          </a:graphicData>
        </a:graphic>
      </p:graphicFrame>
    </p:spTree>
    <p:extLst>
      <p:ext uri="{BB962C8B-B14F-4D97-AF65-F5344CB8AC3E}">
        <p14:creationId xmlns:p14="http://schemas.microsoft.com/office/powerpoint/2010/main" val="2803467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60648"/>
            <a:ext cx="7272808" cy="720080"/>
          </a:xfrm>
        </p:spPr>
        <p:txBody>
          <a:bodyPr/>
          <a:lstStyle/>
          <a:p>
            <a:pPr algn="ctr"/>
            <a:r>
              <a:rPr lang="hu-HU" dirty="0">
                <a:solidFill>
                  <a:schemeClr val="bg1"/>
                </a:solidFill>
              </a:rPr>
              <a:t>Néhány fontosabb jogeset </a:t>
            </a:r>
            <a:r>
              <a:rPr lang="hu-HU" dirty="0" smtClean="0">
                <a:solidFill>
                  <a:schemeClr val="bg1"/>
                </a:solidFill>
              </a:rPr>
              <a:t>I.</a:t>
            </a:r>
            <a:endParaRPr lang="hu-HU" dirty="0"/>
          </a:p>
        </p:txBody>
      </p:sp>
      <p:sp>
        <p:nvSpPr>
          <p:cNvPr id="3" name="Tartalom helye 2"/>
          <p:cNvSpPr>
            <a:spLocks noGrp="1"/>
          </p:cNvSpPr>
          <p:nvPr>
            <p:ph sz="quarter" idx="13"/>
          </p:nvPr>
        </p:nvSpPr>
        <p:spPr>
          <a:xfrm>
            <a:off x="1619672" y="1196752"/>
            <a:ext cx="7272808" cy="4518248"/>
          </a:xfrm>
        </p:spPr>
        <p:txBody>
          <a:bodyPr>
            <a:normAutofit lnSpcReduction="10000"/>
          </a:bodyPr>
          <a:lstStyle/>
          <a:p>
            <a:pPr marL="0" indent="0">
              <a:buNone/>
            </a:pPr>
            <a:r>
              <a:rPr lang="hu-HU" b="1" dirty="0">
                <a:solidFill>
                  <a:schemeClr val="bg1"/>
                </a:solidFill>
              </a:rPr>
              <a:t>Jogeset: kiadhatók-e személyes adatok a személyesen megjelenő rendőrségnek</a:t>
            </a:r>
            <a:r>
              <a:rPr lang="hu-HU" b="1" dirty="0" smtClean="0">
                <a:solidFill>
                  <a:schemeClr val="bg1"/>
                </a:solidFill>
              </a:rPr>
              <a:t>?</a:t>
            </a:r>
          </a:p>
          <a:p>
            <a:pPr marL="0" indent="0">
              <a:buNone/>
            </a:pPr>
            <a:r>
              <a:rPr lang="hu-HU" dirty="0">
                <a:solidFill>
                  <a:schemeClr val="bg1"/>
                </a:solidFill>
              </a:rPr>
              <a:t>Azt, hogy mely </a:t>
            </a:r>
            <a:r>
              <a:rPr lang="hu-HU" dirty="0" smtClean="0">
                <a:solidFill>
                  <a:schemeClr val="bg1"/>
                </a:solidFill>
              </a:rPr>
              <a:t>- </a:t>
            </a:r>
            <a:r>
              <a:rPr lang="hu-HU" dirty="0">
                <a:solidFill>
                  <a:schemeClr val="bg1"/>
                </a:solidFill>
              </a:rPr>
              <a:t>akár személyes - adatok kinek adhatók ki, </a:t>
            </a:r>
            <a:r>
              <a:rPr lang="hu-HU" dirty="0" smtClean="0">
                <a:solidFill>
                  <a:schemeClr val="bg1"/>
                </a:solidFill>
              </a:rPr>
              <a:t>a nemzeti felsőoktatásról szóló 2011. évi CCIV. tv, azaz az </a:t>
            </a:r>
            <a:r>
              <a:rPr lang="hu-HU" b="1" dirty="0" err="1" smtClean="0">
                <a:solidFill>
                  <a:schemeClr val="bg1"/>
                </a:solidFill>
              </a:rPr>
              <a:t>Nftv</a:t>
            </a:r>
            <a:r>
              <a:rPr lang="hu-HU" b="1" dirty="0">
                <a:solidFill>
                  <a:schemeClr val="bg1"/>
                </a:solidFill>
              </a:rPr>
              <a:t>. 3. melléklet </a:t>
            </a:r>
            <a:r>
              <a:rPr lang="hu-HU" dirty="0">
                <a:solidFill>
                  <a:schemeClr val="bg1"/>
                </a:solidFill>
              </a:rPr>
              <a:t>I/A.4. és </a:t>
            </a:r>
            <a:r>
              <a:rPr lang="hu-HU" dirty="0" smtClean="0">
                <a:solidFill>
                  <a:schemeClr val="bg1"/>
                </a:solidFill>
              </a:rPr>
              <a:t>I/B.4</a:t>
            </a:r>
            <a:r>
              <a:rPr lang="hu-HU" dirty="0">
                <a:solidFill>
                  <a:schemeClr val="bg1"/>
                </a:solidFill>
              </a:rPr>
              <a:t>. pontjai szabályozzák, a következőképpen:</a:t>
            </a:r>
          </a:p>
          <a:p>
            <a:pPr marL="0" indent="0">
              <a:buNone/>
            </a:pPr>
            <a:r>
              <a:rPr lang="hu-HU" b="1" dirty="0">
                <a:solidFill>
                  <a:schemeClr val="bg1"/>
                </a:solidFill>
              </a:rPr>
              <a:t>ALKALMAZOTTAK vonatkozásában:</a:t>
            </a:r>
          </a:p>
          <a:p>
            <a:pPr marL="0" indent="0">
              <a:buNone/>
            </a:pPr>
            <a:r>
              <a:rPr lang="en-US" dirty="0" err="1">
                <a:solidFill>
                  <a:schemeClr val="bg1"/>
                </a:solidFill>
              </a:rPr>
              <a:t>Az</a:t>
            </a:r>
            <a:r>
              <a:rPr lang="hu-HU" dirty="0">
                <a:solidFill>
                  <a:schemeClr val="bg1"/>
                </a:solidFill>
              </a:rPr>
              <a:t> egyetem által kezelt alkalmazotti személyes adatok </a:t>
            </a:r>
            <a:r>
              <a:rPr lang="hu-HU" dirty="0" smtClean="0">
                <a:solidFill>
                  <a:schemeClr val="bg1"/>
                </a:solidFill>
              </a:rPr>
              <a:t>- a </a:t>
            </a:r>
            <a:r>
              <a:rPr lang="hu-HU" dirty="0">
                <a:solidFill>
                  <a:schemeClr val="bg1"/>
                </a:solidFill>
              </a:rPr>
              <a:t>Gazdasági Tanács tagjainak adatai kivételével - </a:t>
            </a:r>
            <a:r>
              <a:rPr lang="en-US" dirty="0" err="1">
                <a:solidFill>
                  <a:schemeClr val="bg1"/>
                </a:solidFill>
              </a:rPr>
              <a:t>továbbíthatók</a:t>
            </a:r>
            <a:r>
              <a:rPr lang="en-US" dirty="0">
                <a:solidFill>
                  <a:schemeClr val="bg1"/>
                </a:solidFill>
              </a:rPr>
              <a:t>: </a:t>
            </a:r>
            <a:endParaRPr lang="hu-HU" dirty="0">
              <a:solidFill>
                <a:schemeClr val="bg1"/>
              </a:solidFill>
            </a:endParaRPr>
          </a:p>
          <a:p>
            <a:pPr>
              <a:buFont typeface="+mj-lt"/>
              <a:buAutoNum type="alphaLcParenR"/>
            </a:pPr>
            <a:r>
              <a:rPr lang="en-US" dirty="0">
                <a:solidFill>
                  <a:schemeClr val="bg1"/>
                </a:solidFill>
              </a:rPr>
              <a:t>a </a:t>
            </a:r>
            <a:r>
              <a:rPr lang="en-US" dirty="0" err="1">
                <a:solidFill>
                  <a:schemeClr val="bg1"/>
                </a:solidFill>
              </a:rPr>
              <a:t>fenntartónak</a:t>
            </a:r>
            <a:r>
              <a:rPr lang="en-US" dirty="0">
                <a:solidFill>
                  <a:schemeClr val="bg1"/>
                </a:solidFill>
              </a:rPr>
              <a:t> </a:t>
            </a:r>
            <a:r>
              <a:rPr lang="en-US" dirty="0" err="1">
                <a:solidFill>
                  <a:schemeClr val="bg1"/>
                </a:solidFill>
              </a:rPr>
              <a:t>valamennyi</a:t>
            </a:r>
            <a:r>
              <a:rPr lang="en-US" dirty="0">
                <a:solidFill>
                  <a:schemeClr val="bg1"/>
                </a:solidFill>
              </a:rPr>
              <a:t> </a:t>
            </a:r>
            <a:r>
              <a:rPr lang="en-US" dirty="0" err="1">
                <a:solidFill>
                  <a:schemeClr val="bg1"/>
                </a:solidFill>
              </a:rPr>
              <a:t>adat</a:t>
            </a:r>
            <a:r>
              <a:rPr lang="en-US" dirty="0">
                <a:solidFill>
                  <a:schemeClr val="bg1"/>
                </a:solidFill>
              </a:rPr>
              <a:t>, a </a:t>
            </a:r>
            <a:r>
              <a:rPr lang="en-US" dirty="0" err="1">
                <a:solidFill>
                  <a:schemeClr val="bg1"/>
                </a:solidFill>
              </a:rPr>
              <a:t>fenntartói</a:t>
            </a:r>
            <a:r>
              <a:rPr lang="en-US" dirty="0">
                <a:solidFill>
                  <a:schemeClr val="bg1"/>
                </a:solidFill>
              </a:rPr>
              <a:t> </a:t>
            </a:r>
            <a:r>
              <a:rPr lang="en-US" dirty="0" err="1">
                <a:solidFill>
                  <a:schemeClr val="bg1"/>
                </a:solidFill>
              </a:rPr>
              <a:t>jogok</a:t>
            </a:r>
            <a:r>
              <a:rPr lang="en-US" dirty="0">
                <a:solidFill>
                  <a:schemeClr val="bg1"/>
                </a:solidFill>
              </a:rPr>
              <a:t> </a:t>
            </a:r>
            <a:r>
              <a:rPr lang="en-US" dirty="0" err="1">
                <a:solidFill>
                  <a:schemeClr val="bg1"/>
                </a:solidFill>
              </a:rPr>
              <a:t>gyakorlásához</a:t>
            </a:r>
            <a:r>
              <a:rPr lang="en-US" dirty="0">
                <a:solidFill>
                  <a:schemeClr val="bg1"/>
                </a:solidFill>
              </a:rPr>
              <a:t> </a:t>
            </a:r>
            <a:r>
              <a:rPr lang="en-US" dirty="0" err="1">
                <a:solidFill>
                  <a:schemeClr val="bg1"/>
                </a:solidFill>
              </a:rPr>
              <a:t>szükséges</a:t>
            </a:r>
            <a:r>
              <a:rPr lang="en-US" dirty="0">
                <a:solidFill>
                  <a:schemeClr val="bg1"/>
                </a:solidFill>
              </a:rPr>
              <a:t> </a:t>
            </a:r>
            <a:r>
              <a:rPr lang="en-US" dirty="0" err="1">
                <a:solidFill>
                  <a:schemeClr val="bg1"/>
                </a:solidFill>
              </a:rPr>
              <a:t>mértékben</a:t>
            </a:r>
            <a:r>
              <a:rPr lang="en-US" dirty="0">
                <a:solidFill>
                  <a:schemeClr val="bg1"/>
                </a:solidFill>
              </a:rPr>
              <a:t>; </a:t>
            </a:r>
            <a:endParaRPr lang="hu-HU" dirty="0">
              <a:solidFill>
                <a:schemeClr val="bg1"/>
              </a:solidFill>
            </a:endParaRPr>
          </a:p>
          <a:p>
            <a:pPr>
              <a:buFont typeface="+mj-lt"/>
              <a:buAutoNum type="alphaLcParenR"/>
            </a:pPr>
            <a:r>
              <a:rPr lang="en-US" dirty="0">
                <a:solidFill>
                  <a:schemeClr val="bg1"/>
                </a:solidFill>
              </a:rPr>
              <a:t>a </a:t>
            </a:r>
            <a:r>
              <a:rPr lang="en-US" dirty="0" err="1">
                <a:solidFill>
                  <a:schemeClr val="bg1"/>
                </a:solidFill>
              </a:rPr>
              <a:t>társadalombiztosítási</a:t>
            </a:r>
            <a:r>
              <a:rPr lang="en-US" dirty="0">
                <a:solidFill>
                  <a:schemeClr val="bg1"/>
                </a:solidFill>
              </a:rPr>
              <a:t>, </a:t>
            </a:r>
            <a:r>
              <a:rPr lang="en-US" dirty="0" err="1">
                <a:solidFill>
                  <a:schemeClr val="bg1"/>
                </a:solidFill>
              </a:rPr>
              <a:t>illetmény</a:t>
            </a:r>
            <a:r>
              <a:rPr lang="en-US" dirty="0">
                <a:solidFill>
                  <a:schemeClr val="bg1"/>
                </a:solidFill>
              </a:rPr>
              <a:t> </a:t>
            </a:r>
            <a:r>
              <a:rPr lang="en-US" dirty="0" err="1">
                <a:solidFill>
                  <a:schemeClr val="bg1"/>
                </a:solidFill>
              </a:rPr>
              <a:t>és</a:t>
            </a:r>
            <a:r>
              <a:rPr lang="en-US" dirty="0">
                <a:solidFill>
                  <a:schemeClr val="bg1"/>
                </a:solidFill>
              </a:rPr>
              <a:t> </a:t>
            </a:r>
            <a:r>
              <a:rPr lang="en-US" dirty="0" err="1">
                <a:solidFill>
                  <a:schemeClr val="bg1"/>
                </a:solidFill>
              </a:rPr>
              <a:t>munkabér</a:t>
            </a:r>
            <a:r>
              <a:rPr lang="en-US" dirty="0">
                <a:solidFill>
                  <a:schemeClr val="bg1"/>
                </a:solidFill>
              </a:rPr>
              <a:t> </a:t>
            </a:r>
            <a:r>
              <a:rPr lang="en-US" dirty="0" err="1">
                <a:solidFill>
                  <a:schemeClr val="bg1"/>
                </a:solidFill>
              </a:rPr>
              <a:t>vagy</a:t>
            </a:r>
            <a:r>
              <a:rPr lang="en-US" dirty="0">
                <a:solidFill>
                  <a:schemeClr val="bg1"/>
                </a:solidFill>
              </a:rPr>
              <a:t> </a:t>
            </a:r>
            <a:r>
              <a:rPr lang="en-US" dirty="0" err="1">
                <a:solidFill>
                  <a:schemeClr val="bg1"/>
                </a:solidFill>
              </a:rPr>
              <a:t>más</a:t>
            </a:r>
            <a:r>
              <a:rPr lang="en-US" dirty="0">
                <a:solidFill>
                  <a:schemeClr val="bg1"/>
                </a:solidFill>
              </a:rPr>
              <a:t> </a:t>
            </a:r>
            <a:r>
              <a:rPr lang="en-US" dirty="0" err="1">
                <a:solidFill>
                  <a:schemeClr val="bg1"/>
                </a:solidFill>
              </a:rPr>
              <a:t>juttatás</a:t>
            </a:r>
            <a:r>
              <a:rPr lang="en-US" dirty="0">
                <a:solidFill>
                  <a:schemeClr val="bg1"/>
                </a:solidFill>
              </a:rPr>
              <a:t> </a:t>
            </a:r>
            <a:r>
              <a:rPr lang="en-US" dirty="0" err="1">
                <a:solidFill>
                  <a:schemeClr val="bg1"/>
                </a:solidFill>
              </a:rPr>
              <a:t>kifizetőhelyének</a:t>
            </a:r>
            <a:r>
              <a:rPr lang="en-US" dirty="0">
                <a:solidFill>
                  <a:schemeClr val="bg1"/>
                </a:solidFill>
              </a:rPr>
              <a:t> </a:t>
            </a:r>
            <a:r>
              <a:rPr lang="en-US" dirty="0" err="1">
                <a:solidFill>
                  <a:schemeClr val="bg1"/>
                </a:solidFill>
              </a:rPr>
              <a:t>minden</a:t>
            </a:r>
            <a:r>
              <a:rPr lang="en-US" dirty="0">
                <a:solidFill>
                  <a:schemeClr val="bg1"/>
                </a:solidFill>
              </a:rPr>
              <a:t> </a:t>
            </a:r>
            <a:r>
              <a:rPr lang="en-US" dirty="0" err="1">
                <a:solidFill>
                  <a:schemeClr val="bg1"/>
                </a:solidFill>
              </a:rPr>
              <a:t>olyan</a:t>
            </a:r>
            <a:r>
              <a:rPr lang="en-US" dirty="0">
                <a:solidFill>
                  <a:schemeClr val="bg1"/>
                </a:solidFill>
              </a:rPr>
              <a:t> </a:t>
            </a:r>
            <a:r>
              <a:rPr lang="en-US" dirty="0" err="1">
                <a:solidFill>
                  <a:schemeClr val="bg1"/>
                </a:solidFill>
              </a:rPr>
              <a:t>adat</a:t>
            </a:r>
            <a:r>
              <a:rPr lang="en-US" dirty="0">
                <a:solidFill>
                  <a:schemeClr val="bg1"/>
                </a:solidFill>
              </a:rPr>
              <a:t>, </a:t>
            </a:r>
            <a:r>
              <a:rPr lang="en-US" dirty="0" err="1">
                <a:solidFill>
                  <a:schemeClr val="bg1"/>
                </a:solidFill>
              </a:rPr>
              <a:t>amely</a:t>
            </a:r>
            <a:r>
              <a:rPr lang="en-US" dirty="0">
                <a:solidFill>
                  <a:schemeClr val="bg1"/>
                </a:solidFill>
              </a:rPr>
              <a:t> </a:t>
            </a:r>
            <a:r>
              <a:rPr lang="en-US" dirty="0" err="1">
                <a:solidFill>
                  <a:schemeClr val="bg1"/>
                </a:solidFill>
              </a:rPr>
              <a:t>az</a:t>
            </a:r>
            <a:r>
              <a:rPr lang="en-US" dirty="0">
                <a:solidFill>
                  <a:schemeClr val="bg1"/>
                </a:solidFill>
              </a:rPr>
              <a:t> </a:t>
            </a:r>
            <a:r>
              <a:rPr lang="en-US" dirty="0" err="1">
                <a:solidFill>
                  <a:schemeClr val="bg1"/>
                </a:solidFill>
              </a:rPr>
              <a:t>illetmény</a:t>
            </a:r>
            <a:r>
              <a:rPr lang="en-US" dirty="0">
                <a:solidFill>
                  <a:schemeClr val="bg1"/>
                </a:solidFill>
              </a:rPr>
              <a:t>, </a:t>
            </a:r>
            <a:r>
              <a:rPr lang="en-US" dirty="0" err="1">
                <a:solidFill>
                  <a:schemeClr val="bg1"/>
                </a:solidFill>
              </a:rPr>
              <a:t>munkabér</a:t>
            </a:r>
            <a:r>
              <a:rPr lang="en-US" dirty="0">
                <a:solidFill>
                  <a:schemeClr val="bg1"/>
                </a:solidFill>
              </a:rPr>
              <a:t> </a:t>
            </a:r>
            <a:r>
              <a:rPr lang="en-US" dirty="0" err="1">
                <a:solidFill>
                  <a:schemeClr val="bg1"/>
                </a:solidFill>
              </a:rPr>
              <a:t>vagy</a:t>
            </a:r>
            <a:r>
              <a:rPr lang="en-US" dirty="0">
                <a:solidFill>
                  <a:schemeClr val="bg1"/>
                </a:solidFill>
              </a:rPr>
              <a:t> </a:t>
            </a:r>
            <a:r>
              <a:rPr lang="en-US" dirty="0" err="1">
                <a:solidFill>
                  <a:schemeClr val="bg1"/>
                </a:solidFill>
              </a:rPr>
              <a:t>más</a:t>
            </a:r>
            <a:r>
              <a:rPr lang="en-US" dirty="0">
                <a:solidFill>
                  <a:schemeClr val="bg1"/>
                </a:solidFill>
              </a:rPr>
              <a:t> </a:t>
            </a:r>
            <a:r>
              <a:rPr lang="en-US" dirty="0" err="1">
                <a:solidFill>
                  <a:schemeClr val="bg1"/>
                </a:solidFill>
              </a:rPr>
              <a:t>juttatás</a:t>
            </a:r>
            <a:r>
              <a:rPr lang="en-US" dirty="0">
                <a:solidFill>
                  <a:schemeClr val="bg1"/>
                </a:solidFill>
              </a:rPr>
              <a:t>, </a:t>
            </a:r>
            <a:r>
              <a:rPr lang="en-US" dirty="0" err="1">
                <a:solidFill>
                  <a:schemeClr val="bg1"/>
                </a:solidFill>
              </a:rPr>
              <a:t>jogosultság</a:t>
            </a:r>
            <a:r>
              <a:rPr lang="en-US" dirty="0">
                <a:solidFill>
                  <a:schemeClr val="bg1"/>
                </a:solidFill>
              </a:rPr>
              <a:t> </a:t>
            </a:r>
            <a:r>
              <a:rPr lang="en-US" dirty="0" err="1">
                <a:solidFill>
                  <a:schemeClr val="bg1"/>
                </a:solidFill>
              </a:rPr>
              <a:t>megállapításához</a:t>
            </a:r>
            <a:r>
              <a:rPr lang="en-US" dirty="0">
                <a:solidFill>
                  <a:schemeClr val="bg1"/>
                </a:solidFill>
              </a:rPr>
              <a:t>, </a:t>
            </a:r>
            <a:r>
              <a:rPr lang="en-US" dirty="0" err="1">
                <a:solidFill>
                  <a:schemeClr val="bg1"/>
                </a:solidFill>
              </a:rPr>
              <a:t>igénybevételéhez</a:t>
            </a:r>
            <a:r>
              <a:rPr lang="en-US" dirty="0">
                <a:solidFill>
                  <a:schemeClr val="bg1"/>
                </a:solidFill>
              </a:rPr>
              <a:t> </a:t>
            </a:r>
            <a:r>
              <a:rPr lang="en-US" dirty="0" err="1">
                <a:solidFill>
                  <a:schemeClr val="bg1"/>
                </a:solidFill>
              </a:rPr>
              <a:t>szükséges</a:t>
            </a:r>
            <a:r>
              <a:rPr lang="en-US" dirty="0">
                <a:solidFill>
                  <a:schemeClr val="bg1"/>
                </a:solidFill>
              </a:rPr>
              <a:t>;</a:t>
            </a:r>
            <a:endParaRPr lang="hu-HU" dirty="0">
              <a:solidFill>
                <a:schemeClr val="bg1"/>
              </a:solidFill>
            </a:endParaRPr>
          </a:p>
          <a:p>
            <a:pPr>
              <a:buFont typeface="+mj-lt"/>
              <a:buAutoNum type="alphaLcParenR"/>
            </a:pPr>
            <a:r>
              <a:rPr lang="en-US" dirty="0">
                <a:solidFill>
                  <a:schemeClr val="bg1"/>
                </a:solidFill>
              </a:rPr>
              <a:t> a </a:t>
            </a:r>
            <a:r>
              <a:rPr lang="en-US" dirty="0" err="1">
                <a:solidFill>
                  <a:schemeClr val="bg1"/>
                </a:solidFill>
              </a:rPr>
              <a:t>felsőoktatási</a:t>
            </a:r>
            <a:r>
              <a:rPr lang="en-US" dirty="0">
                <a:solidFill>
                  <a:schemeClr val="bg1"/>
                </a:solidFill>
              </a:rPr>
              <a:t> </a:t>
            </a:r>
            <a:r>
              <a:rPr lang="en-US" dirty="0" err="1">
                <a:solidFill>
                  <a:schemeClr val="bg1"/>
                </a:solidFill>
              </a:rPr>
              <a:t>információs</a:t>
            </a:r>
            <a:r>
              <a:rPr lang="en-US" dirty="0">
                <a:solidFill>
                  <a:schemeClr val="bg1"/>
                </a:solidFill>
              </a:rPr>
              <a:t> </a:t>
            </a:r>
            <a:r>
              <a:rPr lang="en-US" dirty="0" err="1">
                <a:solidFill>
                  <a:schemeClr val="bg1"/>
                </a:solidFill>
              </a:rPr>
              <a:t>rendszer</a:t>
            </a:r>
            <a:r>
              <a:rPr lang="en-US" dirty="0">
                <a:solidFill>
                  <a:schemeClr val="bg1"/>
                </a:solidFill>
              </a:rPr>
              <a:t> </a:t>
            </a:r>
            <a:r>
              <a:rPr lang="en-US" dirty="0" err="1">
                <a:solidFill>
                  <a:schemeClr val="bg1"/>
                </a:solidFill>
              </a:rPr>
              <a:t>működéséért</a:t>
            </a:r>
            <a:r>
              <a:rPr lang="en-US" dirty="0">
                <a:solidFill>
                  <a:schemeClr val="bg1"/>
                </a:solidFill>
              </a:rPr>
              <a:t> </a:t>
            </a:r>
            <a:r>
              <a:rPr lang="en-US" dirty="0" err="1">
                <a:solidFill>
                  <a:schemeClr val="bg1"/>
                </a:solidFill>
              </a:rPr>
              <a:t>felelős</a:t>
            </a:r>
            <a:r>
              <a:rPr lang="en-US" dirty="0">
                <a:solidFill>
                  <a:schemeClr val="bg1"/>
                </a:solidFill>
              </a:rPr>
              <a:t> </a:t>
            </a:r>
            <a:r>
              <a:rPr lang="en-US" dirty="0" err="1">
                <a:solidFill>
                  <a:schemeClr val="bg1"/>
                </a:solidFill>
              </a:rPr>
              <a:t>szervnek</a:t>
            </a:r>
            <a:r>
              <a:rPr lang="en-US" dirty="0">
                <a:solidFill>
                  <a:schemeClr val="bg1"/>
                </a:solidFill>
              </a:rPr>
              <a:t> </a:t>
            </a:r>
            <a:r>
              <a:rPr lang="en-US" dirty="0" err="1">
                <a:solidFill>
                  <a:schemeClr val="bg1"/>
                </a:solidFill>
              </a:rPr>
              <a:t>minden</a:t>
            </a:r>
            <a:r>
              <a:rPr lang="en-US" dirty="0">
                <a:solidFill>
                  <a:schemeClr val="bg1"/>
                </a:solidFill>
              </a:rPr>
              <a:t> </a:t>
            </a:r>
            <a:r>
              <a:rPr lang="en-US" dirty="0" err="1">
                <a:solidFill>
                  <a:schemeClr val="bg1"/>
                </a:solidFill>
              </a:rPr>
              <a:t>olyan</a:t>
            </a:r>
            <a:r>
              <a:rPr lang="en-US" dirty="0">
                <a:solidFill>
                  <a:schemeClr val="bg1"/>
                </a:solidFill>
              </a:rPr>
              <a:t> </a:t>
            </a:r>
            <a:r>
              <a:rPr lang="en-US" dirty="0" err="1">
                <a:solidFill>
                  <a:schemeClr val="bg1"/>
                </a:solidFill>
              </a:rPr>
              <a:t>adat</a:t>
            </a:r>
            <a:r>
              <a:rPr lang="en-US" dirty="0">
                <a:solidFill>
                  <a:schemeClr val="bg1"/>
                </a:solidFill>
              </a:rPr>
              <a:t>, </a:t>
            </a:r>
            <a:r>
              <a:rPr lang="en-US" dirty="0" err="1">
                <a:solidFill>
                  <a:schemeClr val="bg1"/>
                </a:solidFill>
              </a:rPr>
              <a:t>amelyet</a:t>
            </a:r>
            <a:r>
              <a:rPr lang="en-US" dirty="0">
                <a:solidFill>
                  <a:schemeClr val="bg1"/>
                </a:solidFill>
              </a:rPr>
              <a:t> e </a:t>
            </a:r>
            <a:r>
              <a:rPr lang="en-US" dirty="0" err="1">
                <a:solidFill>
                  <a:schemeClr val="bg1"/>
                </a:solidFill>
              </a:rPr>
              <a:t>törvény</a:t>
            </a:r>
            <a:r>
              <a:rPr lang="en-US" dirty="0">
                <a:solidFill>
                  <a:schemeClr val="bg1"/>
                </a:solidFill>
              </a:rPr>
              <a:t> </a:t>
            </a:r>
            <a:r>
              <a:rPr lang="en-US" dirty="0" err="1">
                <a:solidFill>
                  <a:schemeClr val="bg1"/>
                </a:solidFill>
              </a:rPr>
              <a:t>szerint</a:t>
            </a:r>
            <a:r>
              <a:rPr lang="en-US" dirty="0">
                <a:solidFill>
                  <a:schemeClr val="bg1"/>
                </a:solidFill>
              </a:rPr>
              <a:t> a </a:t>
            </a:r>
            <a:r>
              <a:rPr lang="en-US" dirty="0" err="1">
                <a:solidFill>
                  <a:schemeClr val="bg1"/>
                </a:solidFill>
              </a:rPr>
              <a:t>felsőoktatási</a:t>
            </a:r>
            <a:r>
              <a:rPr lang="en-US" dirty="0">
                <a:solidFill>
                  <a:schemeClr val="bg1"/>
                </a:solidFill>
              </a:rPr>
              <a:t> </a:t>
            </a:r>
            <a:r>
              <a:rPr lang="en-US" dirty="0" err="1">
                <a:solidFill>
                  <a:schemeClr val="bg1"/>
                </a:solidFill>
              </a:rPr>
              <a:t>információs</a:t>
            </a:r>
            <a:r>
              <a:rPr lang="en-US" dirty="0">
                <a:solidFill>
                  <a:schemeClr val="bg1"/>
                </a:solidFill>
              </a:rPr>
              <a:t> </a:t>
            </a:r>
            <a:r>
              <a:rPr lang="en-US" dirty="0" err="1">
                <a:solidFill>
                  <a:schemeClr val="bg1"/>
                </a:solidFill>
              </a:rPr>
              <a:t>rendszer</a:t>
            </a:r>
            <a:r>
              <a:rPr lang="en-US" dirty="0">
                <a:solidFill>
                  <a:schemeClr val="bg1"/>
                </a:solidFill>
              </a:rPr>
              <a:t> </a:t>
            </a:r>
            <a:r>
              <a:rPr lang="en-US" dirty="0" err="1">
                <a:solidFill>
                  <a:schemeClr val="bg1"/>
                </a:solidFill>
              </a:rPr>
              <a:t>kezelhet</a:t>
            </a:r>
            <a:r>
              <a:rPr lang="en-US" dirty="0">
                <a:solidFill>
                  <a:schemeClr val="bg1"/>
                </a:solidFill>
              </a:rPr>
              <a:t>; </a:t>
            </a:r>
            <a:endParaRPr lang="hu-HU" dirty="0">
              <a:solidFill>
                <a:schemeClr val="bg1"/>
              </a:solidFill>
            </a:endParaRPr>
          </a:p>
          <a:p>
            <a:pPr marL="0" indent="0">
              <a:buNone/>
            </a:pPr>
            <a:endParaRPr lang="hu-HU" dirty="0">
              <a:solidFill>
                <a:schemeClr val="bg1"/>
              </a:solidFill>
            </a:endParaRPr>
          </a:p>
        </p:txBody>
      </p:sp>
    </p:spTree>
    <p:extLst>
      <p:ext uri="{BB962C8B-B14F-4D97-AF65-F5344CB8AC3E}">
        <p14:creationId xmlns:p14="http://schemas.microsoft.com/office/powerpoint/2010/main" val="1059282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3"/>
          </p:nvPr>
        </p:nvSpPr>
        <p:spPr>
          <a:xfrm>
            <a:off x="1619672" y="260648"/>
            <a:ext cx="7272808" cy="5454352"/>
          </a:xfrm>
        </p:spPr>
        <p:txBody>
          <a:bodyPr>
            <a:normAutofit/>
          </a:bodyPr>
          <a:lstStyle/>
          <a:p>
            <a:pPr>
              <a:buFont typeface="+mj-lt"/>
              <a:buAutoNum type="alphaLcParenR" startAt="4"/>
            </a:pPr>
            <a:r>
              <a:rPr lang="en-US" sz="1800" dirty="0">
                <a:solidFill>
                  <a:schemeClr val="bg1"/>
                </a:solidFill>
              </a:rPr>
              <a:t>a </a:t>
            </a:r>
            <a:r>
              <a:rPr lang="hu-HU" sz="1800" dirty="0">
                <a:solidFill>
                  <a:schemeClr val="bg1"/>
                </a:solidFill>
              </a:rPr>
              <a:t>Magyar Felsőoktatási Akkreditációs Bizottságnak, vagyis a </a:t>
            </a:r>
            <a:r>
              <a:rPr lang="en-US" sz="1800" dirty="0">
                <a:solidFill>
                  <a:schemeClr val="bg1"/>
                </a:solidFill>
              </a:rPr>
              <a:t>MAB-</a:t>
            </a:r>
            <a:r>
              <a:rPr lang="en-US" sz="1800" dirty="0" err="1">
                <a:solidFill>
                  <a:schemeClr val="bg1"/>
                </a:solidFill>
              </a:rPr>
              <a:t>nak</a:t>
            </a:r>
            <a:r>
              <a:rPr lang="en-US" sz="1800" dirty="0">
                <a:solidFill>
                  <a:schemeClr val="bg1"/>
                </a:solidFill>
              </a:rPr>
              <a:t> </a:t>
            </a:r>
            <a:r>
              <a:rPr lang="en-US" sz="1800" dirty="0" err="1">
                <a:solidFill>
                  <a:schemeClr val="bg1"/>
                </a:solidFill>
              </a:rPr>
              <a:t>minden</a:t>
            </a:r>
            <a:r>
              <a:rPr lang="en-US" sz="1800" dirty="0">
                <a:solidFill>
                  <a:schemeClr val="bg1"/>
                </a:solidFill>
              </a:rPr>
              <a:t> </a:t>
            </a:r>
            <a:r>
              <a:rPr lang="en-US" sz="1800" dirty="0" err="1">
                <a:solidFill>
                  <a:schemeClr val="bg1"/>
                </a:solidFill>
              </a:rPr>
              <a:t>olyan</a:t>
            </a:r>
            <a:r>
              <a:rPr lang="en-US" sz="1800" dirty="0">
                <a:solidFill>
                  <a:schemeClr val="bg1"/>
                </a:solidFill>
              </a:rPr>
              <a:t> </a:t>
            </a:r>
            <a:r>
              <a:rPr lang="en-US" sz="1800" dirty="0" err="1">
                <a:solidFill>
                  <a:schemeClr val="bg1"/>
                </a:solidFill>
              </a:rPr>
              <a:t>adat</a:t>
            </a:r>
            <a:r>
              <a:rPr lang="en-US" sz="1800" dirty="0">
                <a:solidFill>
                  <a:schemeClr val="bg1"/>
                </a:solidFill>
              </a:rPr>
              <a:t>, </a:t>
            </a:r>
            <a:r>
              <a:rPr lang="en-US" sz="1800" dirty="0" err="1">
                <a:solidFill>
                  <a:schemeClr val="bg1"/>
                </a:solidFill>
              </a:rPr>
              <a:t>amely</a:t>
            </a:r>
            <a:r>
              <a:rPr lang="en-US" sz="1800" dirty="0">
                <a:solidFill>
                  <a:schemeClr val="bg1"/>
                </a:solidFill>
              </a:rPr>
              <a:t> </a:t>
            </a:r>
            <a:r>
              <a:rPr lang="en-US" sz="1800" dirty="0" err="1">
                <a:solidFill>
                  <a:schemeClr val="bg1"/>
                </a:solidFill>
              </a:rPr>
              <a:t>ahhoz</a:t>
            </a:r>
            <a:r>
              <a:rPr lang="en-US" sz="1800" dirty="0">
                <a:solidFill>
                  <a:schemeClr val="bg1"/>
                </a:solidFill>
              </a:rPr>
              <a:t> </a:t>
            </a:r>
            <a:r>
              <a:rPr lang="en-US" sz="1800" dirty="0" err="1">
                <a:solidFill>
                  <a:schemeClr val="bg1"/>
                </a:solidFill>
              </a:rPr>
              <a:t>szükséges</a:t>
            </a:r>
            <a:r>
              <a:rPr lang="en-US" sz="1800" dirty="0">
                <a:solidFill>
                  <a:schemeClr val="bg1"/>
                </a:solidFill>
              </a:rPr>
              <a:t>, </a:t>
            </a:r>
            <a:r>
              <a:rPr lang="en-US" sz="1800" dirty="0" err="1">
                <a:solidFill>
                  <a:schemeClr val="bg1"/>
                </a:solidFill>
              </a:rPr>
              <a:t>hogy</a:t>
            </a:r>
            <a:r>
              <a:rPr lang="en-US" sz="1800" dirty="0">
                <a:solidFill>
                  <a:schemeClr val="bg1"/>
                </a:solidFill>
              </a:rPr>
              <a:t> </a:t>
            </a:r>
            <a:r>
              <a:rPr lang="en-US" sz="1800" dirty="0" err="1">
                <a:solidFill>
                  <a:schemeClr val="bg1"/>
                </a:solidFill>
              </a:rPr>
              <a:t>megállapíthassa</a:t>
            </a:r>
            <a:r>
              <a:rPr lang="en-US" sz="1800" dirty="0">
                <a:solidFill>
                  <a:schemeClr val="bg1"/>
                </a:solidFill>
              </a:rPr>
              <a:t> a </a:t>
            </a:r>
            <a:r>
              <a:rPr lang="en-US" sz="1800" dirty="0" err="1">
                <a:solidFill>
                  <a:schemeClr val="bg1"/>
                </a:solidFill>
              </a:rPr>
              <a:t>felsőoktatási</a:t>
            </a:r>
            <a:r>
              <a:rPr lang="en-US" sz="1800" dirty="0">
                <a:solidFill>
                  <a:schemeClr val="bg1"/>
                </a:solidFill>
              </a:rPr>
              <a:t> </a:t>
            </a:r>
            <a:r>
              <a:rPr lang="en-US" sz="1800" dirty="0" err="1">
                <a:solidFill>
                  <a:schemeClr val="bg1"/>
                </a:solidFill>
              </a:rPr>
              <a:t>intézmény</a:t>
            </a:r>
            <a:r>
              <a:rPr lang="en-US" sz="1800" dirty="0">
                <a:solidFill>
                  <a:schemeClr val="bg1"/>
                </a:solidFill>
              </a:rPr>
              <a:t> </a:t>
            </a:r>
            <a:r>
              <a:rPr lang="en-US" sz="1800" dirty="0" err="1">
                <a:solidFill>
                  <a:schemeClr val="bg1"/>
                </a:solidFill>
              </a:rPr>
              <a:t>működéséhez</a:t>
            </a:r>
            <a:r>
              <a:rPr lang="en-US" sz="1800" dirty="0">
                <a:solidFill>
                  <a:schemeClr val="bg1"/>
                </a:solidFill>
              </a:rPr>
              <a:t> </a:t>
            </a:r>
            <a:r>
              <a:rPr lang="en-US" sz="1800" dirty="0" err="1">
                <a:solidFill>
                  <a:schemeClr val="bg1"/>
                </a:solidFill>
              </a:rPr>
              <a:t>szükséges</a:t>
            </a:r>
            <a:r>
              <a:rPr lang="en-US" sz="1800" dirty="0">
                <a:solidFill>
                  <a:schemeClr val="bg1"/>
                </a:solidFill>
              </a:rPr>
              <a:t> </a:t>
            </a:r>
            <a:r>
              <a:rPr lang="en-US" sz="1800" dirty="0" err="1">
                <a:solidFill>
                  <a:schemeClr val="bg1"/>
                </a:solidFill>
              </a:rPr>
              <a:t>feltételek</a:t>
            </a:r>
            <a:r>
              <a:rPr lang="en-US" sz="1800" dirty="0">
                <a:solidFill>
                  <a:schemeClr val="bg1"/>
                </a:solidFill>
              </a:rPr>
              <a:t> </a:t>
            </a:r>
            <a:r>
              <a:rPr lang="en-US" sz="1800" dirty="0" err="1">
                <a:solidFill>
                  <a:schemeClr val="bg1"/>
                </a:solidFill>
              </a:rPr>
              <a:t>meglétét</a:t>
            </a:r>
            <a:r>
              <a:rPr lang="hu-HU" sz="1800" dirty="0">
                <a:solidFill>
                  <a:schemeClr val="bg1"/>
                </a:solidFill>
              </a:rPr>
              <a:t>.</a:t>
            </a:r>
            <a:endParaRPr lang="en-US" sz="1800" dirty="0">
              <a:solidFill>
                <a:schemeClr val="bg1"/>
              </a:solidFill>
            </a:endParaRPr>
          </a:p>
          <a:p>
            <a:pPr>
              <a:buFont typeface="+mj-lt"/>
              <a:buAutoNum type="alphaLcParenR" startAt="4"/>
            </a:pPr>
            <a:r>
              <a:rPr lang="en-US" b="1" dirty="0" smtClean="0">
                <a:solidFill>
                  <a:schemeClr val="bg1"/>
                </a:solidFill>
              </a:rPr>
              <a:t>a </a:t>
            </a:r>
            <a:r>
              <a:rPr lang="en-US" b="1" dirty="0" err="1">
                <a:solidFill>
                  <a:schemeClr val="bg1"/>
                </a:solidFill>
              </a:rPr>
              <a:t>bíróságnak</a:t>
            </a:r>
            <a:r>
              <a:rPr lang="en-US" b="1" dirty="0">
                <a:solidFill>
                  <a:schemeClr val="bg1"/>
                </a:solidFill>
              </a:rPr>
              <a:t>, </a:t>
            </a:r>
            <a:r>
              <a:rPr lang="en-US" b="1" dirty="0" err="1">
                <a:solidFill>
                  <a:schemeClr val="bg1"/>
                </a:solidFill>
              </a:rPr>
              <a:t>rendőrségnek</a:t>
            </a:r>
            <a:r>
              <a:rPr lang="en-US" b="1" dirty="0">
                <a:solidFill>
                  <a:schemeClr val="bg1"/>
                </a:solidFill>
              </a:rPr>
              <a:t>, </a:t>
            </a:r>
            <a:r>
              <a:rPr lang="en-US" b="1" dirty="0" err="1">
                <a:solidFill>
                  <a:schemeClr val="bg1"/>
                </a:solidFill>
              </a:rPr>
              <a:t>ügyészségnek</a:t>
            </a:r>
            <a:r>
              <a:rPr lang="en-US" b="1" dirty="0">
                <a:solidFill>
                  <a:schemeClr val="bg1"/>
                </a:solidFill>
              </a:rPr>
              <a:t>, a </a:t>
            </a:r>
            <a:r>
              <a:rPr lang="en-US" b="1" dirty="0" err="1">
                <a:solidFill>
                  <a:schemeClr val="bg1"/>
                </a:solidFill>
              </a:rPr>
              <a:t>bírósági</a:t>
            </a:r>
            <a:r>
              <a:rPr lang="en-US" b="1" dirty="0">
                <a:solidFill>
                  <a:schemeClr val="bg1"/>
                </a:solidFill>
              </a:rPr>
              <a:t> </a:t>
            </a:r>
            <a:r>
              <a:rPr lang="en-US" b="1" dirty="0" err="1">
                <a:solidFill>
                  <a:schemeClr val="bg1"/>
                </a:solidFill>
              </a:rPr>
              <a:t>végrehajtónak</a:t>
            </a:r>
            <a:r>
              <a:rPr lang="en-US" b="1" dirty="0">
                <a:solidFill>
                  <a:schemeClr val="bg1"/>
                </a:solidFill>
              </a:rPr>
              <a:t>, </a:t>
            </a:r>
            <a:r>
              <a:rPr lang="en-US" b="1" dirty="0" err="1">
                <a:solidFill>
                  <a:schemeClr val="bg1"/>
                </a:solidFill>
              </a:rPr>
              <a:t>államigazgatási</a:t>
            </a:r>
            <a:r>
              <a:rPr lang="en-US" b="1" dirty="0">
                <a:solidFill>
                  <a:schemeClr val="bg1"/>
                </a:solidFill>
              </a:rPr>
              <a:t> </a:t>
            </a:r>
            <a:r>
              <a:rPr lang="en-US" b="1" dirty="0" err="1">
                <a:solidFill>
                  <a:schemeClr val="bg1"/>
                </a:solidFill>
              </a:rPr>
              <a:t>szervnek</a:t>
            </a:r>
            <a:r>
              <a:rPr lang="en-US" b="1" dirty="0">
                <a:solidFill>
                  <a:schemeClr val="bg1"/>
                </a:solidFill>
              </a:rPr>
              <a:t> a </a:t>
            </a:r>
            <a:r>
              <a:rPr lang="en-US" b="1" dirty="0" err="1">
                <a:solidFill>
                  <a:schemeClr val="bg1"/>
                </a:solidFill>
              </a:rPr>
              <a:t>konkrét</a:t>
            </a:r>
            <a:r>
              <a:rPr lang="en-US" b="1" dirty="0">
                <a:solidFill>
                  <a:schemeClr val="bg1"/>
                </a:solidFill>
              </a:rPr>
              <a:t> </a:t>
            </a:r>
            <a:r>
              <a:rPr lang="en-US" b="1" dirty="0" err="1">
                <a:solidFill>
                  <a:schemeClr val="bg1"/>
                </a:solidFill>
              </a:rPr>
              <a:t>ügy</a:t>
            </a:r>
            <a:r>
              <a:rPr lang="en-US" b="1" dirty="0">
                <a:solidFill>
                  <a:schemeClr val="bg1"/>
                </a:solidFill>
              </a:rPr>
              <a:t> </a:t>
            </a:r>
            <a:r>
              <a:rPr lang="en-US" b="1" dirty="0" err="1">
                <a:solidFill>
                  <a:schemeClr val="bg1"/>
                </a:solidFill>
              </a:rPr>
              <a:t>eldöntéséhez</a:t>
            </a:r>
            <a:r>
              <a:rPr lang="en-US" b="1" dirty="0">
                <a:solidFill>
                  <a:schemeClr val="bg1"/>
                </a:solidFill>
              </a:rPr>
              <a:t> </a:t>
            </a:r>
            <a:r>
              <a:rPr lang="en-US" b="1" dirty="0" err="1">
                <a:solidFill>
                  <a:schemeClr val="bg1"/>
                </a:solidFill>
              </a:rPr>
              <a:t>szükséges</a:t>
            </a:r>
            <a:r>
              <a:rPr lang="en-US" b="1" dirty="0">
                <a:solidFill>
                  <a:schemeClr val="bg1"/>
                </a:solidFill>
              </a:rPr>
              <a:t> </a:t>
            </a:r>
            <a:r>
              <a:rPr lang="en-US" b="1" dirty="0" err="1">
                <a:solidFill>
                  <a:schemeClr val="bg1"/>
                </a:solidFill>
              </a:rPr>
              <a:t>adatok</a:t>
            </a:r>
            <a:r>
              <a:rPr lang="en-US" dirty="0">
                <a:solidFill>
                  <a:schemeClr val="bg1"/>
                </a:solidFill>
              </a:rPr>
              <a:t>; </a:t>
            </a:r>
            <a:endParaRPr lang="hu-HU" dirty="0">
              <a:solidFill>
                <a:schemeClr val="bg1"/>
              </a:solidFill>
            </a:endParaRPr>
          </a:p>
          <a:p>
            <a:pPr>
              <a:buFont typeface="+mj-lt"/>
              <a:buAutoNum type="alphaLcParenR" startAt="4"/>
            </a:pPr>
            <a:r>
              <a:rPr lang="en-US" dirty="0">
                <a:solidFill>
                  <a:schemeClr val="bg1"/>
                </a:solidFill>
              </a:rPr>
              <a:t>a </a:t>
            </a:r>
            <a:r>
              <a:rPr lang="en-US" dirty="0" err="1">
                <a:solidFill>
                  <a:schemeClr val="bg1"/>
                </a:solidFill>
              </a:rPr>
              <a:t>munkavégzésre</a:t>
            </a:r>
            <a:r>
              <a:rPr lang="en-US" dirty="0">
                <a:solidFill>
                  <a:schemeClr val="bg1"/>
                </a:solidFill>
              </a:rPr>
              <a:t> </a:t>
            </a:r>
            <a:r>
              <a:rPr lang="en-US" dirty="0" err="1">
                <a:solidFill>
                  <a:schemeClr val="bg1"/>
                </a:solidFill>
              </a:rPr>
              <a:t>vonatkozó</a:t>
            </a:r>
            <a:r>
              <a:rPr lang="en-US" dirty="0">
                <a:solidFill>
                  <a:schemeClr val="bg1"/>
                </a:solidFill>
              </a:rPr>
              <a:t> </a:t>
            </a:r>
            <a:r>
              <a:rPr lang="en-US" dirty="0" err="1">
                <a:solidFill>
                  <a:schemeClr val="bg1"/>
                </a:solidFill>
              </a:rPr>
              <a:t>rendelkezések</a:t>
            </a:r>
            <a:r>
              <a:rPr lang="en-US" dirty="0">
                <a:solidFill>
                  <a:schemeClr val="bg1"/>
                </a:solidFill>
              </a:rPr>
              <a:t> </a:t>
            </a:r>
            <a:r>
              <a:rPr lang="en-US" dirty="0" err="1">
                <a:solidFill>
                  <a:schemeClr val="bg1"/>
                </a:solidFill>
              </a:rPr>
              <a:t>ellenőrzésére</a:t>
            </a:r>
            <a:r>
              <a:rPr lang="en-US" dirty="0">
                <a:solidFill>
                  <a:schemeClr val="bg1"/>
                </a:solidFill>
              </a:rPr>
              <a:t> </a:t>
            </a:r>
            <a:r>
              <a:rPr lang="en-US" dirty="0" err="1">
                <a:solidFill>
                  <a:schemeClr val="bg1"/>
                </a:solidFill>
              </a:rPr>
              <a:t>jogosultaknak</a:t>
            </a:r>
            <a:r>
              <a:rPr lang="en-US" dirty="0">
                <a:solidFill>
                  <a:schemeClr val="bg1"/>
                </a:solidFill>
              </a:rPr>
              <a:t> a </a:t>
            </a:r>
            <a:r>
              <a:rPr lang="en-US" dirty="0" err="1">
                <a:solidFill>
                  <a:schemeClr val="bg1"/>
                </a:solidFill>
              </a:rPr>
              <a:t>foglalkoztatással</a:t>
            </a:r>
            <a:r>
              <a:rPr lang="en-US" dirty="0">
                <a:solidFill>
                  <a:schemeClr val="bg1"/>
                </a:solidFill>
              </a:rPr>
              <a:t> </a:t>
            </a:r>
            <a:r>
              <a:rPr lang="en-US" dirty="0" err="1">
                <a:solidFill>
                  <a:schemeClr val="bg1"/>
                </a:solidFill>
              </a:rPr>
              <a:t>összefüggő</a:t>
            </a:r>
            <a:r>
              <a:rPr lang="en-US" dirty="0">
                <a:solidFill>
                  <a:schemeClr val="bg1"/>
                </a:solidFill>
              </a:rPr>
              <a:t> </a:t>
            </a:r>
            <a:r>
              <a:rPr lang="en-US" dirty="0" err="1">
                <a:solidFill>
                  <a:schemeClr val="bg1"/>
                </a:solidFill>
              </a:rPr>
              <a:t>adatok</a:t>
            </a:r>
            <a:r>
              <a:rPr lang="en-US" dirty="0">
                <a:solidFill>
                  <a:schemeClr val="bg1"/>
                </a:solidFill>
              </a:rPr>
              <a:t>, </a:t>
            </a:r>
            <a:endParaRPr lang="hu-HU" dirty="0">
              <a:solidFill>
                <a:schemeClr val="bg1"/>
              </a:solidFill>
            </a:endParaRPr>
          </a:p>
          <a:p>
            <a:pPr>
              <a:buFont typeface="+mj-lt"/>
              <a:buAutoNum type="alphaLcParenR" startAt="4"/>
            </a:pPr>
            <a:r>
              <a:rPr lang="en-US" dirty="0" smtClean="0">
                <a:solidFill>
                  <a:schemeClr val="bg1"/>
                </a:solidFill>
              </a:rPr>
              <a:t>a </a:t>
            </a:r>
            <a:r>
              <a:rPr lang="hu-HU" dirty="0" smtClean="0">
                <a:solidFill>
                  <a:schemeClr val="bg1"/>
                </a:solidFill>
              </a:rPr>
              <a:t>nemzetbiztonsági </a:t>
            </a:r>
            <a:r>
              <a:rPr lang="hu-HU" dirty="0">
                <a:solidFill>
                  <a:schemeClr val="bg1"/>
                </a:solidFill>
              </a:rPr>
              <a:t>szolgálatnak a nemzetbiztonsági szolgálatokról szóló 1995. évi CXXV. </a:t>
            </a:r>
            <a:r>
              <a:rPr lang="hu-HU" dirty="0" smtClean="0">
                <a:solidFill>
                  <a:schemeClr val="bg1"/>
                </a:solidFill>
              </a:rPr>
              <a:t>törvény (</a:t>
            </a:r>
            <a:r>
              <a:rPr lang="hu-HU" dirty="0" err="1" smtClean="0">
                <a:solidFill>
                  <a:schemeClr val="bg1"/>
                </a:solidFill>
              </a:rPr>
              <a:t>Nbtv</a:t>
            </a:r>
            <a:r>
              <a:rPr lang="hu-HU" dirty="0" smtClean="0">
                <a:solidFill>
                  <a:schemeClr val="bg1"/>
                </a:solidFill>
              </a:rPr>
              <a:t>.) szerinti </a:t>
            </a:r>
            <a:r>
              <a:rPr lang="en-US" dirty="0" err="1">
                <a:solidFill>
                  <a:schemeClr val="bg1"/>
                </a:solidFill>
              </a:rPr>
              <a:t>feladat</a:t>
            </a:r>
            <a:r>
              <a:rPr lang="hu-HU" dirty="0" err="1">
                <a:solidFill>
                  <a:schemeClr val="bg1"/>
                </a:solidFill>
              </a:rPr>
              <a:t>ai</a:t>
            </a:r>
            <a:r>
              <a:rPr lang="hu-HU" dirty="0">
                <a:solidFill>
                  <a:schemeClr val="bg1"/>
                </a:solidFill>
              </a:rPr>
              <a:t> </a:t>
            </a:r>
            <a:r>
              <a:rPr lang="en-US" dirty="0">
                <a:solidFill>
                  <a:schemeClr val="bg1"/>
                </a:solidFill>
              </a:rPr>
              <a:t> </a:t>
            </a:r>
            <a:r>
              <a:rPr lang="en-US" dirty="0" err="1">
                <a:solidFill>
                  <a:schemeClr val="bg1"/>
                </a:solidFill>
              </a:rPr>
              <a:t>ellátásához</a:t>
            </a:r>
            <a:r>
              <a:rPr lang="en-US" dirty="0">
                <a:solidFill>
                  <a:schemeClr val="bg1"/>
                </a:solidFill>
              </a:rPr>
              <a:t> </a:t>
            </a:r>
            <a:r>
              <a:rPr lang="en-US" dirty="0" err="1">
                <a:solidFill>
                  <a:schemeClr val="bg1"/>
                </a:solidFill>
              </a:rPr>
              <a:t>szükséges</a:t>
            </a:r>
            <a:r>
              <a:rPr lang="en-US" dirty="0">
                <a:solidFill>
                  <a:schemeClr val="bg1"/>
                </a:solidFill>
              </a:rPr>
              <a:t> </a:t>
            </a:r>
            <a:r>
              <a:rPr lang="en-US" dirty="0" err="1">
                <a:solidFill>
                  <a:schemeClr val="bg1"/>
                </a:solidFill>
              </a:rPr>
              <a:t>valamennyi</a:t>
            </a:r>
            <a:r>
              <a:rPr lang="en-US" dirty="0">
                <a:solidFill>
                  <a:schemeClr val="bg1"/>
                </a:solidFill>
              </a:rPr>
              <a:t> </a:t>
            </a:r>
            <a:r>
              <a:rPr lang="en-US" dirty="0" err="1" smtClean="0">
                <a:solidFill>
                  <a:schemeClr val="bg1"/>
                </a:solidFill>
              </a:rPr>
              <a:t>adat</a:t>
            </a:r>
            <a:r>
              <a:rPr lang="hu-HU" dirty="0" smtClean="0">
                <a:solidFill>
                  <a:schemeClr val="bg1"/>
                </a:solidFill>
              </a:rPr>
              <a:t>;</a:t>
            </a:r>
            <a:endParaRPr lang="hu-HU" dirty="0">
              <a:solidFill>
                <a:schemeClr val="bg1"/>
              </a:solidFill>
            </a:endParaRPr>
          </a:p>
          <a:p>
            <a:pPr>
              <a:buFont typeface="+mj-lt"/>
              <a:buAutoNum type="alphaLcParenR" startAt="4"/>
            </a:pPr>
            <a:r>
              <a:rPr lang="en-US" dirty="0" err="1" smtClean="0">
                <a:solidFill>
                  <a:schemeClr val="bg1"/>
                </a:solidFill>
              </a:rPr>
              <a:t>az</a:t>
            </a:r>
            <a:r>
              <a:rPr lang="en-US" dirty="0" smtClean="0">
                <a:solidFill>
                  <a:schemeClr val="bg1"/>
                </a:solidFill>
              </a:rPr>
              <a:t> </a:t>
            </a:r>
            <a:r>
              <a:rPr lang="en-US" dirty="0" err="1">
                <a:solidFill>
                  <a:schemeClr val="bg1"/>
                </a:solidFill>
              </a:rPr>
              <a:t>oktatói</a:t>
            </a:r>
            <a:r>
              <a:rPr lang="en-US" dirty="0">
                <a:solidFill>
                  <a:schemeClr val="bg1"/>
                </a:solidFill>
              </a:rPr>
              <a:t> </a:t>
            </a:r>
            <a:r>
              <a:rPr lang="en-US" dirty="0" err="1">
                <a:solidFill>
                  <a:schemeClr val="bg1"/>
                </a:solidFill>
              </a:rPr>
              <a:t>munka</a:t>
            </a:r>
            <a:r>
              <a:rPr lang="en-US" dirty="0">
                <a:solidFill>
                  <a:schemeClr val="bg1"/>
                </a:solidFill>
              </a:rPr>
              <a:t> </a:t>
            </a:r>
            <a:r>
              <a:rPr lang="en-US" dirty="0" err="1">
                <a:solidFill>
                  <a:schemeClr val="bg1"/>
                </a:solidFill>
              </a:rPr>
              <a:t>hallgatói</a:t>
            </a:r>
            <a:r>
              <a:rPr lang="en-US" dirty="0">
                <a:solidFill>
                  <a:schemeClr val="bg1"/>
                </a:solidFill>
              </a:rPr>
              <a:t> </a:t>
            </a:r>
            <a:r>
              <a:rPr lang="en-US" dirty="0" err="1">
                <a:solidFill>
                  <a:schemeClr val="bg1"/>
                </a:solidFill>
              </a:rPr>
              <a:t>véleményezése</a:t>
            </a:r>
            <a:r>
              <a:rPr lang="en-US" dirty="0">
                <a:solidFill>
                  <a:schemeClr val="bg1"/>
                </a:solidFill>
              </a:rPr>
              <a:t> </a:t>
            </a:r>
            <a:r>
              <a:rPr lang="en-US" dirty="0" err="1">
                <a:solidFill>
                  <a:schemeClr val="bg1"/>
                </a:solidFill>
              </a:rPr>
              <a:t>eredményeit</a:t>
            </a:r>
            <a:r>
              <a:rPr lang="en-US" dirty="0">
                <a:solidFill>
                  <a:schemeClr val="bg1"/>
                </a:solidFill>
              </a:rPr>
              <a:t> a </a:t>
            </a:r>
            <a:r>
              <a:rPr lang="en-US" dirty="0" err="1">
                <a:solidFill>
                  <a:schemeClr val="bg1"/>
                </a:solidFill>
              </a:rPr>
              <a:t>felsőoktatási</a:t>
            </a:r>
            <a:r>
              <a:rPr lang="en-US" dirty="0">
                <a:solidFill>
                  <a:schemeClr val="bg1"/>
                </a:solidFill>
              </a:rPr>
              <a:t> </a:t>
            </a:r>
            <a:r>
              <a:rPr lang="en-US" dirty="0" err="1">
                <a:solidFill>
                  <a:schemeClr val="bg1"/>
                </a:solidFill>
              </a:rPr>
              <a:t>intézménnyel</a:t>
            </a:r>
            <a:r>
              <a:rPr lang="en-US" dirty="0">
                <a:solidFill>
                  <a:schemeClr val="bg1"/>
                </a:solidFill>
              </a:rPr>
              <a:t> </a:t>
            </a:r>
            <a:r>
              <a:rPr lang="en-US" dirty="0" err="1">
                <a:solidFill>
                  <a:schemeClr val="bg1"/>
                </a:solidFill>
              </a:rPr>
              <a:t>hallgatói</a:t>
            </a:r>
            <a:r>
              <a:rPr lang="en-US" dirty="0">
                <a:solidFill>
                  <a:schemeClr val="bg1"/>
                </a:solidFill>
              </a:rPr>
              <a:t>, </a:t>
            </a:r>
            <a:r>
              <a:rPr lang="en-US" dirty="0" err="1">
                <a:solidFill>
                  <a:schemeClr val="bg1"/>
                </a:solidFill>
              </a:rPr>
              <a:t>foglalkoztatási</a:t>
            </a:r>
            <a:r>
              <a:rPr lang="en-US" dirty="0">
                <a:solidFill>
                  <a:schemeClr val="bg1"/>
                </a:solidFill>
              </a:rPr>
              <a:t> </a:t>
            </a:r>
            <a:r>
              <a:rPr lang="en-US" dirty="0" err="1">
                <a:solidFill>
                  <a:schemeClr val="bg1"/>
                </a:solidFill>
              </a:rPr>
              <a:t>jogviszonyban</a:t>
            </a:r>
            <a:r>
              <a:rPr lang="en-US" dirty="0">
                <a:solidFill>
                  <a:schemeClr val="bg1"/>
                </a:solidFill>
              </a:rPr>
              <a:t> </a:t>
            </a:r>
            <a:r>
              <a:rPr lang="en-US" dirty="0" err="1">
                <a:solidFill>
                  <a:schemeClr val="bg1"/>
                </a:solidFill>
              </a:rPr>
              <a:t>állók</a:t>
            </a:r>
            <a:r>
              <a:rPr lang="en-US" dirty="0">
                <a:solidFill>
                  <a:schemeClr val="bg1"/>
                </a:solidFill>
              </a:rPr>
              <a:t> </a:t>
            </a:r>
            <a:r>
              <a:rPr lang="en-US" dirty="0" err="1">
                <a:solidFill>
                  <a:schemeClr val="bg1"/>
                </a:solidFill>
              </a:rPr>
              <a:t>számára</a:t>
            </a:r>
            <a:r>
              <a:rPr lang="en-US" dirty="0">
                <a:solidFill>
                  <a:schemeClr val="bg1"/>
                </a:solidFill>
              </a:rPr>
              <a:t> </a:t>
            </a:r>
            <a:r>
              <a:rPr lang="en-US" dirty="0" err="1">
                <a:solidFill>
                  <a:schemeClr val="bg1"/>
                </a:solidFill>
              </a:rPr>
              <a:t>az</a:t>
            </a:r>
            <a:r>
              <a:rPr lang="en-US" dirty="0">
                <a:solidFill>
                  <a:schemeClr val="bg1"/>
                </a:solidFill>
              </a:rPr>
              <a:t> </a:t>
            </a:r>
            <a:r>
              <a:rPr lang="en-US" dirty="0" err="1">
                <a:solidFill>
                  <a:schemeClr val="bg1"/>
                </a:solidFill>
              </a:rPr>
              <a:t>intézményi</a:t>
            </a:r>
            <a:r>
              <a:rPr lang="en-US" dirty="0">
                <a:solidFill>
                  <a:schemeClr val="bg1"/>
                </a:solidFill>
              </a:rPr>
              <a:t> </a:t>
            </a:r>
            <a:r>
              <a:rPr lang="en-US" dirty="0" err="1">
                <a:solidFill>
                  <a:schemeClr val="bg1"/>
                </a:solidFill>
              </a:rPr>
              <a:t>szabályzatban</a:t>
            </a:r>
            <a:r>
              <a:rPr lang="en-US" dirty="0">
                <a:solidFill>
                  <a:schemeClr val="bg1"/>
                </a:solidFill>
              </a:rPr>
              <a:t> </a:t>
            </a:r>
            <a:r>
              <a:rPr lang="en-US" dirty="0" err="1">
                <a:solidFill>
                  <a:schemeClr val="bg1"/>
                </a:solidFill>
              </a:rPr>
              <a:t>meghatározott</a:t>
            </a:r>
            <a:r>
              <a:rPr lang="en-US" dirty="0">
                <a:solidFill>
                  <a:schemeClr val="bg1"/>
                </a:solidFill>
              </a:rPr>
              <a:t> </a:t>
            </a:r>
            <a:r>
              <a:rPr lang="en-US" dirty="0" err="1">
                <a:solidFill>
                  <a:schemeClr val="bg1"/>
                </a:solidFill>
              </a:rPr>
              <a:t>módon</a:t>
            </a:r>
            <a:r>
              <a:rPr lang="en-US" dirty="0">
                <a:solidFill>
                  <a:schemeClr val="bg1"/>
                </a:solidFill>
              </a:rPr>
              <a:t>; </a:t>
            </a:r>
            <a:r>
              <a:rPr lang="en-US" dirty="0" err="1">
                <a:solidFill>
                  <a:schemeClr val="bg1"/>
                </a:solidFill>
              </a:rPr>
              <a:t>valamint</a:t>
            </a:r>
            <a:r>
              <a:rPr lang="en-US" dirty="0">
                <a:solidFill>
                  <a:schemeClr val="bg1"/>
                </a:solidFill>
              </a:rPr>
              <a:t> </a:t>
            </a:r>
            <a:endParaRPr lang="hu-HU" dirty="0">
              <a:solidFill>
                <a:schemeClr val="bg1"/>
              </a:solidFill>
            </a:endParaRPr>
          </a:p>
          <a:p>
            <a:pPr>
              <a:buFont typeface="+mj-lt"/>
              <a:buAutoNum type="alphaLcParenR" startAt="4"/>
            </a:pPr>
            <a:r>
              <a:rPr lang="en-US" dirty="0" err="1">
                <a:solidFill>
                  <a:schemeClr val="bg1"/>
                </a:solidFill>
              </a:rPr>
              <a:t>az</a:t>
            </a:r>
            <a:r>
              <a:rPr lang="en-US" dirty="0">
                <a:solidFill>
                  <a:schemeClr val="bg1"/>
                </a:solidFill>
              </a:rPr>
              <a:t> </a:t>
            </a:r>
            <a:r>
              <a:rPr lang="hu-HU" dirty="0" smtClean="0">
                <a:solidFill>
                  <a:schemeClr val="bg1"/>
                </a:solidFill>
              </a:rPr>
              <a:t>információs </a:t>
            </a:r>
            <a:r>
              <a:rPr lang="hu-HU" dirty="0">
                <a:solidFill>
                  <a:schemeClr val="bg1"/>
                </a:solidFill>
              </a:rPr>
              <a:t>önrendelkezési jogról és az információszabadságról szóló 2011. évi CXII. </a:t>
            </a:r>
            <a:r>
              <a:rPr lang="hu-HU" dirty="0" smtClean="0">
                <a:solidFill>
                  <a:schemeClr val="bg1"/>
                </a:solidFill>
              </a:rPr>
              <a:t>Törvény (</a:t>
            </a:r>
            <a:r>
              <a:rPr lang="hu-HU" dirty="0" err="1" smtClean="0">
                <a:solidFill>
                  <a:schemeClr val="bg1"/>
                </a:solidFill>
              </a:rPr>
              <a:t>Infotv</a:t>
            </a:r>
            <a:r>
              <a:rPr lang="hu-HU" dirty="0" smtClean="0">
                <a:solidFill>
                  <a:schemeClr val="bg1"/>
                </a:solidFill>
              </a:rPr>
              <a:t>.) 28</a:t>
            </a:r>
            <a:r>
              <a:rPr lang="hu-HU" dirty="0">
                <a:solidFill>
                  <a:schemeClr val="bg1"/>
                </a:solidFill>
              </a:rPr>
              <a:t>. § alapján a felsőoktatási intézményhez intézett adat-megismerési kérelem teljesítése céljából a kérelmezőnek az </a:t>
            </a:r>
            <a:r>
              <a:rPr lang="hu-HU" dirty="0" err="1" smtClean="0">
                <a:solidFill>
                  <a:schemeClr val="bg1"/>
                </a:solidFill>
              </a:rPr>
              <a:t>Infotv</a:t>
            </a:r>
            <a:r>
              <a:rPr lang="hu-HU" dirty="0" smtClean="0">
                <a:solidFill>
                  <a:schemeClr val="bg1"/>
                </a:solidFill>
              </a:rPr>
              <a:t>. </a:t>
            </a:r>
            <a:r>
              <a:rPr lang="hu-HU" dirty="0">
                <a:solidFill>
                  <a:schemeClr val="bg1"/>
                </a:solidFill>
              </a:rPr>
              <a:t>26. § (3) bekezdése szerinti közérdekből nyilvános adatnak minősülő adatok</a:t>
            </a:r>
            <a:r>
              <a:rPr lang="en-US" dirty="0" smtClean="0">
                <a:solidFill>
                  <a:schemeClr val="bg1"/>
                </a:solidFill>
              </a:rPr>
              <a:t>.</a:t>
            </a:r>
            <a:endParaRPr lang="en-US" dirty="0">
              <a:solidFill>
                <a:schemeClr val="bg1"/>
              </a:solidFill>
            </a:endParaRPr>
          </a:p>
          <a:p>
            <a:pPr marL="0" indent="0">
              <a:buNone/>
            </a:pPr>
            <a:endParaRPr lang="hu-HU" dirty="0"/>
          </a:p>
        </p:txBody>
      </p:sp>
    </p:spTree>
    <p:extLst>
      <p:ext uri="{BB962C8B-B14F-4D97-AF65-F5344CB8AC3E}">
        <p14:creationId xmlns:p14="http://schemas.microsoft.com/office/powerpoint/2010/main" val="826427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3"/>
          </p:nvPr>
        </p:nvSpPr>
        <p:spPr>
          <a:xfrm>
            <a:off x="1619672" y="404664"/>
            <a:ext cx="7272808" cy="5310336"/>
          </a:xfrm>
        </p:spPr>
        <p:txBody>
          <a:bodyPr>
            <a:normAutofit fontScale="92500" lnSpcReduction="20000"/>
          </a:bodyPr>
          <a:lstStyle/>
          <a:p>
            <a:pPr marL="0" indent="0">
              <a:buNone/>
            </a:pPr>
            <a:r>
              <a:rPr lang="hu-HU" sz="1800" b="1" dirty="0" smtClean="0">
                <a:solidFill>
                  <a:schemeClr val="bg1"/>
                </a:solidFill>
              </a:rPr>
              <a:t>HALLGATÓK </a:t>
            </a:r>
            <a:r>
              <a:rPr lang="hu-HU" sz="1800" b="1" dirty="0">
                <a:solidFill>
                  <a:schemeClr val="bg1"/>
                </a:solidFill>
              </a:rPr>
              <a:t>vonatkozásában AZ ADATOK TOVÁBBÍTHATÓK:</a:t>
            </a:r>
          </a:p>
          <a:p>
            <a:pPr>
              <a:buFont typeface="+mj-lt"/>
              <a:buAutoNum type="alphaLcParenR"/>
            </a:pPr>
            <a:r>
              <a:rPr lang="en-US" sz="1800" dirty="0">
                <a:solidFill>
                  <a:schemeClr val="bg1"/>
                </a:solidFill>
              </a:rPr>
              <a:t>a </a:t>
            </a:r>
            <a:r>
              <a:rPr lang="en-US" sz="1800" dirty="0" err="1">
                <a:solidFill>
                  <a:schemeClr val="bg1"/>
                </a:solidFill>
              </a:rPr>
              <a:t>fenntartónak</a:t>
            </a:r>
            <a:r>
              <a:rPr lang="en-US" sz="1800" dirty="0">
                <a:solidFill>
                  <a:schemeClr val="bg1"/>
                </a:solidFill>
              </a:rPr>
              <a:t> </a:t>
            </a:r>
            <a:r>
              <a:rPr lang="en-US" sz="1800" dirty="0" err="1">
                <a:solidFill>
                  <a:schemeClr val="bg1"/>
                </a:solidFill>
              </a:rPr>
              <a:t>valamennyi</a:t>
            </a:r>
            <a:r>
              <a:rPr lang="en-US" sz="1800" dirty="0">
                <a:solidFill>
                  <a:schemeClr val="bg1"/>
                </a:solidFill>
              </a:rPr>
              <a:t> </a:t>
            </a:r>
            <a:r>
              <a:rPr lang="en-US" sz="1800" dirty="0" err="1">
                <a:solidFill>
                  <a:schemeClr val="bg1"/>
                </a:solidFill>
              </a:rPr>
              <a:t>adat</a:t>
            </a:r>
            <a:r>
              <a:rPr lang="en-US" sz="1800" dirty="0">
                <a:solidFill>
                  <a:schemeClr val="bg1"/>
                </a:solidFill>
              </a:rPr>
              <a:t>, a </a:t>
            </a:r>
            <a:r>
              <a:rPr lang="en-US" sz="1800" dirty="0" err="1">
                <a:solidFill>
                  <a:schemeClr val="bg1"/>
                </a:solidFill>
              </a:rPr>
              <a:t>fenntartói</a:t>
            </a:r>
            <a:r>
              <a:rPr lang="en-US" sz="1800" dirty="0">
                <a:solidFill>
                  <a:schemeClr val="bg1"/>
                </a:solidFill>
              </a:rPr>
              <a:t> </a:t>
            </a:r>
            <a:r>
              <a:rPr lang="en-US" sz="1800" dirty="0" err="1">
                <a:solidFill>
                  <a:schemeClr val="bg1"/>
                </a:solidFill>
              </a:rPr>
              <a:t>irányítással</a:t>
            </a:r>
            <a:r>
              <a:rPr lang="en-US" sz="1800" dirty="0">
                <a:solidFill>
                  <a:schemeClr val="bg1"/>
                </a:solidFill>
              </a:rPr>
              <a:t> </a:t>
            </a:r>
            <a:r>
              <a:rPr lang="en-US" sz="1800" dirty="0" err="1">
                <a:solidFill>
                  <a:schemeClr val="bg1"/>
                </a:solidFill>
              </a:rPr>
              <a:t>összefüggő</a:t>
            </a:r>
            <a:r>
              <a:rPr lang="en-US" sz="1800" dirty="0">
                <a:solidFill>
                  <a:schemeClr val="bg1"/>
                </a:solidFill>
              </a:rPr>
              <a:t> </a:t>
            </a:r>
            <a:r>
              <a:rPr lang="en-US" sz="1800" dirty="0" err="1">
                <a:solidFill>
                  <a:schemeClr val="bg1"/>
                </a:solidFill>
              </a:rPr>
              <a:t>feladatok</a:t>
            </a:r>
            <a:r>
              <a:rPr lang="en-US" sz="1800" dirty="0">
                <a:solidFill>
                  <a:schemeClr val="bg1"/>
                </a:solidFill>
              </a:rPr>
              <a:t> </a:t>
            </a:r>
            <a:r>
              <a:rPr lang="en-US" sz="1800" dirty="0" err="1">
                <a:solidFill>
                  <a:schemeClr val="bg1"/>
                </a:solidFill>
              </a:rPr>
              <a:t>ellátásához</a:t>
            </a:r>
            <a:r>
              <a:rPr lang="en-US" sz="1800" dirty="0">
                <a:solidFill>
                  <a:schemeClr val="bg1"/>
                </a:solidFill>
              </a:rPr>
              <a:t>;</a:t>
            </a:r>
          </a:p>
          <a:p>
            <a:pPr>
              <a:buFont typeface="+mj-lt"/>
              <a:buAutoNum type="alphaLcParenR"/>
            </a:pPr>
            <a:r>
              <a:rPr lang="en-US" sz="1800" dirty="0">
                <a:solidFill>
                  <a:schemeClr val="bg1"/>
                </a:solidFill>
              </a:rPr>
              <a:t>a </a:t>
            </a:r>
            <a:r>
              <a:rPr lang="en-US" sz="1800" dirty="0" err="1">
                <a:solidFill>
                  <a:schemeClr val="bg1"/>
                </a:solidFill>
              </a:rPr>
              <a:t>bíróságnak</a:t>
            </a:r>
            <a:r>
              <a:rPr lang="en-US" sz="1800" dirty="0">
                <a:solidFill>
                  <a:schemeClr val="bg1"/>
                </a:solidFill>
              </a:rPr>
              <a:t>, a </a:t>
            </a:r>
            <a:r>
              <a:rPr lang="en-US" sz="1800" dirty="0" err="1">
                <a:solidFill>
                  <a:schemeClr val="bg1"/>
                </a:solidFill>
              </a:rPr>
              <a:t>rendőrségnek</a:t>
            </a:r>
            <a:r>
              <a:rPr lang="en-US" sz="1800" dirty="0">
                <a:solidFill>
                  <a:schemeClr val="bg1"/>
                </a:solidFill>
              </a:rPr>
              <a:t>, </a:t>
            </a:r>
            <a:r>
              <a:rPr lang="en-US" sz="1800" dirty="0" err="1">
                <a:solidFill>
                  <a:schemeClr val="bg1"/>
                </a:solidFill>
              </a:rPr>
              <a:t>az</a:t>
            </a:r>
            <a:r>
              <a:rPr lang="en-US" sz="1800" dirty="0">
                <a:solidFill>
                  <a:schemeClr val="bg1"/>
                </a:solidFill>
              </a:rPr>
              <a:t> </a:t>
            </a:r>
            <a:r>
              <a:rPr lang="en-US" sz="1800" dirty="0" err="1">
                <a:solidFill>
                  <a:schemeClr val="bg1"/>
                </a:solidFill>
              </a:rPr>
              <a:t>ügyészségnek</a:t>
            </a:r>
            <a:r>
              <a:rPr lang="en-US" sz="1800" dirty="0">
                <a:solidFill>
                  <a:schemeClr val="bg1"/>
                </a:solidFill>
              </a:rPr>
              <a:t>, a </a:t>
            </a:r>
            <a:r>
              <a:rPr lang="en-US" sz="1800" dirty="0" err="1">
                <a:solidFill>
                  <a:schemeClr val="bg1"/>
                </a:solidFill>
              </a:rPr>
              <a:t>bírósági</a:t>
            </a:r>
            <a:r>
              <a:rPr lang="en-US" sz="1800" dirty="0">
                <a:solidFill>
                  <a:schemeClr val="bg1"/>
                </a:solidFill>
              </a:rPr>
              <a:t> </a:t>
            </a:r>
            <a:r>
              <a:rPr lang="en-US" sz="1800" dirty="0" err="1">
                <a:solidFill>
                  <a:schemeClr val="bg1"/>
                </a:solidFill>
              </a:rPr>
              <a:t>végrehajtónak</a:t>
            </a:r>
            <a:r>
              <a:rPr lang="en-US" sz="1800" dirty="0">
                <a:solidFill>
                  <a:schemeClr val="bg1"/>
                </a:solidFill>
              </a:rPr>
              <a:t>, </a:t>
            </a:r>
            <a:r>
              <a:rPr lang="en-US" sz="1800" dirty="0" err="1">
                <a:solidFill>
                  <a:schemeClr val="bg1"/>
                </a:solidFill>
              </a:rPr>
              <a:t>az</a:t>
            </a:r>
            <a:r>
              <a:rPr lang="en-US" sz="1800" dirty="0">
                <a:solidFill>
                  <a:schemeClr val="bg1"/>
                </a:solidFill>
              </a:rPr>
              <a:t> </a:t>
            </a:r>
            <a:r>
              <a:rPr lang="en-US" sz="1800" dirty="0" err="1">
                <a:solidFill>
                  <a:schemeClr val="bg1"/>
                </a:solidFill>
              </a:rPr>
              <a:t>államigazgatási</a:t>
            </a:r>
            <a:r>
              <a:rPr lang="en-US" sz="1800" dirty="0">
                <a:solidFill>
                  <a:schemeClr val="bg1"/>
                </a:solidFill>
              </a:rPr>
              <a:t> </a:t>
            </a:r>
            <a:r>
              <a:rPr lang="en-US" sz="1800" dirty="0" err="1">
                <a:solidFill>
                  <a:schemeClr val="bg1"/>
                </a:solidFill>
              </a:rPr>
              <a:t>szervnek</a:t>
            </a:r>
            <a:r>
              <a:rPr lang="en-US" sz="1800" dirty="0">
                <a:solidFill>
                  <a:schemeClr val="bg1"/>
                </a:solidFill>
              </a:rPr>
              <a:t> a </a:t>
            </a:r>
            <a:r>
              <a:rPr lang="en-US" sz="1800" dirty="0" err="1">
                <a:solidFill>
                  <a:schemeClr val="bg1"/>
                </a:solidFill>
              </a:rPr>
              <a:t>konkrét</a:t>
            </a:r>
            <a:r>
              <a:rPr lang="en-US" sz="1800" dirty="0">
                <a:solidFill>
                  <a:schemeClr val="bg1"/>
                </a:solidFill>
              </a:rPr>
              <a:t> </a:t>
            </a:r>
            <a:r>
              <a:rPr lang="en-US" sz="1800" dirty="0" err="1">
                <a:solidFill>
                  <a:schemeClr val="bg1"/>
                </a:solidFill>
              </a:rPr>
              <a:t>ügy</a:t>
            </a:r>
            <a:r>
              <a:rPr lang="en-US" sz="1800" dirty="0">
                <a:solidFill>
                  <a:schemeClr val="bg1"/>
                </a:solidFill>
              </a:rPr>
              <a:t> </a:t>
            </a:r>
            <a:r>
              <a:rPr lang="en-US" sz="1800" dirty="0" err="1">
                <a:solidFill>
                  <a:schemeClr val="bg1"/>
                </a:solidFill>
              </a:rPr>
              <a:t>eldöntéséhez</a:t>
            </a:r>
            <a:r>
              <a:rPr lang="en-US" sz="1800" dirty="0">
                <a:solidFill>
                  <a:schemeClr val="bg1"/>
                </a:solidFill>
              </a:rPr>
              <a:t> </a:t>
            </a:r>
            <a:r>
              <a:rPr lang="en-US" sz="1800" dirty="0" err="1">
                <a:solidFill>
                  <a:schemeClr val="bg1"/>
                </a:solidFill>
              </a:rPr>
              <a:t>szükséges</a:t>
            </a:r>
            <a:r>
              <a:rPr lang="en-US" sz="1800" dirty="0">
                <a:solidFill>
                  <a:schemeClr val="bg1"/>
                </a:solidFill>
              </a:rPr>
              <a:t> </a:t>
            </a:r>
            <a:r>
              <a:rPr lang="en-US" sz="1800" dirty="0" err="1">
                <a:solidFill>
                  <a:schemeClr val="bg1"/>
                </a:solidFill>
              </a:rPr>
              <a:t>adat</a:t>
            </a:r>
            <a:r>
              <a:rPr lang="en-US" sz="1800" dirty="0">
                <a:solidFill>
                  <a:schemeClr val="bg1"/>
                </a:solidFill>
              </a:rPr>
              <a:t>;</a:t>
            </a:r>
          </a:p>
          <a:p>
            <a:pPr>
              <a:buFont typeface="+mj-lt"/>
              <a:buAutoNum type="alphaLcParenR"/>
            </a:pPr>
            <a:r>
              <a:rPr lang="en-US" sz="1800" dirty="0">
                <a:solidFill>
                  <a:schemeClr val="bg1"/>
                </a:solidFill>
              </a:rPr>
              <a:t>a </a:t>
            </a:r>
            <a:r>
              <a:rPr lang="en-US" sz="1800" dirty="0" err="1">
                <a:solidFill>
                  <a:schemeClr val="bg1"/>
                </a:solidFill>
              </a:rPr>
              <a:t>nemzetbiztonsági</a:t>
            </a:r>
            <a:r>
              <a:rPr lang="en-US" sz="1800" dirty="0">
                <a:solidFill>
                  <a:schemeClr val="bg1"/>
                </a:solidFill>
              </a:rPr>
              <a:t> </a:t>
            </a:r>
            <a:r>
              <a:rPr lang="en-US" sz="1800" dirty="0" err="1">
                <a:solidFill>
                  <a:schemeClr val="bg1"/>
                </a:solidFill>
              </a:rPr>
              <a:t>szolgálatnak</a:t>
            </a:r>
            <a:r>
              <a:rPr lang="en-US" sz="1800" dirty="0">
                <a:solidFill>
                  <a:schemeClr val="bg1"/>
                </a:solidFill>
              </a:rPr>
              <a:t> </a:t>
            </a:r>
            <a:r>
              <a:rPr lang="en-US" sz="1800" dirty="0" err="1">
                <a:solidFill>
                  <a:schemeClr val="bg1"/>
                </a:solidFill>
              </a:rPr>
              <a:t>az</a:t>
            </a:r>
            <a:r>
              <a:rPr lang="en-US" sz="1800" dirty="0">
                <a:solidFill>
                  <a:schemeClr val="bg1"/>
                </a:solidFill>
              </a:rPr>
              <a:t> </a:t>
            </a:r>
            <a:r>
              <a:rPr lang="en-US" sz="1800" dirty="0" err="1">
                <a:solidFill>
                  <a:schemeClr val="bg1"/>
                </a:solidFill>
              </a:rPr>
              <a:t>Nbtv</a:t>
            </a:r>
            <a:r>
              <a:rPr lang="en-US" sz="1800" dirty="0">
                <a:solidFill>
                  <a:schemeClr val="bg1"/>
                </a:solidFill>
              </a:rPr>
              <a:t>.-ben </a:t>
            </a:r>
            <a:r>
              <a:rPr lang="en-US" sz="1800" dirty="0" err="1">
                <a:solidFill>
                  <a:schemeClr val="bg1"/>
                </a:solidFill>
              </a:rPr>
              <a:t>meghatározott</a:t>
            </a:r>
            <a:r>
              <a:rPr lang="en-US" sz="1800" dirty="0">
                <a:solidFill>
                  <a:schemeClr val="bg1"/>
                </a:solidFill>
              </a:rPr>
              <a:t> </a:t>
            </a:r>
            <a:r>
              <a:rPr lang="en-US" sz="1800" dirty="0" err="1">
                <a:solidFill>
                  <a:schemeClr val="bg1"/>
                </a:solidFill>
              </a:rPr>
              <a:t>feladatok</a:t>
            </a:r>
            <a:r>
              <a:rPr lang="en-US" sz="1800" dirty="0">
                <a:solidFill>
                  <a:schemeClr val="bg1"/>
                </a:solidFill>
              </a:rPr>
              <a:t> </a:t>
            </a:r>
            <a:r>
              <a:rPr lang="en-US" sz="1800" dirty="0" err="1">
                <a:solidFill>
                  <a:schemeClr val="bg1"/>
                </a:solidFill>
              </a:rPr>
              <a:t>ellátásához</a:t>
            </a:r>
            <a:r>
              <a:rPr lang="en-US" sz="1800" dirty="0">
                <a:solidFill>
                  <a:schemeClr val="bg1"/>
                </a:solidFill>
              </a:rPr>
              <a:t> </a:t>
            </a:r>
            <a:r>
              <a:rPr lang="en-US" sz="1800" dirty="0" err="1">
                <a:solidFill>
                  <a:schemeClr val="bg1"/>
                </a:solidFill>
              </a:rPr>
              <a:t>szükséges</a:t>
            </a:r>
            <a:r>
              <a:rPr lang="en-US" sz="1800" dirty="0">
                <a:solidFill>
                  <a:schemeClr val="bg1"/>
                </a:solidFill>
              </a:rPr>
              <a:t> </a:t>
            </a:r>
            <a:r>
              <a:rPr lang="en-US" sz="1800" dirty="0" err="1">
                <a:solidFill>
                  <a:schemeClr val="bg1"/>
                </a:solidFill>
              </a:rPr>
              <a:t>valamennyi</a:t>
            </a:r>
            <a:r>
              <a:rPr lang="en-US" sz="1800" dirty="0">
                <a:solidFill>
                  <a:schemeClr val="bg1"/>
                </a:solidFill>
              </a:rPr>
              <a:t> </a:t>
            </a:r>
            <a:r>
              <a:rPr lang="en-US" sz="1800" dirty="0" err="1">
                <a:solidFill>
                  <a:schemeClr val="bg1"/>
                </a:solidFill>
              </a:rPr>
              <a:t>adat</a:t>
            </a:r>
            <a:r>
              <a:rPr lang="en-US" sz="1800" dirty="0">
                <a:solidFill>
                  <a:schemeClr val="bg1"/>
                </a:solidFill>
              </a:rPr>
              <a:t>;</a:t>
            </a:r>
          </a:p>
          <a:p>
            <a:pPr>
              <a:buFont typeface="+mj-lt"/>
              <a:buAutoNum type="alphaLcParenR"/>
            </a:pPr>
            <a:r>
              <a:rPr lang="en-US" sz="1800" dirty="0">
                <a:solidFill>
                  <a:schemeClr val="bg1"/>
                </a:solidFill>
              </a:rPr>
              <a:t>a </a:t>
            </a:r>
            <a:r>
              <a:rPr lang="en-US" sz="1800" dirty="0" err="1">
                <a:solidFill>
                  <a:schemeClr val="bg1"/>
                </a:solidFill>
              </a:rPr>
              <a:t>felsőoktatási</a:t>
            </a:r>
            <a:r>
              <a:rPr lang="en-US" sz="1800" dirty="0">
                <a:solidFill>
                  <a:schemeClr val="bg1"/>
                </a:solidFill>
              </a:rPr>
              <a:t> </a:t>
            </a:r>
            <a:r>
              <a:rPr lang="en-US" sz="1800" dirty="0" err="1">
                <a:solidFill>
                  <a:schemeClr val="bg1"/>
                </a:solidFill>
              </a:rPr>
              <a:t>információs</a:t>
            </a:r>
            <a:r>
              <a:rPr lang="en-US" sz="1800" dirty="0">
                <a:solidFill>
                  <a:schemeClr val="bg1"/>
                </a:solidFill>
              </a:rPr>
              <a:t> </a:t>
            </a:r>
            <a:r>
              <a:rPr lang="en-US" sz="1800" dirty="0" err="1">
                <a:solidFill>
                  <a:schemeClr val="bg1"/>
                </a:solidFill>
              </a:rPr>
              <a:t>rendszer</a:t>
            </a:r>
            <a:r>
              <a:rPr lang="en-US" sz="1800" dirty="0">
                <a:solidFill>
                  <a:schemeClr val="bg1"/>
                </a:solidFill>
              </a:rPr>
              <a:t> </a:t>
            </a:r>
            <a:r>
              <a:rPr lang="en-US" sz="1800" dirty="0" err="1">
                <a:solidFill>
                  <a:schemeClr val="bg1"/>
                </a:solidFill>
              </a:rPr>
              <a:t>működéséért</a:t>
            </a:r>
            <a:r>
              <a:rPr lang="en-US" sz="1800" dirty="0">
                <a:solidFill>
                  <a:schemeClr val="bg1"/>
                </a:solidFill>
              </a:rPr>
              <a:t> </a:t>
            </a:r>
            <a:r>
              <a:rPr lang="en-US" sz="1800" dirty="0" err="1">
                <a:solidFill>
                  <a:schemeClr val="bg1"/>
                </a:solidFill>
              </a:rPr>
              <a:t>felelős</a:t>
            </a:r>
            <a:r>
              <a:rPr lang="en-US" sz="1800" dirty="0">
                <a:solidFill>
                  <a:schemeClr val="bg1"/>
                </a:solidFill>
              </a:rPr>
              <a:t> </a:t>
            </a:r>
            <a:r>
              <a:rPr lang="en-US" sz="1800" dirty="0" err="1">
                <a:solidFill>
                  <a:schemeClr val="bg1"/>
                </a:solidFill>
              </a:rPr>
              <a:t>szerv</a:t>
            </a:r>
            <a:r>
              <a:rPr lang="en-US" sz="1800" dirty="0">
                <a:solidFill>
                  <a:schemeClr val="bg1"/>
                </a:solidFill>
              </a:rPr>
              <a:t> </a:t>
            </a:r>
            <a:r>
              <a:rPr lang="en-US" sz="1800" dirty="0" err="1">
                <a:solidFill>
                  <a:schemeClr val="bg1"/>
                </a:solidFill>
              </a:rPr>
              <a:t>részére</a:t>
            </a:r>
            <a:r>
              <a:rPr lang="en-US" sz="1800" dirty="0">
                <a:solidFill>
                  <a:schemeClr val="bg1"/>
                </a:solidFill>
              </a:rPr>
              <a:t> </a:t>
            </a:r>
            <a:r>
              <a:rPr lang="en-US" sz="1800" dirty="0" err="1">
                <a:solidFill>
                  <a:schemeClr val="bg1"/>
                </a:solidFill>
              </a:rPr>
              <a:t>valamennyi</a:t>
            </a:r>
            <a:r>
              <a:rPr lang="en-US" sz="1800" dirty="0">
                <a:solidFill>
                  <a:schemeClr val="bg1"/>
                </a:solidFill>
              </a:rPr>
              <a:t> </a:t>
            </a:r>
            <a:r>
              <a:rPr lang="en-US" sz="1800" dirty="0" err="1" smtClean="0">
                <a:solidFill>
                  <a:schemeClr val="bg1"/>
                </a:solidFill>
              </a:rPr>
              <a:t>adat</a:t>
            </a:r>
            <a:r>
              <a:rPr lang="hu-HU" sz="1800" dirty="0" smtClean="0">
                <a:solidFill>
                  <a:schemeClr val="bg1"/>
                </a:solidFill>
              </a:rPr>
              <a:t>.</a:t>
            </a:r>
          </a:p>
          <a:p>
            <a:pPr>
              <a:buFont typeface="+mj-lt"/>
              <a:buAutoNum type="alphaLcParenR"/>
            </a:pPr>
            <a:r>
              <a:rPr lang="hu-HU" sz="1800" dirty="0" smtClean="0">
                <a:solidFill>
                  <a:schemeClr val="bg1"/>
                </a:solidFill>
              </a:rPr>
              <a:t>A Diákhitel </a:t>
            </a:r>
            <a:r>
              <a:rPr lang="hu-HU" sz="1800" dirty="0">
                <a:solidFill>
                  <a:schemeClr val="bg1"/>
                </a:solidFill>
              </a:rPr>
              <a:t>Központnak a hallgatói hitelt igényelt személyekhez kapcsolódóan</a:t>
            </a:r>
            <a:endParaRPr lang="en-US" sz="1800" dirty="0">
              <a:solidFill>
                <a:schemeClr val="bg1"/>
              </a:solidFill>
            </a:endParaRPr>
          </a:p>
          <a:p>
            <a:r>
              <a:rPr lang="en-US" sz="1800" i="1" dirty="0" err="1">
                <a:solidFill>
                  <a:schemeClr val="bg1"/>
                </a:solidFill>
              </a:rPr>
              <a:t>ea</a:t>
            </a:r>
            <a:r>
              <a:rPr lang="en-US" sz="1800" i="1" dirty="0">
                <a:solidFill>
                  <a:schemeClr val="bg1"/>
                </a:solidFill>
              </a:rPr>
              <a:t>) </a:t>
            </a:r>
            <a:r>
              <a:rPr lang="en-US" sz="1800" dirty="0" err="1">
                <a:solidFill>
                  <a:schemeClr val="bg1"/>
                </a:solidFill>
              </a:rPr>
              <a:t>az</a:t>
            </a:r>
            <a:r>
              <a:rPr lang="en-US" sz="1800" dirty="0">
                <a:solidFill>
                  <a:schemeClr val="bg1"/>
                </a:solidFill>
              </a:rPr>
              <a:t> 1. </a:t>
            </a:r>
            <a:r>
              <a:rPr lang="en-US" sz="1800" i="1" dirty="0">
                <a:solidFill>
                  <a:schemeClr val="bg1"/>
                </a:solidFill>
              </a:rPr>
              <a:t>b) </a:t>
            </a:r>
            <a:r>
              <a:rPr lang="en-US" sz="1800" dirty="0" err="1">
                <a:solidFill>
                  <a:schemeClr val="bg1"/>
                </a:solidFill>
              </a:rPr>
              <a:t>pont</a:t>
            </a:r>
            <a:r>
              <a:rPr lang="en-US" sz="1800" dirty="0">
                <a:solidFill>
                  <a:schemeClr val="bg1"/>
                </a:solidFill>
              </a:rPr>
              <a:t> </a:t>
            </a:r>
            <a:r>
              <a:rPr lang="en-US" sz="1800" i="1" dirty="0" err="1">
                <a:solidFill>
                  <a:schemeClr val="bg1"/>
                </a:solidFill>
              </a:rPr>
              <a:t>ba</a:t>
            </a:r>
            <a:r>
              <a:rPr lang="en-US" sz="1800" i="1" dirty="0">
                <a:solidFill>
                  <a:schemeClr val="bg1"/>
                </a:solidFill>
              </a:rPr>
              <a:t>), bb) </a:t>
            </a:r>
            <a:r>
              <a:rPr lang="en-US" sz="1800" dirty="0" err="1">
                <a:solidFill>
                  <a:schemeClr val="bg1"/>
                </a:solidFill>
              </a:rPr>
              <a:t>alpontjai</a:t>
            </a:r>
            <a:r>
              <a:rPr lang="en-US" sz="1800" dirty="0">
                <a:solidFill>
                  <a:schemeClr val="bg1"/>
                </a:solidFill>
              </a:rPr>
              <a:t> </a:t>
            </a:r>
            <a:r>
              <a:rPr lang="en-US" sz="1800" dirty="0" err="1">
                <a:solidFill>
                  <a:schemeClr val="bg1"/>
                </a:solidFill>
              </a:rPr>
              <a:t>szerinti</a:t>
            </a:r>
            <a:r>
              <a:rPr lang="en-US" sz="1800" dirty="0">
                <a:solidFill>
                  <a:schemeClr val="bg1"/>
                </a:solidFill>
              </a:rPr>
              <a:t> </a:t>
            </a:r>
            <a:r>
              <a:rPr lang="en-US" sz="1800" dirty="0" err="1">
                <a:solidFill>
                  <a:schemeClr val="bg1"/>
                </a:solidFill>
              </a:rPr>
              <a:t>adatok</a:t>
            </a:r>
            <a:r>
              <a:rPr lang="en-US" sz="1800" dirty="0">
                <a:solidFill>
                  <a:schemeClr val="bg1"/>
                </a:solidFill>
              </a:rPr>
              <a:t> - </a:t>
            </a:r>
            <a:r>
              <a:rPr lang="en-US" sz="1800" dirty="0" err="1">
                <a:solidFill>
                  <a:schemeClr val="bg1"/>
                </a:solidFill>
              </a:rPr>
              <a:t>nem</a:t>
            </a:r>
            <a:r>
              <a:rPr lang="en-US" sz="1800" dirty="0">
                <a:solidFill>
                  <a:schemeClr val="bg1"/>
                </a:solidFill>
              </a:rPr>
              <a:t> </a:t>
            </a:r>
            <a:r>
              <a:rPr lang="en-US" sz="1800" dirty="0" err="1">
                <a:solidFill>
                  <a:schemeClr val="bg1"/>
                </a:solidFill>
              </a:rPr>
              <a:t>magyar</a:t>
            </a:r>
            <a:r>
              <a:rPr lang="en-US" sz="1800" dirty="0">
                <a:solidFill>
                  <a:schemeClr val="bg1"/>
                </a:solidFill>
              </a:rPr>
              <a:t> </a:t>
            </a:r>
            <a:r>
              <a:rPr lang="en-US" sz="1800" dirty="0" err="1">
                <a:solidFill>
                  <a:schemeClr val="bg1"/>
                </a:solidFill>
              </a:rPr>
              <a:t>állampolgár</a:t>
            </a:r>
            <a:r>
              <a:rPr lang="en-US" sz="1800" dirty="0">
                <a:solidFill>
                  <a:schemeClr val="bg1"/>
                </a:solidFill>
              </a:rPr>
              <a:t> </a:t>
            </a:r>
            <a:r>
              <a:rPr lang="en-US" sz="1800" dirty="0" err="1">
                <a:solidFill>
                  <a:schemeClr val="bg1"/>
                </a:solidFill>
              </a:rPr>
              <a:t>esetén</a:t>
            </a:r>
            <a:r>
              <a:rPr lang="en-US" sz="1800" dirty="0">
                <a:solidFill>
                  <a:schemeClr val="bg1"/>
                </a:solidFill>
              </a:rPr>
              <a:t> a </a:t>
            </a:r>
            <a:r>
              <a:rPr lang="en-US" sz="1800" dirty="0" err="1">
                <a:solidFill>
                  <a:schemeClr val="bg1"/>
                </a:solidFill>
              </a:rPr>
              <a:t>Magyarország</a:t>
            </a:r>
            <a:r>
              <a:rPr lang="en-US" sz="1800" dirty="0">
                <a:solidFill>
                  <a:schemeClr val="bg1"/>
                </a:solidFill>
              </a:rPr>
              <a:t> </a:t>
            </a:r>
            <a:r>
              <a:rPr lang="en-US" sz="1800" dirty="0" err="1">
                <a:solidFill>
                  <a:schemeClr val="bg1"/>
                </a:solidFill>
              </a:rPr>
              <a:t>területén</a:t>
            </a:r>
            <a:r>
              <a:rPr lang="en-US" sz="1800" dirty="0">
                <a:solidFill>
                  <a:schemeClr val="bg1"/>
                </a:solidFill>
              </a:rPr>
              <a:t> </a:t>
            </a:r>
            <a:r>
              <a:rPr lang="en-US" sz="1800" dirty="0" err="1">
                <a:solidFill>
                  <a:schemeClr val="bg1"/>
                </a:solidFill>
              </a:rPr>
              <a:t>való</a:t>
            </a:r>
            <a:r>
              <a:rPr lang="en-US" sz="1800" dirty="0">
                <a:solidFill>
                  <a:schemeClr val="bg1"/>
                </a:solidFill>
              </a:rPr>
              <a:t> </a:t>
            </a:r>
            <a:r>
              <a:rPr lang="en-US" sz="1800" dirty="0" err="1">
                <a:solidFill>
                  <a:schemeClr val="bg1"/>
                </a:solidFill>
              </a:rPr>
              <a:t>tartózkodás</a:t>
            </a:r>
            <a:r>
              <a:rPr lang="en-US" sz="1800" dirty="0">
                <a:solidFill>
                  <a:schemeClr val="bg1"/>
                </a:solidFill>
              </a:rPr>
              <a:t> </a:t>
            </a:r>
            <a:r>
              <a:rPr lang="en-US" sz="1800" dirty="0" err="1">
                <a:solidFill>
                  <a:schemeClr val="bg1"/>
                </a:solidFill>
              </a:rPr>
              <a:t>jogcíme</a:t>
            </a:r>
            <a:r>
              <a:rPr lang="en-US" sz="1800" dirty="0">
                <a:solidFill>
                  <a:schemeClr val="bg1"/>
                </a:solidFill>
              </a:rPr>
              <a:t> </a:t>
            </a:r>
            <a:r>
              <a:rPr lang="en-US" sz="1800" dirty="0" err="1">
                <a:solidFill>
                  <a:schemeClr val="bg1"/>
                </a:solidFill>
              </a:rPr>
              <a:t>és</a:t>
            </a:r>
            <a:r>
              <a:rPr lang="en-US" sz="1800" dirty="0">
                <a:solidFill>
                  <a:schemeClr val="bg1"/>
                </a:solidFill>
              </a:rPr>
              <a:t> a </a:t>
            </a:r>
            <a:r>
              <a:rPr lang="en-US" sz="1800" dirty="0" err="1">
                <a:solidFill>
                  <a:schemeClr val="bg1"/>
                </a:solidFill>
              </a:rPr>
              <a:t>tartózkodásra</a:t>
            </a:r>
            <a:r>
              <a:rPr lang="en-US" sz="1800" dirty="0">
                <a:solidFill>
                  <a:schemeClr val="bg1"/>
                </a:solidFill>
              </a:rPr>
              <a:t> </a:t>
            </a:r>
            <a:r>
              <a:rPr lang="en-US" sz="1800" dirty="0" err="1">
                <a:solidFill>
                  <a:schemeClr val="bg1"/>
                </a:solidFill>
              </a:rPr>
              <a:t>jogosító</a:t>
            </a:r>
            <a:r>
              <a:rPr lang="en-US" sz="1800" dirty="0">
                <a:solidFill>
                  <a:schemeClr val="bg1"/>
                </a:solidFill>
              </a:rPr>
              <a:t> </a:t>
            </a:r>
            <a:r>
              <a:rPr lang="en-US" sz="1800" dirty="0" err="1">
                <a:solidFill>
                  <a:schemeClr val="bg1"/>
                </a:solidFill>
              </a:rPr>
              <a:t>okirat</a:t>
            </a:r>
            <a:r>
              <a:rPr lang="en-US" sz="1800" dirty="0">
                <a:solidFill>
                  <a:schemeClr val="bg1"/>
                </a:solidFill>
              </a:rPr>
              <a:t>, </a:t>
            </a:r>
            <a:r>
              <a:rPr lang="en-US" sz="1800" dirty="0" err="1">
                <a:solidFill>
                  <a:schemeClr val="bg1"/>
                </a:solidFill>
              </a:rPr>
              <a:t>tartózkodási</a:t>
            </a:r>
            <a:r>
              <a:rPr lang="en-US" sz="1800" dirty="0">
                <a:solidFill>
                  <a:schemeClr val="bg1"/>
                </a:solidFill>
              </a:rPr>
              <a:t> </a:t>
            </a:r>
            <a:r>
              <a:rPr lang="en-US" sz="1800" dirty="0" err="1">
                <a:solidFill>
                  <a:schemeClr val="bg1"/>
                </a:solidFill>
              </a:rPr>
              <a:t>jogot</a:t>
            </a:r>
            <a:r>
              <a:rPr lang="en-US" sz="1800" dirty="0">
                <a:solidFill>
                  <a:schemeClr val="bg1"/>
                </a:solidFill>
              </a:rPr>
              <a:t> </a:t>
            </a:r>
            <a:r>
              <a:rPr lang="en-US" sz="1800" dirty="0" err="1">
                <a:solidFill>
                  <a:schemeClr val="bg1"/>
                </a:solidFill>
              </a:rPr>
              <a:t>igazoló</a:t>
            </a:r>
            <a:r>
              <a:rPr lang="en-US" sz="1800" dirty="0">
                <a:solidFill>
                  <a:schemeClr val="bg1"/>
                </a:solidFill>
              </a:rPr>
              <a:t> </a:t>
            </a:r>
            <a:r>
              <a:rPr lang="en-US" sz="1800" dirty="0" err="1">
                <a:solidFill>
                  <a:schemeClr val="bg1"/>
                </a:solidFill>
              </a:rPr>
              <a:t>okmány</a:t>
            </a:r>
            <a:r>
              <a:rPr lang="en-US" sz="1800" dirty="0">
                <a:solidFill>
                  <a:schemeClr val="bg1"/>
                </a:solidFill>
              </a:rPr>
              <a:t> </a:t>
            </a:r>
            <a:r>
              <a:rPr lang="en-US" sz="1800" dirty="0" err="1">
                <a:solidFill>
                  <a:schemeClr val="bg1"/>
                </a:solidFill>
              </a:rPr>
              <a:t>megnevezése</a:t>
            </a:r>
            <a:r>
              <a:rPr lang="en-US" sz="1800" dirty="0">
                <a:solidFill>
                  <a:schemeClr val="bg1"/>
                </a:solidFill>
              </a:rPr>
              <a:t>, </a:t>
            </a:r>
            <a:r>
              <a:rPr lang="en-US" sz="1800" dirty="0" err="1">
                <a:solidFill>
                  <a:schemeClr val="bg1"/>
                </a:solidFill>
              </a:rPr>
              <a:t>száma</a:t>
            </a:r>
            <a:r>
              <a:rPr lang="en-US" sz="1800" dirty="0">
                <a:solidFill>
                  <a:schemeClr val="bg1"/>
                </a:solidFill>
              </a:rPr>
              <a:t> </a:t>
            </a:r>
            <a:r>
              <a:rPr lang="en-US" sz="1800" dirty="0" err="1">
                <a:solidFill>
                  <a:schemeClr val="bg1"/>
                </a:solidFill>
              </a:rPr>
              <a:t>kivételével</a:t>
            </a:r>
            <a:r>
              <a:rPr lang="en-US" sz="1800" dirty="0">
                <a:solidFill>
                  <a:schemeClr val="bg1"/>
                </a:solidFill>
              </a:rPr>
              <a:t>, </a:t>
            </a:r>
            <a:r>
              <a:rPr lang="en-US" sz="1800" dirty="0" err="1">
                <a:solidFill>
                  <a:schemeClr val="bg1"/>
                </a:solidFill>
              </a:rPr>
              <a:t>továbbá</a:t>
            </a:r>
            <a:r>
              <a:rPr lang="en-US" sz="1800" dirty="0">
                <a:solidFill>
                  <a:schemeClr val="bg1"/>
                </a:solidFill>
              </a:rPr>
              <a:t> a </a:t>
            </a:r>
            <a:r>
              <a:rPr lang="en-US" sz="1800" dirty="0" err="1">
                <a:solidFill>
                  <a:schemeClr val="bg1"/>
                </a:solidFill>
              </a:rPr>
              <a:t>hallgató</a:t>
            </a:r>
            <a:r>
              <a:rPr lang="en-US" sz="1800" dirty="0">
                <a:solidFill>
                  <a:schemeClr val="bg1"/>
                </a:solidFill>
              </a:rPr>
              <a:t> </a:t>
            </a:r>
            <a:r>
              <a:rPr lang="en-US" sz="1800" dirty="0" err="1">
                <a:solidFill>
                  <a:schemeClr val="bg1"/>
                </a:solidFill>
              </a:rPr>
              <a:t>tanulmányainak</a:t>
            </a:r>
            <a:r>
              <a:rPr lang="en-US" sz="1800" dirty="0">
                <a:solidFill>
                  <a:schemeClr val="bg1"/>
                </a:solidFill>
              </a:rPr>
              <a:t> </a:t>
            </a:r>
            <a:r>
              <a:rPr lang="en-US" sz="1800" dirty="0" err="1">
                <a:solidFill>
                  <a:schemeClr val="bg1"/>
                </a:solidFill>
              </a:rPr>
              <a:t>értékelése</a:t>
            </a:r>
            <a:r>
              <a:rPr lang="en-US" sz="1800" dirty="0">
                <a:solidFill>
                  <a:schemeClr val="bg1"/>
                </a:solidFill>
              </a:rPr>
              <a:t>, </a:t>
            </a:r>
            <a:r>
              <a:rPr lang="en-US" sz="1800" dirty="0" err="1">
                <a:solidFill>
                  <a:schemeClr val="bg1"/>
                </a:solidFill>
              </a:rPr>
              <a:t>vizsgaadatok</a:t>
            </a:r>
            <a:r>
              <a:rPr lang="en-US" sz="1800" dirty="0">
                <a:solidFill>
                  <a:schemeClr val="bg1"/>
                </a:solidFill>
              </a:rPr>
              <a:t>, </a:t>
            </a:r>
            <a:r>
              <a:rPr lang="en-US" sz="1800" dirty="0" err="1">
                <a:solidFill>
                  <a:schemeClr val="bg1"/>
                </a:solidFill>
              </a:rPr>
              <a:t>igénybe</a:t>
            </a:r>
            <a:r>
              <a:rPr lang="en-US" sz="1800" dirty="0">
                <a:solidFill>
                  <a:schemeClr val="bg1"/>
                </a:solidFill>
              </a:rPr>
              <a:t> </a:t>
            </a:r>
            <a:r>
              <a:rPr lang="en-US" sz="1800" dirty="0" err="1">
                <a:solidFill>
                  <a:schemeClr val="bg1"/>
                </a:solidFill>
              </a:rPr>
              <a:t>vett</a:t>
            </a:r>
            <a:r>
              <a:rPr lang="en-US" sz="1800" dirty="0">
                <a:solidFill>
                  <a:schemeClr val="bg1"/>
                </a:solidFill>
              </a:rPr>
              <a:t> </a:t>
            </a:r>
            <a:r>
              <a:rPr lang="en-US" sz="1800" dirty="0" err="1">
                <a:solidFill>
                  <a:schemeClr val="bg1"/>
                </a:solidFill>
              </a:rPr>
              <a:t>támogatási</a:t>
            </a:r>
            <a:r>
              <a:rPr lang="en-US" sz="1800" dirty="0">
                <a:solidFill>
                  <a:schemeClr val="bg1"/>
                </a:solidFill>
              </a:rPr>
              <a:t> </a:t>
            </a:r>
            <a:r>
              <a:rPr lang="en-US" sz="1800" dirty="0" err="1">
                <a:solidFill>
                  <a:schemeClr val="bg1"/>
                </a:solidFill>
              </a:rPr>
              <a:t>idő</a:t>
            </a:r>
            <a:r>
              <a:rPr lang="en-US" sz="1800" dirty="0">
                <a:solidFill>
                  <a:schemeClr val="bg1"/>
                </a:solidFill>
              </a:rPr>
              <a:t> </a:t>
            </a:r>
            <a:r>
              <a:rPr lang="en-US" sz="1800" dirty="0" err="1">
                <a:solidFill>
                  <a:schemeClr val="bg1"/>
                </a:solidFill>
              </a:rPr>
              <a:t>kivételével</a:t>
            </a:r>
            <a:r>
              <a:rPr lang="en-US" sz="1800" dirty="0">
                <a:solidFill>
                  <a:schemeClr val="bg1"/>
                </a:solidFill>
              </a:rPr>
              <a:t> -,</a:t>
            </a:r>
          </a:p>
          <a:p>
            <a:r>
              <a:rPr lang="en-US" sz="1800" i="1" dirty="0" err="1">
                <a:solidFill>
                  <a:schemeClr val="bg1"/>
                </a:solidFill>
              </a:rPr>
              <a:t>eb</a:t>
            </a:r>
            <a:r>
              <a:rPr lang="en-US" sz="1800" i="1" dirty="0">
                <a:solidFill>
                  <a:schemeClr val="bg1"/>
                </a:solidFill>
              </a:rPr>
              <a:t>) </a:t>
            </a:r>
            <a:r>
              <a:rPr lang="en-US" sz="1800" dirty="0" err="1">
                <a:solidFill>
                  <a:schemeClr val="bg1"/>
                </a:solidFill>
              </a:rPr>
              <a:t>az</a:t>
            </a:r>
            <a:r>
              <a:rPr lang="en-US" sz="1800" dirty="0">
                <a:solidFill>
                  <a:schemeClr val="bg1"/>
                </a:solidFill>
              </a:rPr>
              <a:t> 1. </a:t>
            </a:r>
            <a:r>
              <a:rPr lang="en-US" sz="1800" i="1" dirty="0">
                <a:solidFill>
                  <a:schemeClr val="bg1"/>
                </a:solidFill>
              </a:rPr>
              <a:t>f) </a:t>
            </a:r>
            <a:r>
              <a:rPr lang="en-US" sz="1800" dirty="0" err="1">
                <a:solidFill>
                  <a:schemeClr val="bg1"/>
                </a:solidFill>
              </a:rPr>
              <a:t>pontból</a:t>
            </a:r>
            <a:r>
              <a:rPr lang="en-US" sz="1800" dirty="0">
                <a:solidFill>
                  <a:schemeClr val="bg1"/>
                </a:solidFill>
              </a:rPr>
              <a:t> a </a:t>
            </a:r>
            <a:r>
              <a:rPr lang="en-US" sz="1800" dirty="0" err="1">
                <a:solidFill>
                  <a:schemeClr val="bg1"/>
                </a:solidFill>
              </a:rPr>
              <a:t>hallgató</a:t>
            </a:r>
            <a:r>
              <a:rPr lang="en-US" sz="1800" dirty="0">
                <a:solidFill>
                  <a:schemeClr val="bg1"/>
                </a:solidFill>
              </a:rPr>
              <a:t> </a:t>
            </a:r>
            <a:r>
              <a:rPr lang="en-US" sz="1800" dirty="0" err="1">
                <a:solidFill>
                  <a:schemeClr val="bg1"/>
                </a:solidFill>
              </a:rPr>
              <a:t>által</a:t>
            </a:r>
            <a:r>
              <a:rPr lang="en-US" sz="1800" dirty="0">
                <a:solidFill>
                  <a:schemeClr val="bg1"/>
                </a:solidFill>
              </a:rPr>
              <a:t> </a:t>
            </a:r>
            <a:r>
              <a:rPr lang="en-US" sz="1800" dirty="0" err="1">
                <a:solidFill>
                  <a:schemeClr val="bg1"/>
                </a:solidFill>
              </a:rPr>
              <a:t>önköltség</a:t>
            </a:r>
            <a:r>
              <a:rPr lang="en-US" sz="1800" dirty="0">
                <a:solidFill>
                  <a:schemeClr val="bg1"/>
                </a:solidFill>
              </a:rPr>
              <a:t> </a:t>
            </a:r>
            <a:r>
              <a:rPr lang="en-US" sz="1800" dirty="0" err="1">
                <a:solidFill>
                  <a:schemeClr val="bg1"/>
                </a:solidFill>
              </a:rPr>
              <a:t>címén</a:t>
            </a:r>
            <a:r>
              <a:rPr lang="en-US" sz="1800" dirty="0">
                <a:solidFill>
                  <a:schemeClr val="bg1"/>
                </a:solidFill>
              </a:rPr>
              <a:t> </a:t>
            </a:r>
            <a:r>
              <a:rPr lang="en-US" sz="1800" dirty="0" err="1">
                <a:solidFill>
                  <a:schemeClr val="bg1"/>
                </a:solidFill>
              </a:rPr>
              <a:t>az</a:t>
            </a:r>
            <a:r>
              <a:rPr lang="en-US" sz="1800" dirty="0">
                <a:solidFill>
                  <a:schemeClr val="bg1"/>
                </a:solidFill>
              </a:rPr>
              <a:t> </a:t>
            </a:r>
            <a:r>
              <a:rPr lang="en-US" sz="1800" dirty="0" err="1">
                <a:solidFill>
                  <a:schemeClr val="bg1"/>
                </a:solidFill>
              </a:rPr>
              <a:t>intézmény</a:t>
            </a:r>
            <a:r>
              <a:rPr lang="en-US" sz="1800" dirty="0">
                <a:solidFill>
                  <a:schemeClr val="bg1"/>
                </a:solidFill>
              </a:rPr>
              <a:t> </a:t>
            </a:r>
            <a:r>
              <a:rPr lang="en-US" sz="1800" dirty="0" err="1">
                <a:solidFill>
                  <a:schemeClr val="bg1"/>
                </a:solidFill>
              </a:rPr>
              <a:t>felé</a:t>
            </a:r>
            <a:r>
              <a:rPr lang="en-US" sz="1800" dirty="0">
                <a:solidFill>
                  <a:schemeClr val="bg1"/>
                </a:solidFill>
              </a:rPr>
              <a:t> </a:t>
            </a:r>
            <a:r>
              <a:rPr lang="en-US" sz="1800" dirty="0" err="1">
                <a:solidFill>
                  <a:schemeClr val="bg1"/>
                </a:solidFill>
              </a:rPr>
              <a:t>ténylegesen</a:t>
            </a:r>
            <a:r>
              <a:rPr lang="en-US" sz="1800" dirty="0">
                <a:solidFill>
                  <a:schemeClr val="bg1"/>
                </a:solidFill>
              </a:rPr>
              <a:t> </a:t>
            </a:r>
            <a:r>
              <a:rPr lang="en-US" sz="1800" dirty="0" err="1">
                <a:solidFill>
                  <a:schemeClr val="bg1"/>
                </a:solidFill>
              </a:rPr>
              <a:t>fizetendő</a:t>
            </a:r>
            <a:r>
              <a:rPr lang="en-US" sz="1800" dirty="0">
                <a:solidFill>
                  <a:schemeClr val="bg1"/>
                </a:solidFill>
              </a:rPr>
              <a:t> </a:t>
            </a:r>
            <a:r>
              <a:rPr lang="en-US" sz="1800" dirty="0" err="1">
                <a:solidFill>
                  <a:schemeClr val="bg1"/>
                </a:solidFill>
              </a:rPr>
              <a:t>összeg</a:t>
            </a:r>
            <a:r>
              <a:rPr lang="en-US" sz="1800" dirty="0">
                <a:solidFill>
                  <a:schemeClr val="bg1"/>
                </a:solidFill>
              </a:rPr>
              <a:t>, a </a:t>
            </a:r>
            <a:r>
              <a:rPr lang="en-US" sz="1800" dirty="0" err="1">
                <a:solidFill>
                  <a:schemeClr val="bg1"/>
                </a:solidFill>
              </a:rPr>
              <a:t>hallgatói</a:t>
            </a:r>
            <a:r>
              <a:rPr lang="en-US" sz="1800" dirty="0">
                <a:solidFill>
                  <a:schemeClr val="bg1"/>
                </a:solidFill>
              </a:rPr>
              <a:t> </a:t>
            </a:r>
            <a:r>
              <a:rPr lang="en-US" sz="1800" dirty="0" err="1">
                <a:solidFill>
                  <a:schemeClr val="bg1"/>
                </a:solidFill>
              </a:rPr>
              <a:t>hitelre</a:t>
            </a:r>
            <a:r>
              <a:rPr lang="en-US" sz="1800" dirty="0">
                <a:solidFill>
                  <a:schemeClr val="bg1"/>
                </a:solidFill>
              </a:rPr>
              <a:t> </a:t>
            </a:r>
            <a:r>
              <a:rPr lang="en-US" sz="1800" dirty="0" err="1">
                <a:solidFill>
                  <a:schemeClr val="bg1"/>
                </a:solidFill>
              </a:rPr>
              <a:t>való</a:t>
            </a:r>
            <a:r>
              <a:rPr lang="en-US" sz="1800" dirty="0">
                <a:solidFill>
                  <a:schemeClr val="bg1"/>
                </a:solidFill>
              </a:rPr>
              <a:t> </a:t>
            </a:r>
            <a:r>
              <a:rPr lang="en-US" sz="1800" dirty="0" err="1">
                <a:solidFill>
                  <a:schemeClr val="bg1"/>
                </a:solidFill>
              </a:rPr>
              <a:t>jogosultság</a:t>
            </a:r>
            <a:r>
              <a:rPr lang="en-US" sz="1800" dirty="0">
                <a:solidFill>
                  <a:schemeClr val="bg1"/>
                </a:solidFill>
              </a:rPr>
              <a:t>, </a:t>
            </a:r>
            <a:r>
              <a:rPr lang="en-US" sz="1800" dirty="0" err="1">
                <a:solidFill>
                  <a:schemeClr val="bg1"/>
                </a:solidFill>
              </a:rPr>
              <a:t>illetve</a:t>
            </a:r>
            <a:r>
              <a:rPr lang="en-US" sz="1800" dirty="0">
                <a:solidFill>
                  <a:schemeClr val="bg1"/>
                </a:solidFill>
              </a:rPr>
              <a:t> </a:t>
            </a:r>
            <a:r>
              <a:rPr lang="en-US" sz="1800" dirty="0" err="1">
                <a:solidFill>
                  <a:schemeClr val="bg1"/>
                </a:solidFill>
              </a:rPr>
              <a:t>ennek</a:t>
            </a:r>
            <a:r>
              <a:rPr lang="en-US" sz="1800" dirty="0">
                <a:solidFill>
                  <a:schemeClr val="bg1"/>
                </a:solidFill>
              </a:rPr>
              <a:t> </a:t>
            </a:r>
            <a:r>
              <a:rPr lang="en-US" sz="1800" dirty="0" err="1">
                <a:solidFill>
                  <a:schemeClr val="bg1"/>
                </a:solidFill>
              </a:rPr>
              <a:t>megszűnése</a:t>
            </a:r>
            <a:r>
              <a:rPr lang="en-US" sz="1800" dirty="0">
                <a:solidFill>
                  <a:schemeClr val="bg1"/>
                </a:solidFill>
              </a:rPr>
              <a:t> </a:t>
            </a:r>
            <a:r>
              <a:rPr lang="en-US" sz="1800" dirty="0" err="1">
                <a:solidFill>
                  <a:schemeClr val="bg1"/>
                </a:solidFill>
              </a:rPr>
              <a:t>vizsgálata</a:t>
            </a:r>
            <a:r>
              <a:rPr lang="en-US" sz="1800" dirty="0">
                <a:solidFill>
                  <a:schemeClr val="bg1"/>
                </a:solidFill>
              </a:rPr>
              <a:t>, </a:t>
            </a:r>
            <a:r>
              <a:rPr lang="en-US" sz="1800" dirty="0" err="1">
                <a:solidFill>
                  <a:schemeClr val="bg1"/>
                </a:solidFill>
              </a:rPr>
              <a:t>valamint</a:t>
            </a:r>
            <a:r>
              <a:rPr lang="en-US" sz="1800" dirty="0">
                <a:solidFill>
                  <a:schemeClr val="bg1"/>
                </a:solidFill>
              </a:rPr>
              <a:t> a </a:t>
            </a:r>
            <a:r>
              <a:rPr lang="en-US" sz="1800" dirty="0" err="1">
                <a:solidFill>
                  <a:schemeClr val="bg1"/>
                </a:solidFill>
              </a:rPr>
              <a:t>törlesztési</a:t>
            </a:r>
            <a:r>
              <a:rPr lang="en-US" sz="1800" dirty="0">
                <a:solidFill>
                  <a:schemeClr val="bg1"/>
                </a:solidFill>
              </a:rPr>
              <a:t> </a:t>
            </a:r>
            <a:r>
              <a:rPr lang="en-US" sz="1800" dirty="0" err="1">
                <a:solidFill>
                  <a:schemeClr val="bg1"/>
                </a:solidFill>
              </a:rPr>
              <a:t>kötelezettség</a:t>
            </a:r>
            <a:r>
              <a:rPr lang="en-US" sz="1800" dirty="0">
                <a:solidFill>
                  <a:schemeClr val="bg1"/>
                </a:solidFill>
              </a:rPr>
              <a:t> </a:t>
            </a:r>
            <a:r>
              <a:rPr lang="en-US" sz="1800" dirty="0" err="1">
                <a:solidFill>
                  <a:schemeClr val="bg1"/>
                </a:solidFill>
              </a:rPr>
              <a:t>fennállásának</a:t>
            </a:r>
            <a:r>
              <a:rPr lang="en-US" sz="1800" dirty="0">
                <a:solidFill>
                  <a:schemeClr val="bg1"/>
                </a:solidFill>
              </a:rPr>
              <a:t>, </a:t>
            </a:r>
            <a:r>
              <a:rPr lang="en-US" sz="1800" dirty="0" err="1">
                <a:solidFill>
                  <a:schemeClr val="bg1"/>
                </a:solidFill>
              </a:rPr>
              <a:t>illetve</a:t>
            </a:r>
            <a:r>
              <a:rPr lang="en-US" sz="1800" dirty="0">
                <a:solidFill>
                  <a:schemeClr val="bg1"/>
                </a:solidFill>
              </a:rPr>
              <a:t> </a:t>
            </a:r>
            <a:r>
              <a:rPr lang="en-US" sz="1800" dirty="0" err="1">
                <a:solidFill>
                  <a:schemeClr val="bg1"/>
                </a:solidFill>
              </a:rPr>
              <a:t>szünetelésének</a:t>
            </a:r>
            <a:r>
              <a:rPr lang="en-US" sz="1800" dirty="0">
                <a:solidFill>
                  <a:schemeClr val="bg1"/>
                </a:solidFill>
              </a:rPr>
              <a:t> </a:t>
            </a:r>
            <a:r>
              <a:rPr lang="en-US" sz="1800" dirty="0" err="1">
                <a:solidFill>
                  <a:schemeClr val="bg1"/>
                </a:solidFill>
              </a:rPr>
              <a:t>megállapítása</a:t>
            </a:r>
            <a:r>
              <a:rPr lang="en-US" sz="1800" dirty="0">
                <a:solidFill>
                  <a:schemeClr val="bg1"/>
                </a:solidFill>
              </a:rPr>
              <a:t> </a:t>
            </a:r>
            <a:r>
              <a:rPr lang="en-US" sz="1800" dirty="0" err="1">
                <a:solidFill>
                  <a:schemeClr val="bg1"/>
                </a:solidFill>
              </a:rPr>
              <a:t>céljából</a:t>
            </a:r>
            <a:r>
              <a:rPr lang="en-US" dirty="0">
                <a:solidFill>
                  <a:schemeClr val="bg1"/>
                </a:solidFill>
              </a:rPr>
              <a:t>,</a:t>
            </a:r>
          </a:p>
          <a:p>
            <a:pPr marL="0" indent="0">
              <a:buNone/>
            </a:pPr>
            <a:endParaRPr lang="hu-HU" dirty="0"/>
          </a:p>
        </p:txBody>
      </p:sp>
    </p:spTree>
    <p:extLst>
      <p:ext uri="{BB962C8B-B14F-4D97-AF65-F5344CB8AC3E}">
        <p14:creationId xmlns:p14="http://schemas.microsoft.com/office/powerpoint/2010/main" val="35058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3"/>
          </p:nvPr>
        </p:nvSpPr>
        <p:spPr>
          <a:xfrm>
            <a:off x="1619672" y="260648"/>
            <a:ext cx="7272808" cy="5454352"/>
          </a:xfrm>
        </p:spPr>
        <p:txBody>
          <a:bodyPr/>
          <a:lstStyle/>
          <a:p>
            <a:r>
              <a:rPr lang="en-US" i="1" dirty="0" err="1">
                <a:solidFill>
                  <a:schemeClr val="bg1"/>
                </a:solidFill>
              </a:rPr>
              <a:t>ec</a:t>
            </a:r>
            <a:r>
              <a:rPr lang="en-US" i="1" dirty="0">
                <a:solidFill>
                  <a:schemeClr val="bg1"/>
                </a:solidFill>
              </a:rPr>
              <a:t>) </a:t>
            </a:r>
            <a:r>
              <a:rPr lang="en-US" dirty="0" err="1">
                <a:solidFill>
                  <a:schemeClr val="bg1"/>
                </a:solidFill>
              </a:rPr>
              <a:t>az</a:t>
            </a:r>
            <a:r>
              <a:rPr lang="en-US" dirty="0">
                <a:solidFill>
                  <a:schemeClr val="bg1"/>
                </a:solidFill>
              </a:rPr>
              <a:t> 1. </a:t>
            </a:r>
            <a:r>
              <a:rPr lang="en-US" i="1" dirty="0">
                <a:solidFill>
                  <a:schemeClr val="bg1"/>
                </a:solidFill>
              </a:rPr>
              <a:t>b) </a:t>
            </a:r>
            <a:r>
              <a:rPr lang="en-US" dirty="0" err="1">
                <a:solidFill>
                  <a:schemeClr val="bg1"/>
                </a:solidFill>
              </a:rPr>
              <a:t>pont</a:t>
            </a:r>
            <a:r>
              <a:rPr lang="en-US" dirty="0">
                <a:solidFill>
                  <a:schemeClr val="bg1"/>
                </a:solidFill>
              </a:rPr>
              <a:t> </a:t>
            </a:r>
            <a:r>
              <a:rPr lang="en-US" i="1" dirty="0" err="1">
                <a:solidFill>
                  <a:schemeClr val="bg1"/>
                </a:solidFill>
              </a:rPr>
              <a:t>ba</a:t>
            </a:r>
            <a:r>
              <a:rPr lang="en-US" i="1" dirty="0">
                <a:solidFill>
                  <a:schemeClr val="bg1"/>
                </a:solidFill>
              </a:rPr>
              <a:t>) </a:t>
            </a:r>
            <a:r>
              <a:rPr lang="en-US" dirty="0" err="1">
                <a:solidFill>
                  <a:schemeClr val="bg1"/>
                </a:solidFill>
              </a:rPr>
              <a:t>és</a:t>
            </a:r>
            <a:r>
              <a:rPr lang="en-US" dirty="0">
                <a:solidFill>
                  <a:schemeClr val="bg1"/>
                </a:solidFill>
              </a:rPr>
              <a:t> </a:t>
            </a:r>
            <a:r>
              <a:rPr lang="en-US" i="1" dirty="0" err="1">
                <a:solidFill>
                  <a:schemeClr val="bg1"/>
                </a:solidFill>
              </a:rPr>
              <a:t>bk</a:t>
            </a:r>
            <a:r>
              <a:rPr lang="en-US" i="1" dirty="0">
                <a:solidFill>
                  <a:schemeClr val="bg1"/>
                </a:solidFill>
              </a:rPr>
              <a:t>) </a:t>
            </a:r>
            <a:r>
              <a:rPr lang="en-US" dirty="0" err="1">
                <a:solidFill>
                  <a:schemeClr val="bg1"/>
                </a:solidFill>
              </a:rPr>
              <a:t>alpontjai</a:t>
            </a:r>
            <a:r>
              <a:rPr lang="en-US" dirty="0">
                <a:solidFill>
                  <a:schemeClr val="bg1"/>
                </a:solidFill>
              </a:rPr>
              <a:t> </a:t>
            </a:r>
            <a:r>
              <a:rPr lang="en-US" dirty="0" err="1">
                <a:solidFill>
                  <a:schemeClr val="bg1"/>
                </a:solidFill>
              </a:rPr>
              <a:t>szerinti</a:t>
            </a:r>
            <a:r>
              <a:rPr lang="en-US" dirty="0">
                <a:solidFill>
                  <a:schemeClr val="bg1"/>
                </a:solidFill>
              </a:rPr>
              <a:t> </a:t>
            </a:r>
            <a:r>
              <a:rPr lang="en-US" dirty="0" err="1">
                <a:solidFill>
                  <a:schemeClr val="bg1"/>
                </a:solidFill>
              </a:rPr>
              <a:t>adatok</a:t>
            </a:r>
            <a:r>
              <a:rPr lang="en-US" dirty="0">
                <a:solidFill>
                  <a:schemeClr val="bg1"/>
                </a:solidFill>
              </a:rPr>
              <a:t> - a </a:t>
            </a:r>
            <a:r>
              <a:rPr lang="en-US" dirty="0" err="1">
                <a:solidFill>
                  <a:schemeClr val="bg1"/>
                </a:solidFill>
              </a:rPr>
              <a:t>társadalombiztosítási</a:t>
            </a:r>
            <a:r>
              <a:rPr lang="en-US" dirty="0">
                <a:solidFill>
                  <a:schemeClr val="bg1"/>
                </a:solidFill>
              </a:rPr>
              <a:t> </a:t>
            </a:r>
            <a:r>
              <a:rPr lang="en-US" dirty="0" err="1">
                <a:solidFill>
                  <a:schemeClr val="bg1"/>
                </a:solidFill>
              </a:rPr>
              <a:t>azonosító</a:t>
            </a:r>
            <a:r>
              <a:rPr lang="en-US" dirty="0">
                <a:solidFill>
                  <a:schemeClr val="bg1"/>
                </a:solidFill>
              </a:rPr>
              <a:t> </a:t>
            </a:r>
            <a:r>
              <a:rPr lang="en-US" dirty="0" err="1">
                <a:solidFill>
                  <a:schemeClr val="bg1"/>
                </a:solidFill>
              </a:rPr>
              <a:t>jel</a:t>
            </a:r>
            <a:r>
              <a:rPr lang="en-US" dirty="0">
                <a:solidFill>
                  <a:schemeClr val="bg1"/>
                </a:solidFill>
              </a:rPr>
              <a:t> </a:t>
            </a:r>
            <a:r>
              <a:rPr lang="en-US" dirty="0" err="1">
                <a:solidFill>
                  <a:schemeClr val="bg1"/>
                </a:solidFill>
              </a:rPr>
              <a:t>kivételével</a:t>
            </a:r>
            <a:r>
              <a:rPr lang="en-US" dirty="0">
                <a:solidFill>
                  <a:schemeClr val="bg1"/>
                </a:solidFill>
              </a:rPr>
              <a:t> -, </a:t>
            </a:r>
            <a:r>
              <a:rPr lang="en-US" dirty="0" err="1">
                <a:solidFill>
                  <a:schemeClr val="bg1"/>
                </a:solidFill>
              </a:rPr>
              <a:t>az</a:t>
            </a:r>
            <a:r>
              <a:rPr lang="en-US" dirty="0">
                <a:solidFill>
                  <a:schemeClr val="bg1"/>
                </a:solidFill>
              </a:rPr>
              <a:t> </a:t>
            </a:r>
            <a:r>
              <a:rPr lang="en-US" dirty="0" err="1">
                <a:solidFill>
                  <a:schemeClr val="bg1"/>
                </a:solidFill>
              </a:rPr>
              <a:t>ügyfelekkel</a:t>
            </a:r>
            <a:r>
              <a:rPr lang="en-US" dirty="0">
                <a:solidFill>
                  <a:schemeClr val="bg1"/>
                </a:solidFill>
              </a:rPr>
              <a:t> </a:t>
            </a:r>
            <a:r>
              <a:rPr lang="en-US" dirty="0" err="1">
                <a:solidFill>
                  <a:schemeClr val="bg1"/>
                </a:solidFill>
              </a:rPr>
              <a:t>történő</a:t>
            </a:r>
            <a:r>
              <a:rPr lang="en-US" dirty="0">
                <a:solidFill>
                  <a:schemeClr val="bg1"/>
                </a:solidFill>
              </a:rPr>
              <a:t> </a:t>
            </a:r>
            <a:r>
              <a:rPr lang="en-US" dirty="0" err="1">
                <a:solidFill>
                  <a:schemeClr val="bg1"/>
                </a:solidFill>
              </a:rPr>
              <a:t>kapcsolattartáshoz</a:t>
            </a:r>
            <a:r>
              <a:rPr lang="en-US" dirty="0">
                <a:solidFill>
                  <a:schemeClr val="bg1"/>
                </a:solidFill>
              </a:rPr>
              <a:t> </a:t>
            </a:r>
            <a:r>
              <a:rPr lang="en-US" dirty="0" err="1">
                <a:solidFill>
                  <a:schemeClr val="bg1"/>
                </a:solidFill>
              </a:rPr>
              <a:t>és</a:t>
            </a:r>
            <a:r>
              <a:rPr lang="en-US" dirty="0">
                <a:solidFill>
                  <a:schemeClr val="bg1"/>
                </a:solidFill>
              </a:rPr>
              <a:t> a </a:t>
            </a:r>
            <a:r>
              <a:rPr lang="en-US" dirty="0" err="1">
                <a:solidFill>
                  <a:schemeClr val="bg1"/>
                </a:solidFill>
              </a:rPr>
              <a:t>velük</a:t>
            </a:r>
            <a:r>
              <a:rPr lang="en-US" dirty="0">
                <a:solidFill>
                  <a:schemeClr val="bg1"/>
                </a:solidFill>
              </a:rPr>
              <a:t> </a:t>
            </a:r>
            <a:r>
              <a:rPr lang="en-US" dirty="0" err="1">
                <a:solidFill>
                  <a:schemeClr val="bg1"/>
                </a:solidFill>
              </a:rPr>
              <a:t>kapcsolatos</a:t>
            </a:r>
            <a:r>
              <a:rPr lang="en-US" dirty="0">
                <a:solidFill>
                  <a:schemeClr val="bg1"/>
                </a:solidFill>
              </a:rPr>
              <a:t> </a:t>
            </a:r>
            <a:r>
              <a:rPr lang="en-US" dirty="0" err="1">
                <a:solidFill>
                  <a:schemeClr val="bg1"/>
                </a:solidFill>
              </a:rPr>
              <a:t>ügyintézéshez</a:t>
            </a:r>
            <a:r>
              <a:rPr lang="en-US" dirty="0">
                <a:solidFill>
                  <a:schemeClr val="bg1"/>
                </a:solidFill>
              </a:rPr>
              <a:t> a </a:t>
            </a:r>
            <a:r>
              <a:rPr lang="en-US" dirty="0" err="1">
                <a:solidFill>
                  <a:schemeClr val="bg1"/>
                </a:solidFill>
              </a:rPr>
              <a:t>hitelszerződésből</a:t>
            </a:r>
            <a:r>
              <a:rPr lang="en-US" dirty="0">
                <a:solidFill>
                  <a:schemeClr val="bg1"/>
                </a:solidFill>
              </a:rPr>
              <a:t> </a:t>
            </a:r>
            <a:r>
              <a:rPr lang="en-US" dirty="0" err="1">
                <a:solidFill>
                  <a:schemeClr val="bg1"/>
                </a:solidFill>
              </a:rPr>
              <a:t>eredő</a:t>
            </a:r>
            <a:r>
              <a:rPr lang="en-US" dirty="0">
                <a:solidFill>
                  <a:schemeClr val="bg1"/>
                </a:solidFill>
              </a:rPr>
              <a:t> </a:t>
            </a:r>
            <a:r>
              <a:rPr lang="en-US" dirty="0" err="1">
                <a:solidFill>
                  <a:schemeClr val="bg1"/>
                </a:solidFill>
              </a:rPr>
              <a:t>jogok</a:t>
            </a:r>
            <a:r>
              <a:rPr lang="en-US" dirty="0">
                <a:solidFill>
                  <a:schemeClr val="bg1"/>
                </a:solidFill>
              </a:rPr>
              <a:t> </a:t>
            </a:r>
            <a:r>
              <a:rPr lang="en-US" dirty="0" err="1">
                <a:solidFill>
                  <a:schemeClr val="bg1"/>
                </a:solidFill>
              </a:rPr>
              <a:t>gyakorlása</a:t>
            </a:r>
            <a:r>
              <a:rPr lang="en-US" dirty="0">
                <a:solidFill>
                  <a:schemeClr val="bg1"/>
                </a:solidFill>
              </a:rPr>
              <a:t> </a:t>
            </a:r>
            <a:r>
              <a:rPr lang="en-US" dirty="0" err="1">
                <a:solidFill>
                  <a:schemeClr val="bg1"/>
                </a:solidFill>
              </a:rPr>
              <a:t>és</a:t>
            </a:r>
            <a:r>
              <a:rPr lang="en-US" dirty="0">
                <a:solidFill>
                  <a:schemeClr val="bg1"/>
                </a:solidFill>
              </a:rPr>
              <a:t> </a:t>
            </a:r>
            <a:r>
              <a:rPr lang="en-US" dirty="0" err="1">
                <a:solidFill>
                  <a:schemeClr val="bg1"/>
                </a:solidFill>
              </a:rPr>
              <a:t>kötelezettségek</a:t>
            </a:r>
            <a:r>
              <a:rPr lang="en-US" dirty="0">
                <a:solidFill>
                  <a:schemeClr val="bg1"/>
                </a:solidFill>
              </a:rPr>
              <a:t> </a:t>
            </a:r>
            <a:r>
              <a:rPr lang="en-US" dirty="0" err="1">
                <a:solidFill>
                  <a:schemeClr val="bg1"/>
                </a:solidFill>
              </a:rPr>
              <a:t>teljesítése</a:t>
            </a:r>
            <a:r>
              <a:rPr lang="en-US" dirty="0">
                <a:solidFill>
                  <a:schemeClr val="bg1"/>
                </a:solidFill>
              </a:rPr>
              <a:t> </a:t>
            </a:r>
            <a:r>
              <a:rPr lang="en-US" dirty="0" err="1">
                <a:solidFill>
                  <a:schemeClr val="bg1"/>
                </a:solidFill>
              </a:rPr>
              <a:t>céljából</a:t>
            </a:r>
            <a:r>
              <a:rPr lang="en-US" dirty="0">
                <a:solidFill>
                  <a:schemeClr val="bg1"/>
                </a:solidFill>
              </a:rPr>
              <a:t>,</a:t>
            </a:r>
          </a:p>
          <a:p>
            <a:r>
              <a:rPr lang="en-US" i="1" dirty="0" err="1">
                <a:solidFill>
                  <a:schemeClr val="bg1"/>
                </a:solidFill>
              </a:rPr>
              <a:t>ed</a:t>
            </a:r>
            <a:r>
              <a:rPr lang="en-US" i="1" dirty="0">
                <a:solidFill>
                  <a:schemeClr val="bg1"/>
                </a:solidFill>
              </a:rPr>
              <a:t>) </a:t>
            </a:r>
            <a:r>
              <a:rPr lang="en-US" dirty="0" err="1">
                <a:solidFill>
                  <a:schemeClr val="bg1"/>
                </a:solidFill>
              </a:rPr>
              <a:t>az</a:t>
            </a:r>
            <a:r>
              <a:rPr lang="en-US" dirty="0">
                <a:solidFill>
                  <a:schemeClr val="bg1"/>
                </a:solidFill>
              </a:rPr>
              <a:t> 1. </a:t>
            </a:r>
            <a:r>
              <a:rPr lang="en-US" i="1" dirty="0">
                <a:solidFill>
                  <a:schemeClr val="bg1"/>
                </a:solidFill>
              </a:rPr>
              <a:t>b) </a:t>
            </a:r>
            <a:r>
              <a:rPr lang="en-US" dirty="0" err="1">
                <a:solidFill>
                  <a:schemeClr val="bg1"/>
                </a:solidFill>
              </a:rPr>
              <a:t>pont</a:t>
            </a:r>
            <a:r>
              <a:rPr lang="en-US" dirty="0">
                <a:solidFill>
                  <a:schemeClr val="bg1"/>
                </a:solidFill>
              </a:rPr>
              <a:t> </a:t>
            </a:r>
            <a:r>
              <a:rPr lang="en-US" i="1" dirty="0" err="1">
                <a:solidFill>
                  <a:schemeClr val="bg1"/>
                </a:solidFill>
              </a:rPr>
              <a:t>ba</a:t>
            </a:r>
            <a:r>
              <a:rPr lang="en-US" i="1" dirty="0">
                <a:solidFill>
                  <a:schemeClr val="bg1"/>
                </a:solidFill>
              </a:rPr>
              <a:t>) </a:t>
            </a:r>
            <a:r>
              <a:rPr lang="en-US" dirty="0" err="1">
                <a:solidFill>
                  <a:schemeClr val="bg1"/>
                </a:solidFill>
              </a:rPr>
              <a:t>és</a:t>
            </a:r>
            <a:r>
              <a:rPr lang="en-US" dirty="0">
                <a:solidFill>
                  <a:schemeClr val="bg1"/>
                </a:solidFill>
              </a:rPr>
              <a:t> </a:t>
            </a:r>
            <a:r>
              <a:rPr lang="en-US" i="1" dirty="0">
                <a:solidFill>
                  <a:schemeClr val="bg1"/>
                </a:solidFill>
              </a:rPr>
              <a:t>bb) </a:t>
            </a:r>
            <a:r>
              <a:rPr lang="en-US" dirty="0" err="1">
                <a:solidFill>
                  <a:schemeClr val="bg1"/>
                </a:solidFill>
              </a:rPr>
              <a:t>alpontjai</a:t>
            </a:r>
            <a:r>
              <a:rPr lang="en-US" dirty="0">
                <a:solidFill>
                  <a:schemeClr val="bg1"/>
                </a:solidFill>
              </a:rPr>
              <a:t> </a:t>
            </a:r>
            <a:r>
              <a:rPr lang="en-US" dirty="0" err="1">
                <a:solidFill>
                  <a:schemeClr val="bg1"/>
                </a:solidFill>
              </a:rPr>
              <a:t>szerinti</a:t>
            </a:r>
            <a:r>
              <a:rPr lang="en-US" dirty="0">
                <a:solidFill>
                  <a:schemeClr val="bg1"/>
                </a:solidFill>
              </a:rPr>
              <a:t> </a:t>
            </a:r>
            <a:r>
              <a:rPr lang="en-US" dirty="0" err="1">
                <a:solidFill>
                  <a:schemeClr val="bg1"/>
                </a:solidFill>
              </a:rPr>
              <a:t>adatok</a:t>
            </a:r>
            <a:r>
              <a:rPr lang="en-US" dirty="0">
                <a:solidFill>
                  <a:schemeClr val="bg1"/>
                </a:solidFill>
              </a:rPr>
              <a:t> - a </a:t>
            </a:r>
            <a:r>
              <a:rPr lang="en-US" dirty="0" err="1">
                <a:solidFill>
                  <a:schemeClr val="bg1"/>
                </a:solidFill>
              </a:rPr>
              <a:t>hallgató</a:t>
            </a:r>
            <a:r>
              <a:rPr lang="en-US" dirty="0">
                <a:solidFill>
                  <a:schemeClr val="bg1"/>
                </a:solidFill>
              </a:rPr>
              <a:t> </a:t>
            </a:r>
            <a:r>
              <a:rPr lang="en-US" dirty="0" err="1">
                <a:solidFill>
                  <a:schemeClr val="bg1"/>
                </a:solidFill>
              </a:rPr>
              <a:t>tanulmányainak</a:t>
            </a:r>
            <a:r>
              <a:rPr lang="en-US" dirty="0">
                <a:solidFill>
                  <a:schemeClr val="bg1"/>
                </a:solidFill>
              </a:rPr>
              <a:t> </a:t>
            </a:r>
            <a:r>
              <a:rPr lang="en-US" dirty="0" err="1">
                <a:solidFill>
                  <a:schemeClr val="bg1"/>
                </a:solidFill>
              </a:rPr>
              <a:t>értékelése</a:t>
            </a:r>
            <a:r>
              <a:rPr lang="en-US" dirty="0">
                <a:solidFill>
                  <a:schemeClr val="bg1"/>
                </a:solidFill>
              </a:rPr>
              <a:t>, </a:t>
            </a:r>
            <a:r>
              <a:rPr lang="en-US" dirty="0" err="1">
                <a:solidFill>
                  <a:schemeClr val="bg1"/>
                </a:solidFill>
              </a:rPr>
              <a:t>vizsgaadatok</a:t>
            </a:r>
            <a:r>
              <a:rPr lang="en-US" dirty="0">
                <a:solidFill>
                  <a:schemeClr val="bg1"/>
                </a:solidFill>
              </a:rPr>
              <a:t>, </a:t>
            </a:r>
            <a:r>
              <a:rPr lang="en-US" dirty="0" err="1">
                <a:solidFill>
                  <a:schemeClr val="bg1"/>
                </a:solidFill>
              </a:rPr>
              <a:t>igénybe</a:t>
            </a:r>
            <a:r>
              <a:rPr lang="en-US" dirty="0">
                <a:solidFill>
                  <a:schemeClr val="bg1"/>
                </a:solidFill>
              </a:rPr>
              <a:t> </a:t>
            </a:r>
            <a:r>
              <a:rPr lang="en-US" dirty="0" err="1">
                <a:solidFill>
                  <a:schemeClr val="bg1"/>
                </a:solidFill>
              </a:rPr>
              <a:t>vett</a:t>
            </a:r>
            <a:r>
              <a:rPr lang="en-US" dirty="0">
                <a:solidFill>
                  <a:schemeClr val="bg1"/>
                </a:solidFill>
              </a:rPr>
              <a:t> </a:t>
            </a:r>
            <a:r>
              <a:rPr lang="en-US" dirty="0" err="1">
                <a:solidFill>
                  <a:schemeClr val="bg1"/>
                </a:solidFill>
              </a:rPr>
              <a:t>támogatási</a:t>
            </a:r>
            <a:r>
              <a:rPr lang="en-US" dirty="0">
                <a:solidFill>
                  <a:schemeClr val="bg1"/>
                </a:solidFill>
              </a:rPr>
              <a:t> </a:t>
            </a:r>
            <a:r>
              <a:rPr lang="en-US" dirty="0" err="1">
                <a:solidFill>
                  <a:schemeClr val="bg1"/>
                </a:solidFill>
              </a:rPr>
              <a:t>idő</a:t>
            </a:r>
            <a:r>
              <a:rPr lang="en-US" dirty="0">
                <a:solidFill>
                  <a:schemeClr val="bg1"/>
                </a:solidFill>
              </a:rPr>
              <a:t> </a:t>
            </a:r>
            <a:r>
              <a:rPr lang="en-US" dirty="0" err="1">
                <a:solidFill>
                  <a:schemeClr val="bg1"/>
                </a:solidFill>
              </a:rPr>
              <a:t>kivételével</a:t>
            </a:r>
            <a:r>
              <a:rPr lang="en-US" dirty="0">
                <a:solidFill>
                  <a:schemeClr val="bg1"/>
                </a:solidFill>
              </a:rPr>
              <a:t> -,</a:t>
            </a:r>
          </a:p>
          <a:p>
            <a:r>
              <a:rPr lang="en-US" i="1" dirty="0" err="1">
                <a:solidFill>
                  <a:schemeClr val="bg1"/>
                </a:solidFill>
              </a:rPr>
              <a:t>ee</a:t>
            </a:r>
            <a:r>
              <a:rPr lang="en-US" i="1" dirty="0">
                <a:solidFill>
                  <a:schemeClr val="bg1"/>
                </a:solidFill>
              </a:rPr>
              <a:t>) </a:t>
            </a:r>
            <a:r>
              <a:rPr lang="en-US" dirty="0" err="1">
                <a:solidFill>
                  <a:schemeClr val="bg1"/>
                </a:solidFill>
              </a:rPr>
              <a:t>az</a:t>
            </a:r>
            <a:r>
              <a:rPr lang="en-US" dirty="0">
                <a:solidFill>
                  <a:schemeClr val="bg1"/>
                </a:solidFill>
              </a:rPr>
              <a:t> 1. </a:t>
            </a:r>
            <a:r>
              <a:rPr lang="en-US" i="1" dirty="0">
                <a:solidFill>
                  <a:schemeClr val="bg1"/>
                </a:solidFill>
              </a:rPr>
              <a:t>b) </a:t>
            </a:r>
            <a:r>
              <a:rPr lang="en-US" dirty="0" err="1">
                <a:solidFill>
                  <a:schemeClr val="bg1"/>
                </a:solidFill>
              </a:rPr>
              <a:t>pont</a:t>
            </a:r>
            <a:r>
              <a:rPr lang="en-US" dirty="0">
                <a:solidFill>
                  <a:schemeClr val="bg1"/>
                </a:solidFill>
              </a:rPr>
              <a:t> </a:t>
            </a:r>
            <a:r>
              <a:rPr lang="en-US" i="1" dirty="0" err="1">
                <a:solidFill>
                  <a:schemeClr val="bg1"/>
                </a:solidFill>
              </a:rPr>
              <a:t>bl</a:t>
            </a:r>
            <a:r>
              <a:rPr lang="en-US" i="1" dirty="0">
                <a:solidFill>
                  <a:schemeClr val="bg1"/>
                </a:solidFill>
              </a:rPr>
              <a:t>) </a:t>
            </a:r>
            <a:r>
              <a:rPr lang="en-US" dirty="0" err="1">
                <a:solidFill>
                  <a:schemeClr val="bg1"/>
                </a:solidFill>
              </a:rPr>
              <a:t>alpontjából</a:t>
            </a:r>
            <a:r>
              <a:rPr lang="en-US" dirty="0">
                <a:solidFill>
                  <a:schemeClr val="bg1"/>
                </a:solidFill>
              </a:rPr>
              <a:t> </a:t>
            </a:r>
            <a:r>
              <a:rPr lang="en-US" dirty="0" err="1">
                <a:solidFill>
                  <a:schemeClr val="bg1"/>
                </a:solidFill>
              </a:rPr>
              <a:t>az</a:t>
            </a:r>
            <a:r>
              <a:rPr lang="en-US" dirty="0">
                <a:solidFill>
                  <a:schemeClr val="bg1"/>
                </a:solidFill>
              </a:rPr>
              <a:t> </a:t>
            </a:r>
            <a:r>
              <a:rPr lang="en-US" dirty="0" err="1">
                <a:solidFill>
                  <a:schemeClr val="bg1"/>
                </a:solidFill>
              </a:rPr>
              <a:t>abszolutóriumra</a:t>
            </a:r>
            <a:r>
              <a:rPr lang="en-US" dirty="0">
                <a:solidFill>
                  <a:schemeClr val="bg1"/>
                </a:solidFill>
              </a:rPr>
              <a:t> </a:t>
            </a:r>
            <a:r>
              <a:rPr lang="en-US" dirty="0" err="1">
                <a:solidFill>
                  <a:schemeClr val="bg1"/>
                </a:solidFill>
              </a:rPr>
              <a:t>és</a:t>
            </a:r>
            <a:r>
              <a:rPr lang="en-US" dirty="0">
                <a:solidFill>
                  <a:schemeClr val="bg1"/>
                </a:solidFill>
              </a:rPr>
              <a:t> a </a:t>
            </a:r>
            <a:r>
              <a:rPr lang="en-US" dirty="0" err="1">
                <a:solidFill>
                  <a:schemeClr val="bg1"/>
                </a:solidFill>
              </a:rPr>
              <a:t>záróvizsgára</a:t>
            </a:r>
            <a:r>
              <a:rPr lang="en-US" dirty="0">
                <a:solidFill>
                  <a:schemeClr val="bg1"/>
                </a:solidFill>
              </a:rPr>
              <a:t> (</a:t>
            </a:r>
            <a:r>
              <a:rPr lang="en-US" dirty="0" err="1">
                <a:solidFill>
                  <a:schemeClr val="bg1"/>
                </a:solidFill>
              </a:rPr>
              <a:t>doktori</a:t>
            </a:r>
            <a:r>
              <a:rPr lang="en-US" dirty="0">
                <a:solidFill>
                  <a:schemeClr val="bg1"/>
                </a:solidFill>
              </a:rPr>
              <a:t> </a:t>
            </a:r>
            <a:r>
              <a:rPr lang="en-US" dirty="0" err="1">
                <a:solidFill>
                  <a:schemeClr val="bg1"/>
                </a:solidFill>
              </a:rPr>
              <a:t>védésre</a:t>
            </a:r>
            <a:r>
              <a:rPr lang="en-US" dirty="0">
                <a:solidFill>
                  <a:schemeClr val="bg1"/>
                </a:solidFill>
              </a:rPr>
              <a:t>) </a:t>
            </a:r>
            <a:r>
              <a:rPr lang="en-US" dirty="0" err="1">
                <a:solidFill>
                  <a:schemeClr val="bg1"/>
                </a:solidFill>
              </a:rPr>
              <a:t>vonatkozó</a:t>
            </a:r>
            <a:r>
              <a:rPr lang="en-US" dirty="0">
                <a:solidFill>
                  <a:schemeClr val="bg1"/>
                </a:solidFill>
              </a:rPr>
              <a:t> </a:t>
            </a:r>
            <a:r>
              <a:rPr lang="en-US" dirty="0" err="1">
                <a:solidFill>
                  <a:schemeClr val="bg1"/>
                </a:solidFill>
              </a:rPr>
              <a:t>adatok</a:t>
            </a:r>
            <a:r>
              <a:rPr lang="en-US" dirty="0">
                <a:solidFill>
                  <a:schemeClr val="bg1"/>
                </a:solidFill>
              </a:rPr>
              <a:t> a </a:t>
            </a:r>
            <a:r>
              <a:rPr lang="en-US" dirty="0" err="1">
                <a:solidFill>
                  <a:schemeClr val="bg1"/>
                </a:solidFill>
              </a:rPr>
              <a:t>hallgatói</a:t>
            </a:r>
            <a:r>
              <a:rPr lang="en-US" dirty="0">
                <a:solidFill>
                  <a:schemeClr val="bg1"/>
                </a:solidFill>
              </a:rPr>
              <a:t> </a:t>
            </a:r>
            <a:r>
              <a:rPr lang="en-US" dirty="0" err="1">
                <a:solidFill>
                  <a:schemeClr val="bg1"/>
                </a:solidFill>
              </a:rPr>
              <a:t>hiteltartozások</a:t>
            </a:r>
            <a:r>
              <a:rPr lang="en-US" dirty="0">
                <a:solidFill>
                  <a:schemeClr val="bg1"/>
                </a:solidFill>
              </a:rPr>
              <a:t> </a:t>
            </a:r>
            <a:r>
              <a:rPr lang="en-US" dirty="0" err="1">
                <a:solidFill>
                  <a:schemeClr val="bg1"/>
                </a:solidFill>
              </a:rPr>
              <a:t>várható</a:t>
            </a:r>
            <a:r>
              <a:rPr lang="en-US" dirty="0">
                <a:solidFill>
                  <a:schemeClr val="bg1"/>
                </a:solidFill>
              </a:rPr>
              <a:t> </a:t>
            </a:r>
            <a:r>
              <a:rPr lang="en-US" dirty="0" err="1">
                <a:solidFill>
                  <a:schemeClr val="bg1"/>
                </a:solidFill>
              </a:rPr>
              <a:t>visszafizetésével</a:t>
            </a:r>
            <a:r>
              <a:rPr lang="en-US" dirty="0">
                <a:solidFill>
                  <a:schemeClr val="bg1"/>
                </a:solidFill>
              </a:rPr>
              <a:t> </a:t>
            </a:r>
            <a:r>
              <a:rPr lang="en-US" dirty="0" err="1">
                <a:solidFill>
                  <a:schemeClr val="bg1"/>
                </a:solidFill>
              </a:rPr>
              <a:t>kapcsolatos</a:t>
            </a:r>
            <a:r>
              <a:rPr lang="en-US" dirty="0">
                <a:solidFill>
                  <a:schemeClr val="bg1"/>
                </a:solidFill>
              </a:rPr>
              <a:t> </a:t>
            </a:r>
            <a:r>
              <a:rPr lang="en-US" dirty="0" err="1">
                <a:solidFill>
                  <a:schemeClr val="bg1"/>
                </a:solidFill>
              </a:rPr>
              <a:t>kockázatelemzéshez</a:t>
            </a:r>
            <a:r>
              <a:rPr lang="en-US" dirty="0">
                <a:solidFill>
                  <a:schemeClr val="bg1"/>
                </a:solidFill>
              </a:rPr>
              <a:t> </a:t>
            </a:r>
            <a:r>
              <a:rPr lang="en-US" dirty="0" err="1">
                <a:solidFill>
                  <a:schemeClr val="bg1"/>
                </a:solidFill>
              </a:rPr>
              <a:t>és</a:t>
            </a:r>
            <a:r>
              <a:rPr lang="en-US" dirty="0">
                <a:solidFill>
                  <a:schemeClr val="bg1"/>
                </a:solidFill>
              </a:rPr>
              <a:t> a </a:t>
            </a:r>
            <a:r>
              <a:rPr lang="en-US" dirty="0" err="1">
                <a:solidFill>
                  <a:schemeClr val="bg1"/>
                </a:solidFill>
              </a:rPr>
              <a:t>kockázati</a:t>
            </a:r>
            <a:r>
              <a:rPr lang="en-US" dirty="0">
                <a:solidFill>
                  <a:schemeClr val="bg1"/>
                </a:solidFill>
              </a:rPr>
              <a:t> </a:t>
            </a:r>
            <a:r>
              <a:rPr lang="en-US" dirty="0" err="1">
                <a:solidFill>
                  <a:schemeClr val="bg1"/>
                </a:solidFill>
              </a:rPr>
              <a:t>mérték</a:t>
            </a:r>
            <a:r>
              <a:rPr lang="en-US" dirty="0">
                <a:solidFill>
                  <a:schemeClr val="bg1"/>
                </a:solidFill>
              </a:rPr>
              <a:t> </a:t>
            </a:r>
            <a:r>
              <a:rPr lang="en-US" dirty="0" err="1">
                <a:solidFill>
                  <a:schemeClr val="bg1"/>
                </a:solidFill>
              </a:rPr>
              <a:t>szerinti</a:t>
            </a:r>
            <a:r>
              <a:rPr lang="en-US" dirty="0">
                <a:solidFill>
                  <a:schemeClr val="bg1"/>
                </a:solidFill>
              </a:rPr>
              <a:t> </a:t>
            </a:r>
            <a:r>
              <a:rPr lang="en-US" dirty="0" err="1">
                <a:solidFill>
                  <a:schemeClr val="bg1"/>
                </a:solidFill>
              </a:rPr>
              <a:t>ügyfélkezeléshez</a:t>
            </a:r>
            <a:r>
              <a:rPr lang="en-US" dirty="0">
                <a:solidFill>
                  <a:schemeClr val="bg1"/>
                </a:solidFill>
              </a:rPr>
              <a:t>;</a:t>
            </a:r>
          </a:p>
          <a:p>
            <a:r>
              <a:rPr lang="en-US" i="1" dirty="0">
                <a:solidFill>
                  <a:schemeClr val="bg1"/>
                </a:solidFill>
              </a:rPr>
              <a:t>f) </a:t>
            </a:r>
            <a:r>
              <a:rPr lang="en-US" dirty="0">
                <a:solidFill>
                  <a:schemeClr val="bg1"/>
                </a:solidFill>
              </a:rPr>
              <a:t>a </a:t>
            </a:r>
            <a:r>
              <a:rPr lang="en-US" dirty="0" err="1">
                <a:solidFill>
                  <a:schemeClr val="bg1"/>
                </a:solidFill>
              </a:rPr>
              <a:t>magyar</a:t>
            </a:r>
            <a:r>
              <a:rPr lang="en-US" dirty="0">
                <a:solidFill>
                  <a:schemeClr val="bg1"/>
                </a:solidFill>
              </a:rPr>
              <a:t> </a:t>
            </a:r>
            <a:r>
              <a:rPr lang="en-US" dirty="0" err="1">
                <a:solidFill>
                  <a:schemeClr val="bg1"/>
                </a:solidFill>
              </a:rPr>
              <a:t>állami</a:t>
            </a:r>
            <a:r>
              <a:rPr lang="en-US" dirty="0">
                <a:solidFill>
                  <a:schemeClr val="bg1"/>
                </a:solidFill>
              </a:rPr>
              <a:t> </a:t>
            </a:r>
            <a:r>
              <a:rPr lang="en-US" dirty="0" err="1">
                <a:solidFill>
                  <a:schemeClr val="bg1"/>
                </a:solidFill>
              </a:rPr>
              <a:t>ösztöndíj</a:t>
            </a:r>
            <a:r>
              <a:rPr lang="en-US" dirty="0">
                <a:solidFill>
                  <a:schemeClr val="bg1"/>
                </a:solidFill>
              </a:rPr>
              <a:t> </a:t>
            </a:r>
            <a:r>
              <a:rPr lang="en-US" dirty="0" err="1">
                <a:solidFill>
                  <a:schemeClr val="bg1"/>
                </a:solidFill>
              </a:rPr>
              <a:t>feltételei</a:t>
            </a:r>
            <a:r>
              <a:rPr lang="en-US" dirty="0">
                <a:solidFill>
                  <a:schemeClr val="bg1"/>
                </a:solidFill>
              </a:rPr>
              <a:t> </a:t>
            </a:r>
            <a:r>
              <a:rPr lang="en-US" dirty="0" err="1">
                <a:solidFill>
                  <a:schemeClr val="bg1"/>
                </a:solidFill>
              </a:rPr>
              <a:t>teljesítésének</a:t>
            </a:r>
            <a:r>
              <a:rPr lang="en-US" dirty="0">
                <a:solidFill>
                  <a:schemeClr val="bg1"/>
                </a:solidFill>
              </a:rPr>
              <a:t> </a:t>
            </a:r>
            <a:r>
              <a:rPr lang="en-US" dirty="0" err="1">
                <a:solidFill>
                  <a:schemeClr val="bg1"/>
                </a:solidFill>
              </a:rPr>
              <a:t>nyilvántartásáért</a:t>
            </a:r>
            <a:r>
              <a:rPr lang="en-US" dirty="0">
                <a:solidFill>
                  <a:schemeClr val="bg1"/>
                </a:solidFill>
              </a:rPr>
              <a:t> </a:t>
            </a:r>
            <a:r>
              <a:rPr lang="en-US" dirty="0" err="1">
                <a:solidFill>
                  <a:schemeClr val="bg1"/>
                </a:solidFill>
              </a:rPr>
              <a:t>felelős</a:t>
            </a:r>
            <a:r>
              <a:rPr lang="en-US" dirty="0">
                <a:solidFill>
                  <a:schemeClr val="bg1"/>
                </a:solidFill>
              </a:rPr>
              <a:t> </a:t>
            </a:r>
            <a:r>
              <a:rPr lang="en-US" dirty="0" err="1">
                <a:solidFill>
                  <a:schemeClr val="bg1"/>
                </a:solidFill>
              </a:rPr>
              <a:t>szervnek</a:t>
            </a:r>
            <a:r>
              <a:rPr lang="en-US" dirty="0">
                <a:solidFill>
                  <a:schemeClr val="bg1"/>
                </a:solidFill>
              </a:rPr>
              <a:t> a </a:t>
            </a:r>
            <a:r>
              <a:rPr lang="en-US" dirty="0" err="1">
                <a:solidFill>
                  <a:schemeClr val="bg1"/>
                </a:solidFill>
              </a:rPr>
              <a:t>képzésre</a:t>
            </a:r>
            <a:r>
              <a:rPr lang="en-US" dirty="0">
                <a:solidFill>
                  <a:schemeClr val="bg1"/>
                </a:solidFill>
              </a:rPr>
              <a:t> </a:t>
            </a:r>
            <a:r>
              <a:rPr lang="en-US" dirty="0" err="1">
                <a:solidFill>
                  <a:schemeClr val="bg1"/>
                </a:solidFill>
              </a:rPr>
              <a:t>és</a:t>
            </a:r>
            <a:r>
              <a:rPr lang="en-US" dirty="0">
                <a:solidFill>
                  <a:schemeClr val="bg1"/>
                </a:solidFill>
              </a:rPr>
              <a:t> a </a:t>
            </a:r>
            <a:r>
              <a:rPr lang="en-US" dirty="0" err="1">
                <a:solidFill>
                  <a:schemeClr val="bg1"/>
                </a:solidFill>
              </a:rPr>
              <a:t>hallgatói</a:t>
            </a:r>
            <a:r>
              <a:rPr lang="en-US" dirty="0">
                <a:solidFill>
                  <a:schemeClr val="bg1"/>
                </a:solidFill>
              </a:rPr>
              <a:t> </a:t>
            </a:r>
            <a:r>
              <a:rPr lang="en-US" dirty="0" err="1">
                <a:solidFill>
                  <a:schemeClr val="bg1"/>
                </a:solidFill>
              </a:rPr>
              <a:t>jogviszonyra</a:t>
            </a:r>
            <a:r>
              <a:rPr lang="en-US" dirty="0">
                <a:solidFill>
                  <a:schemeClr val="bg1"/>
                </a:solidFill>
              </a:rPr>
              <a:t> </a:t>
            </a:r>
            <a:r>
              <a:rPr lang="en-US" dirty="0" err="1">
                <a:solidFill>
                  <a:schemeClr val="bg1"/>
                </a:solidFill>
              </a:rPr>
              <a:t>vonatkozóan</a:t>
            </a:r>
            <a:r>
              <a:rPr lang="en-US" dirty="0">
                <a:solidFill>
                  <a:schemeClr val="bg1"/>
                </a:solidFill>
              </a:rPr>
              <a:t>.</a:t>
            </a:r>
          </a:p>
          <a:p>
            <a:endParaRPr lang="hu-HU" dirty="0"/>
          </a:p>
        </p:txBody>
      </p:sp>
    </p:spTree>
    <p:extLst>
      <p:ext uri="{BB962C8B-B14F-4D97-AF65-F5344CB8AC3E}">
        <p14:creationId xmlns:p14="http://schemas.microsoft.com/office/powerpoint/2010/main" val="2052049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778098"/>
          </a:xfrm>
        </p:spPr>
        <p:txBody>
          <a:bodyPr/>
          <a:lstStyle/>
          <a:p>
            <a:pPr algn="ctr"/>
            <a:r>
              <a:rPr lang="hu-HU" dirty="0" smtClean="0">
                <a:solidFill>
                  <a:schemeClr val="bg1"/>
                </a:solidFill>
              </a:rPr>
              <a:t>NÉHÁNY FONTOSABB JOGESET II.</a:t>
            </a:r>
            <a:endParaRPr lang="hu-HU" dirty="0">
              <a:solidFill>
                <a:schemeClr val="bg1"/>
              </a:solidFill>
            </a:endParaRPr>
          </a:p>
        </p:txBody>
      </p:sp>
      <p:sp>
        <p:nvSpPr>
          <p:cNvPr id="3" name="Tartalom helye 2"/>
          <p:cNvSpPr>
            <a:spLocks noGrp="1"/>
          </p:cNvSpPr>
          <p:nvPr>
            <p:ph sz="quarter" idx="13"/>
          </p:nvPr>
        </p:nvSpPr>
        <p:spPr>
          <a:xfrm>
            <a:off x="1619672" y="1268760"/>
            <a:ext cx="7272808" cy="4536504"/>
          </a:xfrm>
        </p:spPr>
        <p:txBody>
          <a:bodyPr>
            <a:normAutofit fontScale="92500" lnSpcReduction="20000"/>
          </a:bodyPr>
          <a:lstStyle/>
          <a:p>
            <a:pPr marL="0" indent="0">
              <a:buNone/>
            </a:pPr>
            <a:r>
              <a:rPr lang="hu-HU" sz="1800" b="1" dirty="0">
                <a:solidFill>
                  <a:schemeClr val="bg1"/>
                </a:solidFill>
              </a:rPr>
              <a:t>Jogeset: kiadhatók-e </a:t>
            </a:r>
            <a:r>
              <a:rPr lang="hu-HU" sz="1800" b="1" dirty="0" smtClean="0">
                <a:solidFill>
                  <a:schemeClr val="bg1"/>
                </a:solidFill>
              </a:rPr>
              <a:t>a felvételre JELENTKEZŐ </a:t>
            </a:r>
            <a:r>
              <a:rPr lang="hu-HU" sz="1800" b="1" dirty="0">
                <a:solidFill>
                  <a:schemeClr val="bg1"/>
                </a:solidFill>
              </a:rPr>
              <a:t>személyes </a:t>
            </a:r>
            <a:r>
              <a:rPr lang="hu-HU" sz="1800" b="1" dirty="0" smtClean="0">
                <a:solidFill>
                  <a:schemeClr val="bg1"/>
                </a:solidFill>
              </a:rPr>
              <a:t>adatai </a:t>
            </a:r>
            <a:r>
              <a:rPr lang="hu-HU" sz="1800" b="1" dirty="0">
                <a:solidFill>
                  <a:schemeClr val="bg1"/>
                </a:solidFill>
              </a:rPr>
              <a:t>a fenntartónak?</a:t>
            </a:r>
            <a:endParaRPr lang="en-US" sz="1800" dirty="0">
              <a:solidFill>
                <a:schemeClr val="bg1"/>
              </a:solidFill>
            </a:endParaRPr>
          </a:p>
          <a:p>
            <a:pPr marL="0" indent="0">
              <a:buNone/>
            </a:pPr>
            <a:r>
              <a:rPr lang="hu-HU" sz="1800" dirty="0">
                <a:solidFill>
                  <a:schemeClr val="bg1"/>
                </a:solidFill>
              </a:rPr>
              <a:t>A nemzeti felsőoktatásról szóló 2011. évi CCIV. </a:t>
            </a:r>
            <a:r>
              <a:rPr lang="hu-HU" sz="1800" dirty="0" smtClean="0">
                <a:solidFill>
                  <a:schemeClr val="bg1"/>
                </a:solidFill>
              </a:rPr>
              <a:t>törvény, vagyis </a:t>
            </a:r>
            <a:r>
              <a:rPr lang="hu-HU" sz="1800" b="1" dirty="0" err="1" smtClean="0">
                <a:solidFill>
                  <a:schemeClr val="bg1"/>
                </a:solidFill>
              </a:rPr>
              <a:t>Nftv</a:t>
            </a:r>
            <a:r>
              <a:rPr lang="hu-HU" sz="1800" b="1" dirty="0" smtClean="0">
                <a:solidFill>
                  <a:schemeClr val="bg1"/>
                </a:solidFill>
              </a:rPr>
              <a:t>. </a:t>
            </a:r>
            <a:r>
              <a:rPr lang="hu-HU" sz="1800" b="1" dirty="0">
                <a:solidFill>
                  <a:schemeClr val="bg1"/>
                </a:solidFill>
              </a:rPr>
              <a:t>3. melléklete </a:t>
            </a:r>
            <a:r>
              <a:rPr lang="hu-HU" sz="1800" dirty="0">
                <a:solidFill>
                  <a:schemeClr val="bg1"/>
                </a:solidFill>
              </a:rPr>
              <a:t>I/B. pontja a következőképpen rendelkezik</a:t>
            </a:r>
            <a:r>
              <a:rPr lang="hu-HU" sz="1800" dirty="0" smtClean="0">
                <a:solidFill>
                  <a:schemeClr val="bg1"/>
                </a:solidFill>
              </a:rPr>
              <a:t>:</a:t>
            </a:r>
          </a:p>
          <a:p>
            <a:pPr marL="0" indent="0">
              <a:buNone/>
            </a:pPr>
            <a:r>
              <a:rPr lang="hu-HU" sz="1800" dirty="0" smtClean="0">
                <a:solidFill>
                  <a:schemeClr val="bg1"/>
                </a:solidFill>
              </a:rPr>
              <a:t>1</a:t>
            </a:r>
            <a:r>
              <a:rPr lang="hu-HU" sz="1800" dirty="0">
                <a:solidFill>
                  <a:schemeClr val="bg1"/>
                </a:solidFill>
              </a:rPr>
              <a:t>. E törvény alapján nyilvántartott adatok: </a:t>
            </a:r>
            <a:r>
              <a:rPr lang="hu-HU" sz="1800" i="1" dirty="0">
                <a:solidFill>
                  <a:schemeClr val="bg1"/>
                </a:solidFill>
              </a:rPr>
              <a:t>a) </a:t>
            </a:r>
            <a:r>
              <a:rPr lang="hu-HU" sz="1800" u="sng" dirty="0">
                <a:solidFill>
                  <a:schemeClr val="bg1"/>
                </a:solidFill>
              </a:rPr>
              <a:t>felvétellel összefüggő adatok:</a:t>
            </a:r>
            <a:endParaRPr lang="hu-HU" sz="1800" dirty="0">
              <a:solidFill>
                <a:schemeClr val="bg1"/>
              </a:solidFill>
            </a:endParaRPr>
          </a:p>
          <a:p>
            <a:r>
              <a:rPr lang="hu-HU" sz="1800" i="1" u="sng" dirty="0" err="1">
                <a:solidFill>
                  <a:schemeClr val="bg1"/>
                </a:solidFill>
              </a:rPr>
              <a:t>aa</a:t>
            </a:r>
            <a:r>
              <a:rPr lang="hu-HU" sz="1800" i="1" u="sng" dirty="0">
                <a:solidFill>
                  <a:schemeClr val="bg1"/>
                </a:solidFill>
              </a:rPr>
              <a:t>) </a:t>
            </a:r>
            <a:r>
              <a:rPr lang="hu-HU" sz="1800" u="sng" dirty="0">
                <a:solidFill>
                  <a:schemeClr val="bg1"/>
                </a:solidFill>
              </a:rPr>
              <a:t>a jelentkező neve, </a:t>
            </a:r>
            <a:r>
              <a:rPr lang="hu-HU" sz="1800" dirty="0">
                <a:solidFill>
                  <a:schemeClr val="bg1"/>
                </a:solidFill>
              </a:rPr>
              <a:t>neme, születési neve, anyja neve, születési helye és ideje, állampolgársága, állandó lakásának és tartózkodási helyének címe és telefonszáma, nem magyar állampolgár esetén a Magyarország területén való tartózkodás jogcíme és a tartózkodásra jogosító okirat - külön törvény szerint a szabad mozgás és tartózkodás jogával rendelkező személyek esetén a tartózkodási jogot igazoló okmány - megnevezése, száma,</a:t>
            </a:r>
          </a:p>
          <a:p>
            <a:pPr marL="0" indent="0">
              <a:buNone/>
            </a:pPr>
            <a:r>
              <a:rPr lang="hu-HU" sz="1800" dirty="0" smtClean="0">
                <a:solidFill>
                  <a:schemeClr val="bg1"/>
                </a:solidFill>
              </a:rPr>
              <a:t>4</a:t>
            </a:r>
            <a:r>
              <a:rPr lang="hu-HU" sz="1800" baseline="30000" dirty="0" smtClean="0">
                <a:solidFill>
                  <a:schemeClr val="bg1"/>
                </a:solidFill>
              </a:rPr>
              <a:t>.</a:t>
            </a:r>
            <a:r>
              <a:rPr lang="hu-HU" sz="1800" dirty="0" smtClean="0">
                <a:solidFill>
                  <a:schemeClr val="bg1"/>
                </a:solidFill>
              </a:rPr>
              <a:t> Az </a:t>
            </a:r>
            <a:r>
              <a:rPr lang="hu-HU" sz="1800" dirty="0">
                <a:solidFill>
                  <a:schemeClr val="bg1"/>
                </a:solidFill>
              </a:rPr>
              <a:t>adattovábbítás feltételei: </a:t>
            </a:r>
            <a:r>
              <a:rPr lang="hu-HU" sz="1800" u="sng" dirty="0">
                <a:solidFill>
                  <a:schemeClr val="bg1"/>
                </a:solidFill>
              </a:rPr>
              <a:t>az adatok továbbíthatók:</a:t>
            </a:r>
            <a:endParaRPr lang="hu-HU" sz="1800" dirty="0">
              <a:solidFill>
                <a:schemeClr val="bg1"/>
              </a:solidFill>
            </a:endParaRPr>
          </a:p>
          <a:p>
            <a:r>
              <a:rPr lang="hu-HU" sz="1800" i="1" dirty="0">
                <a:solidFill>
                  <a:schemeClr val="bg1"/>
                </a:solidFill>
              </a:rPr>
              <a:t>a) </a:t>
            </a:r>
            <a:r>
              <a:rPr lang="hu-HU" sz="1800" u="sng" dirty="0" err="1">
                <a:solidFill>
                  <a:schemeClr val="bg1"/>
                </a:solidFill>
              </a:rPr>
              <a:t>a</a:t>
            </a:r>
            <a:r>
              <a:rPr lang="hu-HU" sz="1800" u="sng" dirty="0">
                <a:solidFill>
                  <a:schemeClr val="bg1"/>
                </a:solidFill>
              </a:rPr>
              <a:t> fenntartónak valamennyi adat, a fenntartói irányítással összefüggő feladatok ellátásához;</a:t>
            </a:r>
            <a:endParaRPr lang="hu-HU" sz="1800" dirty="0">
              <a:solidFill>
                <a:schemeClr val="bg1"/>
              </a:solidFill>
            </a:endParaRPr>
          </a:p>
          <a:p>
            <a:pPr marL="0" indent="0">
              <a:buNone/>
            </a:pPr>
            <a:r>
              <a:rPr lang="hu-HU" sz="1800" b="1" dirty="0" smtClean="0">
                <a:solidFill>
                  <a:schemeClr val="bg1"/>
                </a:solidFill>
              </a:rPr>
              <a:t>Summa</a:t>
            </a:r>
            <a:r>
              <a:rPr lang="hu-HU" sz="1800" b="1" dirty="0">
                <a:solidFill>
                  <a:schemeClr val="bg1"/>
                </a:solidFill>
              </a:rPr>
              <a:t>: </a:t>
            </a:r>
            <a:r>
              <a:rPr lang="hu-HU" sz="1800" b="1" u="sng" dirty="0">
                <a:solidFill>
                  <a:schemeClr val="bg1"/>
                </a:solidFill>
              </a:rPr>
              <a:t>a fenntartói irányítással összefüggő feladatok ellátásához </a:t>
            </a:r>
            <a:r>
              <a:rPr lang="hu-HU" sz="1800" b="1" dirty="0">
                <a:solidFill>
                  <a:schemeClr val="bg1"/>
                </a:solidFill>
              </a:rPr>
              <a:t>az adatok </a:t>
            </a:r>
            <a:r>
              <a:rPr lang="hu-HU" sz="1800" b="1" dirty="0" smtClean="0">
                <a:solidFill>
                  <a:schemeClr val="bg1"/>
                </a:solidFill>
              </a:rPr>
              <a:t>kiadhatók.</a:t>
            </a:r>
            <a:endParaRPr lang="hu-HU" sz="1800" dirty="0"/>
          </a:p>
          <a:p>
            <a:pPr marL="0" indent="0">
              <a:buNone/>
            </a:pPr>
            <a:endParaRPr lang="hu-HU" dirty="0">
              <a:solidFill>
                <a:schemeClr val="bg1"/>
              </a:solidFill>
            </a:endParaRPr>
          </a:p>
        </p:txBody>
      </p:sp>
    </p:spTree>
    <p:extLst>
      <p:ext uri="{BB962C8B-B14F-4D97-AF65-F5344CB8AC3E}">
        <p14:creationId xmlns:p14="http://schemas.microsoft.com/office/powerpoint/2010/main" val="294859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706090"/>
          </a:xfrm>
        </p:spPr>
        <p:txBody>
          <a:bodyPr/>
          <a:lstStyle/>
          <a:p>
            <a:pPr algn="ctr"/>
            <a:r>
              <a:rPr lang="hu-HU" dirty="0" smtClean="0">
                <a:solidFill>
                  <a:schemeClr val="bg1"/>
                </a:solidFill>
              </a:rPr>
              <a:t>Néhány fontosabb jogeset </a:t>
            </a:r>
            <a:r>
              <a:rPr lang="hu-HU" dirty="0" err="1" smtClean="0">
                <a:solidFill>
                  <a:schemeClr val="bg1"/>
                </a:solidFill>
              </a:rPr>
              <a:t>iii</a:t>
            </a:r>
            <a:r>
              <a:rPr lang="hu-HU" dirty="0" smtClean="0">
                <a:solidFill>
                  <a:schemeClr val="bg1"/>
                </a:solidFill>
              </a:rPr>
              <a:t>.</a:t>
            </a:r>
            <a:endParaRPr lang="hu-HU" dirty="0">
              <a:solidFill>
                <a:schemeClr val="bg1"/>
              </a:solidFill>
            </a:endParaRPr>
          </a:p>
        </p:txBody>
      </p:sp>
      <p:sp>
        <p:nvSpPr>
          <p:cNvPr id="3" name="Tartalom helye 2"/>
          <p:cNvSpPr>
            <a:spLocks noGrp="1"/>
          </p:cNvSpPr>
          <p:nvPr>
            <p:ph sz="quarter" idx="13"/>
          </p:nvPr>
        </p:nvSpPr>
        <p:spPr>
          <a:xfrm>
            <a:off x="1619672" y="1196752"/>
            <a:ext cx="7272808" cy="4518248"/>
          </a:xfrm>
        </p:spPr>
        <p:txBody>
          <a:bodyPr/>
          <a:lstStyle/>
          <a:p>
            <a:pPr marL="0" indent="0">
              <a:buNone/>
            </a:pPr>
            <a:r>
              <a:rPr lang="hu-HU" b="1" dirty="0">
                <a:solidFill>
                  <a:schemeClr val="bg1"/>
                </a:solidFill>
              </a:rPr>
              <a:t>Jogeset: kiadhatók-e a kollégista viselkedési kultúrája, szobatársának, szobatársainak neve, bulizási szokásai </a:t>
            </a:r>
            <a:r>
              <a:rPr lang="hu-HU" b="1" dirty="0" err="1">
                <a:solidFill>
                  <a:schemeClr val="bg1"/>
                </a:solidFill>
              </a:rPr>
              <a:t>emailen</a:t>
            </a:r>
            <a:r>
              <a:rPr lang="hu-HU" b="1" dirty="0">
                <a:solidFill>
                  <a:schemeClr val="bg1"/>
                </a:solidFill>
              </a:rPr>
              <a:t> érdeklődő harmadik </a:t>
            </a:r>
            <a:r>
              <a:rPr lang="hu-HU" b="1" dirty="0" smtClean="0">
                <a:solidFill>
                  <a:schemeClr val="bg1"/>
                </a:solidFill>
              </a:rPr>
              <a:t>személynek? </a:t>
            </a:r>
            <a:endParaRPr lang="en-US" dirty="0">
              <a:solidFill>
                <a:schemeClr val="bg1"/>
              </a:solidFill>
            </a:endParaRPr>
          </a:p>
          <a:p>
            <a:pPr marL="0" indent="0">
              <a:buNone/>
            </a:pPr>
            <a:r>
              <a:rPr lang="hu-HU" smtClean="0">
                <a:solidFill>
                  <a:schemeClr val="bg1"/>
                </a:solidFill>
              </a:rPr>
              <a:t>				Válasz</a:t>
            </a:r>
            <a:r>
              <a:rPr lang="hu-HU" dirty="0" smtClean="0">
                <a:solidFill>
                  <a:schemeClr val="bg1"/>
                </a:solidFill>
              </a:rPr>
              <a:t>:</a:t>
            </a:r>
            <a:endParaRPr lang="hu-HU" dirty="0">
              <a:solidFill>
                <a:schemeClr val="bg1"/>
              </a:solidFill>
            </a:endParaRPr>
          </a:p>
        </p:txBody>
      </p:sp>
      <p:pic>
        <p:nvPicPr>
          <p:cNvPr id="5" name="giphy.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47664" y="2420888"/>
            <a:ext cx="3256742" cy="2232248"/>
          </a:xfrm>
          <a:prstGeom prst="rect">
            <a:avLst/>
          </a:prstGeom>
        </p:spPr>
      </p:pic>
      <p:sp>
        <p:nvSpPr>
          <p:cNvPr id="6" name="Téglalap 5"/>
          <p:cNvSpPr/>
          <p:nvPr/>
        </p:nvSpPr>
        <p:spPr>
          <a:xfrm>
            <a:off x="1619672" y="5563940"/>
            <a:ext cx="3222104" cy="830997"/>
          </a:xfrm>
          <a:prstGeom prst="rect">
            <a:avLst/>
          </a:prstGeom>
        </p:spPr>
        <p:txBody>
          <a:bodyPr wrap="square">
            <a:spAutoFit/>
          </a:bodyPr>
          <a:lstStyle/>
          <a:p>
            <a:r>
              <a:rPr lang="en-US" sz="800" dirty="0">
                <a:solidFill>
                  <a:schemeClr val="bg1"/>
                </a:solidFill>
              </a:rPr>
              <a:t>https://www.google.hu/url?sa=i&amp;rct=j&amp;q=&amp;esrc=s&amp;source=images&amp;cd=&amp;cad=rja&amp;uact=8&amp;ved=0ahUKEwjisIjyvdfPAhWBFywKHc-oCsQQjRwIBw&amp;url=http%3A%2F%2Fgiphy.com%2Fgifs%2Falboardman-why-question-mark-ylyUQmwRhTyxiD5CFO&amp;bvm=bv.135475266,d.bGg&amp;psig=AFQjCNE3q2ixQETbGGwlGaysQUbQjUe8CQ&amp;ust=1476437890662561</a:t>
            </a:r>
          </a:p>
        </p:txBody>
      </p:sp>
      <p:sp>
        <p:nvSpPr>
          <p:cNvPr id="7" name="Téglalap 6"/>
          <p:cNvSpPr/>
          <p:nvPr/>
        </p:nvSpPr>
        <p:spPr>
          <a:xfrm>
            <a:off x="5076056" y="5563940"/>
            <a:ext cx="3600400" cy="584775"/>
          </a:xfrm>
          <a:prstGeom prst="rect">
            <a:avLst/>
          </a:prstGeom>
        </p:spPr>
        <p:txBody>
          <a:bodyPr wrap="square">
            <a:spAutoFit/>
          </a:bodyPr>
          <a:lstStyle/>
          <a:p>
            <a:r>
              <a:rPr lang="en-US" sz="800" dirty="0"/>
              <a:t>https://www.google.hu/url?sa=i&amp;rct=j&amp;q=&amp;esrc=s&amp;source=images&amp;cd=&amp;cad=rja&amp;uact=8&amp;ved=0ahUKEwj6hePtvtfPAhXMCiwKHe9WD_YQjRwIBw&amp;url=http%3A%2F%2Fwww.astrologycircle.com%2Fyes-or-no%2F&amp;bvm=bv.135475266,d.bGg&amp;psig=AFQjCNG-gj21hPpJ7cAuEoAy_TAYexikCg&amp;ust=1476438142934555</a:t>
            </a:r>
          </a:p>
        </p:txBody>
      </p:sp>
      <p:pic>
        <p:nvPicPr>
          <p:cNvPr id="1026" name="Picture 2" descr="Képtalálat a következőre: „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802" y="2420888"/>
            <a:ext cx="3647721" cy="2154238"/>
          </a:xfrm>
          <a:prstGeom prst="rect">
            <a:avLst/>
          </a:prstGeom>
          <a:noFill/>
          <a:extLst>
            <a:ext uri="{909E8E84-426E-40DD-AFC4-6F175D3DCCD1}">
              <a14:hiddenFill xmlns:a14="http://schemas.microsoft.com/office/drawing/2010/main">
                <a:solidFill>
                  <a:srgbClr val="FFFFFF"/>
                </a:solidFill>
              </a14:hiddenFill>
            </a:ext>
          </a:extLst>
        </p:spPr>
      </p:pic>
      <p:sp>
        <p:nvSpPr>
          <p:cNvPr id="8" name="Téglalap 7"/>
          <p:cNvSpPr/>
          <p:nvPr/>
        </p:nvSpPr>
        <p:spPr>
          <a:xfrm>
            <a:off x="5557152" y="5440828"/>
            <a:ext cx="2518406" cy="830997"/>
          </a:xfrm>
          <a:prstGeom prst="rect">
            <a:avLst/>
          </a:prstGeom>
        </p:spPr>
        <p:txBody>
          <a:bodyPr wrap="square">
            <a:spAutoFit/>
          </a:bodyPr>
          <a:lstStyle/>
          <a:p>
            <a:r>
              <a:rPr lang="en-US" sz="800" dirty="0">
                <a:solidFill>
                  <a:schemeClr val="bg1"/>
                </a:solidFill>
              </a:rPr>
              <a:t>https://www.google.hu/url?sa=i&amp;rct=j&amp;q=&amp;esrc=s&amp;source=images&amp;cd=&amp;cad=rja&amp;uact=8&amp;ved=0ahUKEwj6hePtvtfPAhXMCiwKHe9WD_YQjRwIBw&amp;url=http%3A%2F%2Fwww.astrologycircle.com%2Fyes-or-no%2F&amp;bvm=bv.135475266,d.bGg&amp;psig=AFQjCNG-gj21hPpJ7cAuEoAy_TAYexikCg&amp;ust=1476438142934555</a:t>
            </a:r>
          </a:p>
        </p:txBody>
      </p:sp>
    </p:spTree>
    <p:extLst>
      <p:ext uri="{BB962C8B-B14F-4D97-AF65-F5344CB8AC3E}">
        <p14:creationId xmlns:p14="http://schemas.microsoft.com/office/powerpoint/2010/main" val="25313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3"/>
          </p:nvPr>
        </p:nvSpPr>
        <p:spPr>
          <a:xfrm>
            <a:off x="1619672" y="1052736"/>
            <a:ext cx="5256584" cy="4824536"/>
          </a:xfrm>
        </p:spPr>
        <p:txBody>
          <a:bodyPr>
            <a:normAutofit fontScale="25000" lnSpcReduction="20000"/>
          </a:bodyPr>
          <a:lstStyle/>
          <a:p>
            <a:pPr marL="0" indent="0">
              <a:buNone/>
            </a:pPr>
            <a:r>
              <a:rPr lang="hu-HU" sz="6000" dirty="0" smtClean="0">
                <a:solidFill>
                  <a:schemeClr val="bg1"/>
                </a:solidFill>
              </a:rPr>
              <a:t>Az </a:t>
            </a:r>
            <a:r>
              <a:rPr lang="hu-HU" sz="6000" b="1" dirty="0" smtClean="0">
                <a:solidFill>
                  <a:schemeClr val="bg1"/>
                </a:solidFill>
              </a:rPr>
              <a:t>ELTE Adatvédelmi Szabályzatába 2016. 07. 01-jével </a:t>
            </a:r>
            <a:r>
              <a:rPr lang="hu-HU" sz="6000" dirty="0" smtClean="0">
                <a:solidFill>
                  <a:schemeClr val="bg1"/>
                </a:solidFill>
              </a:rPr>
              <a:t>kerültek be az elektronikus beléptető rendszerre vonatkozó rendelkezések.</a:t>
            </a:r>
          </a:p>
          <a:p>
            <a:pPr marL="0" indent="0">
              <a:buNone/>
            </a:pPr>
            <a:r>
              <a:rPr lang="hu-HU" sz="6000" dirty="0" smtClean="0">
                <a:solidFill>
                  <a:schemeClr val="bg1"/>
                </a:solidFill>
              </a:rPr>
              <a:t>Ahol az Egyetemen </a:t>
            </a:r>
            <a:r>
              <a:rPr lang="hu-HU" sz="6000" b="1" dirty="0" smtClean="0">
                <a:solidFill>
                  <a:schemeClr val="bg1"/>
                </a:solidFill>
              </a:rPr>
              <a:t>elektronikus beléptető rendszer </a:t>
            </a:r>
            <a:r>
              <a:rPr lang="hu-HU" sz="6000" dirty="0" smtClean="0">
                <a:solidFill>
                  <a:schemeClr val="bg1"/>
                </a:solidFill>
              </a:rPr>
              <a:t>működik, ennek </a:t>
            </a:r>
            <a:r>
              <a:rPr lang="hu-HU" sz="6000" b="1" dirty="0" smtClean="0">
                <a:solidFill>
                  <a:schemeClr val="bg1"/>
                </a:solidFill>
              </a:rPr>
              <a:t>célja az épületébe történő illetéktelen belépések és az ebből fakadó esetleges vagyon elleni bűncselekmények megtörténtének megakadályozása.</a:t>
            </a:r>
          </a:p>
          <a:p>
            <a:pPr marL="0" indent="0">
              <a:buNone/>
            </a:pPr>
            <a:r>
              <a:rPr lang="hu-HU" sz="6000" b="1" u="sng" dirty="0" smtClean="0">
                <a:solidFill>
                  <a:schemeClr val="bg1"/>
                </a:solidFill>
              </a:rPr>
              <a:t>Állandó belépésre jogosító kártyára az alábbi személyi kör jogosult:</a:t>
            </a:r>
            <a:endParaRPr lang="en-US" sz="6000" b="1" u="sng" dirty="0" smtClean="0">
              <a:solidFill>
                <a:schemeClr val="bg1"/>
              </a:solidFill>
            </a:endParaRPr>
          </a:p>
          <a:p>
            <a:pPr lvl="0"/>
            <a:r>
              <a:rPr lang="hu-HU" sz="6000" dirty="0" smtClean="0">
                <a:solidFill>
                  <a:schemeClr val="bg1"/>
                </a:solidFill>
              </a:rPr>
              <a:t>azon az Egyetemmel közalkalmazotti jogviszony, megbízási vagy más munkavégzésre irányuló egyéb jogviszony keretében foglalkoztatottak, akiknek a munkavégzés helye az adott épület;</a:t>
            </a:r>
            <a:endParaRPr lang="en-US" sz="6000" dirty="0" smtClean="0">
              <a:solidFill>
                <a:schemeClr val="bg1"/>
              </a:solidFill>
            </a:endParaRPr>
          </a:p>
          <a:p>
            <a:pPr lvl="0"/>
            <a:r>
              <a:rPr lang="hu-HU" sz="6000" dirty="0" smtClean="0">
                <a:solidFill>
                  <a:schemeClr val="bg1"/>
                </a:solidFill>
              </a:rPr>
              <a:t>azon az Egyetem működtetéséhez, üzemeltetéséhez kapcsolódó más szervezettel munkavégzésre irányuló jogviszonyban álló személyek, akiknek a munkavégzés helye az adott épület;</a:t>
            </a:r>
            <a:endParaRPr lang="en-US" sz="6000" dirty="0" smtClean="0">
              <a:solidFill>
                <a:schemeClr val="bg1"/>
              </a:solidFill>
            </a:endParaRPr>
          </a:p>
          <a:p>
            <a:pPr lvl="0"/>
            <a:r>
              <a:rPr lang="hu-HU" sz="6000" dirty="0" smtClean="0">
                <a:solidFill>
                  <a:schemeClr val="bg1"/>
                </a:solidFill>
              </a:rPr>
              <a:t>azon az Egyetemmel hallgatói jogviszonyban álló személyek, akik tanulmányi, adminisztrációs, illetve egyéb a jogviszonyukhoz kapcsolódó tevékenységet végeznek az épületben; az Egyetem által szervezett és az adott épületben bonyolított felnőttképzésben részt vevő személyek;</a:t>
            </a:r>
            <a:endParaRPr lang="en-US" sz="6000" dirty="0" smtClean="0">
              <a:solidFill>
                <a:schemeClr val="bg1"/>
              </a:solidFill>
            </a:endParaRPr>
          </a:p>
          <a:p>
            <a:pPr lvl="0"/>
            <a:r>
              <a:rPr lang="hu-HU" sz="6000" dirty="0" smtClean="0">
                <a:solidFill>
                  <a:schemeClr val="bg1"/>
                </a:solidFill>
              </a:rPr>
              <a:t>az egyedileg engedélyezett belépési jogosultsággal rendelkező személyek;</a:t>
            </a:r>
          </a:p>
          <a:p>
            <a:endParaRPr lang="hu-HU" sz="6200" dirty="0" smtClean="0">
              <a:solidFill>
                <a:schemeClr val="bg1"/>
              </a:solidFill>
            </a:endParaRPr>
          </a:p>
          <a:p>
            <a:endParaRPr lang="hu-HU" sz="2700" dirty="0">
              <a:solidFill>
                <a:schemeClr val="bg1"/>
              </a:solidFill>
            </a:endParaRPr>
          </a:p>
          <a:p>
            <a:endParaRPr lang="hu-HU" sz="2700" dirty="0" smtClean="0">
              <a:solidFill>
                <a:schemeClr val="bg1"/>
              </a:solidFill>
            </a:endParaRPr>
          </a:p>
          <a:p>
            <a:endParaRPr lang="hu-HU" sz="2700" dirty="0">
              <a:solidFill>
                <a:schemeClr val="bg1"/>
              </a:solidFill>
            </a:endParaRPr>
          </a:p>
          <a:p>
            <a:endParaRPr lang="en-US" sz="2700" dirty="0">
              <a:solidFill>
                <a:schemeClr val="bg1"/>
              </a:solidFill>
            </a:endParaRPr>
          </a:p>
        </p:txBody>
      </p:sp>
      <p:sp>
        <p:nvSpPr>
          <p:cNvPr id="2" name="Cím 1"/>
          <p:cNvSpPr>
            <a:spLocks noGrp="1"/>
          </p:cNvSpPr>
          <p:nvPr>
            <p:ph type="title"/>
          </p:nvPr>
        </p:nvSpPr>
        <p:spPr>
          <a:xfrm>
            <a:off x="1619672" y="260648"/>
            <a:ext cx="7272808" cy="720080"/>
          </a:xfrm>
        </p:spPr>
        <p:txBody>
          <a:bodyPr/>
          <a:lstStyle/>
          <a:p>
            <a:pPr algn="ctr"/>
            <a:r>
              <a:rPr lang="hu-HU" dirty="0" smtClean="0">
                <a:solidFill>
                  <a:schemeClr val="bg1"/>
                </a:solidFill>
              </a:rPr>
              <a:t>elektronikus </a:t>
            </a:r>
            <a:r>
              <a:rPr lang="hu-HU" dirty="0">
                <a:solidFill>
                  <a:schemeClr val="bg1"/>
                </a:solidFill>
              </a:rPr>
              <a:t>beléptető </a:t>
            </a:r>
            <a:r>
              <a:rPr lang="hu-HU" dirty="0" smtClean="0">
                <a:solidFill>
                  <a:schemeClr val="bg1"/>
                </a:solidFill>
              </a:rPr>
              <a:t>rendszer i.</a:t>
            </a:r>
            <a:endParaRPr lang="en-US" dirty="0">
              <a:solidFill>
                <a:schemeClr val="bg1"/>
              </a:solidFill>
            </a:endParaRPr>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948264" y="1052736"/>
            <a:ext cx="200254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6588224" y="4221089"/>
            <a:ext cx="2339752" cy="1077218"/>
          </a:xfrm>
          <a:prstGeom prst="rect">
            <a:avLst/>
          </a:prstGeom>
        </p:spPr>
        <p:txBody>
          <a:bodyPr wrap="square">
            <a:spAutoFit/>
          </a:bodyPr>
          <a:lstStyle/>
          <a:p>
            <a:r>
              <a:rPr lang="en-US" sz="800" dirty="0">
                <a:solidFill>
                  <a:schemeClr val="bg1"/>
                </a:solidFill>
              </a:rPr>
              <a:t>https://www.google.hu/url?sa=i&amp;rct=j&amp;q=&amp;esrc=s&amp;source=images&amp;cd=&amp;cad=rja&amp;uact=8&amp;ved=0ahUKEwjM6fT6vNfPAhXBiCwKHWNKCe4QjRwIBw&amp;url=http%3A%2F%2Foktel.hu%2Fszolgaltatas%2Fbelepteto-rendszer%2Fbiometrikus-azonositas%2F&amp;bvm=bv.135475266,d.bGg&amp;psig=AFQjCNHvM9biMWO2_oBv_M4xyT2Tyfuepg&amp;ust=1476437639343979</a:t>
            </a:r>
          </a:p>
        </p:txBody>
      </p:sp>
    </p:spTree>
    <p:extLst>
      <p:ext uri="{BB962C8B-B14F-4D97-AF65-F5344CB8AC3E}">
        <p14:creationId xmlns:p14="http://schemas.microsoft.com/office/powerpoint/2010/main" val="2046344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706090"/>
          </a:xfrm>
        </p:spPr>
        <p:txBody>
          <a:bodyPr/>
          <a:lstStyle/>
          <a:p>
            <a:pPr algn="ctr"/>
            <a:r>
              <a:rPr lang="hu-HU" dirty="0">
                <a:solidFill>
                  <a:schemeClr val="bg1"/>
                </a:solidFill>
              </a:rPr>
              <a:t>Elektronikus beléptető rendszer </a:t>
            </a:r>
            <a:r>
              <a:rPr lang="hu-HU" dirty="0" err="1">
                <a:solidFill>
                  <a:schemeClr val="bg1"/>
                </a:solidFill>
              </a:rPr>
              <a:t>ii</a:t>
            </a:r>
            <a:r>
              <a:rPr lang="hu-HU" dirty="0">
                <a:solidFill>
                  <a:schemeClr val="bg1"/>
                </a:solidFill>
              </a:rPr>
              <a:t>.</a:t>
            </a:r>
          </a:p>
        </p:txBody>
      </p:sp>
      <p:sp>
        <p:nvSpPr>
          <p:cNvPr id="3" name="Tartalom helye 2"/>
          <p:cNvSpPr>
            <a:spLocks noGrp="1"/>
          </p:cNvSpPr>
          <p:nvPr>
            <p:ph sz="quarter" idx="13"/>
          </p:nvPr>
        </p:nvSpPr>
        <p:spPr>
          <a:xfrm>
            <a:off x="1619672" y="1052736"/>
            <a:ext cx="7272808" cy="4752528"/>
          </a:xfrm>
        </p:spPr>
        <p:txBody>
          <a:bodyPr>
            <a:normAutofit fontScale="70000" lnSpcReduction="20000"/>
          </a:bodyPr>
          <a:lstStyle/>
          <a:p>
            <a:pPr marL="0" lvl="1" indent="0">
              <a:buNone/>
            </a:pPr>
            <a:r>
              <a:rPr lang="hu-HU" sz="2400" dirty="0" smtClean="0">
                <a:solidFill>
                  <a:schemeClr val="bg1"/>
                </a:solidFill>
              </a:rPr>
              <a:t>Az Egyetem közforgalmú épületrészeinek látogatói, az Egyetemre egyéb okból előzetes bejelentés nélkül érkezők, valamint az épületbe meghívásra ellátogatók külön e célra rendszeresített, a célterületre történő bejutást lehetővé tevő, </a:t>
            </a:r>
            <a:r>
              <a:rPr lang="hu-HU" sz="2400" b="1" u="sng" dirty="0" smtClean="0">
                <a:solidFill>
                  <a:schemeClr val="bg1"/>
                </a:solidFill>
              </a:rPr>
              <a:t>eseti belépőkártyát kapnak.</a:t>
            </a:r>
            <a:endParaRPr lang="hu-HU" sz="2400" b="1" u="sng" dirty="0">
              <a:solidFill>
                <a:schemeClr val="bg1"/>
              </a:solidFill>
            </a:endParaRPr>
          </a:p>
          <a:p>
            <a:pPr marL="0" lvl="1" indent="0">
              <a:buNone/>
            </a:pPr>
            <a:r>
              <a:rPr lang="hu-HU" sz="2400" dirty="0" smtClean="0">
                <a:solidFill>
                  <a:schemeClr val="bg1"/>
                </a:solidFill>
              </a:rPr>
              <a:t>Az Egyetem érintett szervezeti egysége </a:t>
            </a:r>
            <a:r>
              <a:rPr lang="hu-HU" sz="2400" b="1" dirty="0" smtClean="0">
                <a:solidFill>
                  <a:schemeClr val="bg1"/>
                </a:solidFill>
              </a:rPr>
              <a:t>az állandó belépésre jogosító kártyákról </a:t>
            </a:r>
            <a:r>
              <a:rPr lang="hu-HU" sz="2400" dirty="0" smtClean="0">
                <a:solidFill>
                  <a:schemeClr val="bg1"/>
                </a:solidFill>
              </a:rPr>
              <a:t>nyilvántartást vezet </a:t>
            </a:r>
            <a:r>
              <a:rPr lang="hu-HU" sz="2400" b="1" dirty="0" smtClean="0">
                <a:solidFill>
                  <a:schemeClr val="bg1"/>
                </a:solidFill>
              </a:rPr>
              <a:t>(kártyanyilvántartás</a:t>
            </a:r>
            <a:r>
              <a:rPr lang="hu-HU" sz="2400" dirty="0" smtClean="0">
                <a:solidFill>
                  <a:schemeClr val="bg1"/>
                </a:solidFill>
              </a:rPr>
              <a:t>), az eseti kártyák használatát látogatási naplóban kell vezetni. </a:t>
            </a:r>
          </a:p>
          <a:p>
            <a:pPr marL="0" lvl="1" indent="0">
              <a:buNone/>
            </a:pPr>
            <a:r>
              <a:rPr lang="hu-HU" sz="2400" dirty="0" smtClean="0">
                <a:solidFill>
                  <a:schemeClr val="bg1"/>
                </a:solidFill>
              </a:rPr>
              <a:t>Az Egyetem a kártyanyilvántartásban az állandó belépésre jogosító kártyák vonatkozásában az alábbi adatokat kezeli: </a:t>
            </a:r>
            <a:endParaRPr lang="en-US" sz="2400" dirty="0" smtClean="0">
              <a:solidFill>
                <a:schemeClr val="bg1"/>
              </a:solidFill>
            </a:endParaRPr>
          </a:p>
          <a:p>
            <a:pPr lvl="0"/>
            <a:r>
              <a:rPr lang="hu-HU" sz="2400" dirty="0" smtClean="0">
                <a:solidFill>
                  <a:schemeClr val="bg1"/>
                </a:solidFill>
              </a:rPr>
              <a:t>kártyaszám,</a:t>
            </a:r>
            <a:endParaRPr lang="en-US" sz="2400" dirty="0" smtClean="0">
              <a:solidFill>
                <a:schemeClr val="bg1"/>
              </a:solidFill>
            </a:endParaRPr>
          </a:p>
          <a:p>
            <a:pPr lvl="0"/>
            <a:r>
              <a:rPr lang="hu-HU" sz="2400" dirty="0" smtClean="0">
                <a:solidFill>
                  <a:schemeClr val="bg1"/>
                </a:solidFill>
              </a:rPr>
              <a:t>a használó neve,</a:t>
            </a:r>
            <a:endParaRPr lang="en-US" sz="2400" dirty="0" smtClean="0">
              <a:solidFill>
                <a:schemeClr val="bg1"/>
              </a:solidFill>
            </a:endParaRPr>
          </a:p>
          <a:p>
            <a:pPr lvl="0"/>
            <a:r>
              <a:rPr lang="hu-HU" sz="2400" dirty="0" smtClean="0">
                <a:solidFill>
                  <a:schemeClr val="bg1"/>
                </a:solidFill>
              </a:rPr>
              <a:t>a használó azonosítója (azonosító lehet csak egyedi azonosításra alkalmas – ámde a más célokra használt egyetemi azonosítóktól eltérő azonosító adat),</a:t>
            </a:r>
            <a:endParaRPr lang="en-US" sz="2400" dirty="0" smtClean="0">
              <a:solidFill>
                <a:schemeClr val="bg1"/>
              </a:solidFill>
            </a:endParaRPr>
          </a:p>
          <a:p>
            <a:pPr lvl="0"/>
            <a:r>
              <a:rPr lang="hu-HU" sz="2400" dirty="0" smtClean="0">
                <a:solidFill>
                  <a:schemeClr val="bg1"/>
                </a:solidFill>
              </a:rPr>
              <a:t>érvényesség ideje (határozatlan vagy határozott idejű), </a:t>
            </a:r>
            <a:endParaRPr lang="en-US" sz="2400" dirty="0" smtClean="0">
              <a:solidFill>
                <a:schemeClr val="bg1"/>
              </a:solidFill>
            </a:endParaRPr>
          </a:p>
          <a:p>
            <a:pPr lvl="0"/>
            <a:r>
              <a:rPr lang="hu-HU" sz="2400" dirty="0" smtClean="0">
                <a:solidFill>
                  <a:schemeClr val="bg1"/>
                </a:solidFill>
              </a:rPr>
              <a:t>a belépési jogosultsággal érintett terület meghatározása.</a:t>
            </a:r>
            <a:endParaRPr lang="en-US" sz="2400" dirty="0" smtClean="0">
              <a:solidFill>
                <a:schemeClr val="bg1"/>
              </a:solidFill>
            </a:endParaRPr>
          </a:p>
          <a:p>
            <a:pPr lvl="0"/>
            <a:endParaRPr lang="hu-HU" dirty="0"/>
          </a:p>
        </p:txBody>
      </p:sp>
    </p:spTree>
    <p:extLst>
      <p:ext uri="{BB962C8B-B14F-4D97-AF65-F5344CB8AC3E}">
        <p14:creationId xmlns:p14="http://schemas.microsoft.com/office/powerpoint/2010/main" val="1391041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706090"/>
          </a:xfrm>
        </p:spPr>
        <p:txBody>
          <a:bodyPr/>
          <a:lstStyle/>
          <a:p>
            <a:pPr algn="ctr"/>
            <a:r>
              <a:rPr lang="hu-HU" dirty="0" smtClean="0">
                <a:solidFill>
                  <a:schemeClr val="bg1"/>
                </a:solidFill>
              </a:rPr>
              <a:t>ELEKTRONIKUS BELÉPTETŐ RENDSZER III.</a:t>
            </a:r>
            <a:endParaRPr lang="hu-HU" dirty="0">
              <a:solidFill>
                <a:schemeClr val="bg1"/>
              </a:solidFill>
            </a:endParaRPr>
          </a:p>
        </p:txBody>
      </p:sp>
      <p:sp>
        <p:nvSpPr>
          <p:cNvPr id="3" name="Tartalom helye 2"/>
          <p:cNvSpPr>
            <a:spLocks noGrp="1"/>
          </p:cNvSpPr>
          <p:nvPr>
            <p:ph sz="quarter" idx="13"/>
          </p:nvPr>
        </p:nvSpPr>
        <p:spPr>
          <a:xfrm>
            <a:off x="1619672" y="1052736"/>
            <a:ext cx="6912768" cy="2088232"/>
          </a:xfrm>
        </p:spPr>
        <p:txBody>
          <a:bodyPr>
            <a:normAutofit/>
          </a:bodyPr>
          <a:lstStyle/>
          <a:p>
            <a:pPr marL="4763" lvl="1" indent="0">
              <a:buNone/>
            </a:pPr>
            <a:r>
              <a:rPr lang="hu-HU" dirty="0">
                <a:solidFill>
                  <a:schemeClr val="bg1"/>
                </a:solidFill>
              </a:rPr>
              <a:t>Az Egyetem az eseti belépésre jogosító kártyák esetén </a:t>
            </a:r>
            <a:r>
              <a:rPr lang="hu-HU" b="1" dirty="0">
                <a:solidFill>
                  <a:schemeClr val="bg1"/>
                </a:solidFill>
              </a:rPr>
              <a:t>a látogatási naplóban </a:t>
            </a:r>
            <a:r>
              <a:rPr lang="hu-HU" dirty="0">
                <a:solidFill>
                  <a:schemeClr val="bg1"/>
                </a:solidFill>
              </a:rPr>
              <a:t>az alábbi adatokat kezeli: </a:t>
            </a:r>
            <a:endParaRPr lang="en-US" dirty="0">
              <a:solidFill>
                <a:schemeClr val="bg1"/>
              </a:solidFill>
            </a:endParaRPr>
          </a:p>
          <a:p>
            <a:pPr lvl="0"/>
            <a:r>
              <a:rPr lang="hu-HU" dirty="0">
                <a:solidFill>
                  <a:schemeClr val="bg1"/>
                </a:solidFill>
              </a:rPr>
              <a:t>kártyaszám,</a:t>
            </a:r>
            <a:endParaRPr lang="en-US" dirty="0">
              <a:solidFill>
                <a:schemeClr val="bg1"/>
              </a:solidFill>
            </a:endParaRPr>
          </a:p>
          <a:p>
            <a:pPr lvl="0"/>
            <a:r>
              <a:rPr lang="hu-HU" dirty="0">
                <a:solidFill>
                  <a:schemeClr val="bg1"/>
                </a:solidFill>
              </a:rPr>
              <a:t>a használó neve,</a:t>
            </a:r>
            <a:endParaRPr lang="en-US" dirty="0">
              <a:solidFill>
                <a:schemeClr val="bg1"/>
              </a:solidFill>
            </a:endParaRPr>
          </a:p>
          <a:p>
            <a:pPr lvl="0"/>
            <a:r>
              <a:rPr lang="hu-HU" dirty="0">
                <a:solidFill>
                  <a:schemeClr val="bg1"/>
                </a:solidFill>
              </a:rPr>
              <a:t>a belépési jogosultsággal érintett terület meghatározása.</a:t>
            </a:r>
            <a:endParaRPr lang="en-US" dirty="0">
              <a:solidFill>
                <a:schemeClr val="bg1"/>
              </a:solidFill>
            </a:endParaRPr>
          </a:p>
          <a:p>
            <a:pPr marL="0" indent="0">
              <a:buNone/>
            </a:pPr>
            <a:endParaRPr lang="hu-HU" dirty="0"/>
          </a:p>
        </p:txBody>
      </p:sp>
      <p:pic>
        <p:nvPicPr>
          <p:cNvPr id="2050" name="Picture 2" descr="Képtalálat a következőre: „beléptetőrends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924944"/>
            <a:ext cx="6154911"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p:cNvSpPr/>
          <p:nvPr/>
        </p:nvSpPr>
        <p:spPr>
          <a:xfrm>
            <a:off x="2316485" y="5373216"/>
            <a:ext cx="4572000" cy="461665"/>
          </a:xfrm>
          <a:prstGeom prst="rect">
            <a:avLst/>
          </a:prstGeom>
        </p:spPr>
        <p:txBody>
          <a:bodyPr>
            <a:spAutoFit/>
          </a:bodyPr>
          <a:lstStyle/>
          <a:p>
            <a:r>
              <a:rPr lang="en-US" sz="800" dirty="0">
                <a:solidFill>
                  <a:schemeClr val="bg1"/>
                </a:solidFill>
              </a:rPr>
              <a:t>https://www.google.hu/url?sa=i&amp;rct=j&amp;q=&amp;esrc=s&amp;source=images&amp;cd=&amp;cad=rja&amp;uact=8&amp;ved=0ahUKEwj4zNqMwdfPAhUBuSwKHYsADnEQjRwIBw&amp;url=http%3A%2F%2Fwww.sla.hu%2Fhirek%2Fonline-recepcios-belepteto-rendszer-33.html&amp;bvm=bv.135475266,d.bGg&amp;psig=AFQjCNHxHLxlRqxKKiacgqQLMWDlUqgGoA&amp;ust=1476438697139650</a:t>
            </a:r>
          </a:p>
        </p:txBody>
      </p:sp>
    </p:spTree>
    <p:extLst>
      <p:ext uri="{BB962C8B-B14F-4D97-AF65-F5344CB8AC3E}">
        <p14:creationId xmlns:p14="http://schemas.microsoft.com/office/powerpoint/2010/main" val="176407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619672" y="274638"/>
            <a:ext cx="7272808" cy="1143000"/>
          </a:xfrm>
        </p:spPr>
        <p:txBody>
          <a:bodyPr/>
          <a:lstStyle/>
          <a:p>
            <a:r>
              <a:rPr lang="hu-HU" sz="3000" dirty="0">
                <a:latin typeface="Arial Narrow" panose="020B0606020202030204" pitchFamily="34" charset="0"/>
                <a:cs typeface="Arial" panose="020B0604020202020204" pitchFamily="34" charset="0"/>
              </a:rPr>
              <a:t>SZEMÉLYES ADATOK AZ </a:t>
            </a:r>
            <a:r>
              <a:rPr lang="hu-HU" sz="3000" dirty="0" smtClean="0">
                <a:latin typeface="Arial Narrow" panose="020B0606020202030204" pitchFamily="34" charset="0"/>
                <a:cs typeface="Arial" panose="020B0604020202020204" pitchFamily="34" charset="0"/>
              </a:rPr>
              <a:t>EGYETEMEN – ALAPOK ÉS NÓVUMOK</a:t>
            </a:r>
            <a:endParaRPr lang="hu-HU" sz="3000" dirty="0">
              <a:latin typeface="Arial Narrow" panose="020B0606020202030204" pitchFamily="34" charset="0"/>
              <a:cs typeface="Arial" panose="020B0604020202020204" pitchFamily="34" charset="0"/>
            </a:endParaRPr>
          </a:p>
        </p:txBody>
      </p:sp>
      <p:sp>
        <p:nvSpPr>
          <p:cNvPr id="6" name="Tartalom helye 2"/>
          <p:cNvSpPr>
            <a:spLocks noGrp="1"/>
          </p:cNvSpPr>
          <p:nvPr>
            <p:ph idx="1"/>
          </p:nvPr>
        </p:nvSpPr>
        <p:spPr>
          <a:xfrm>
            <a:off x="1784350" y="1600200"/>
            <a:ext cx="6902450" cy="4781128"/>
          </a:xfrm>
        </p:spPr>
        <p:txBody>
          <a:bodyPr>
            <a:noAutofit/>
          </a:bodyPr>
          <a:lstStyle/>
          <a:p>
            <a:pPr marL="0" indent="0">
              <a:buNone/>
            </a:pPr>
            <a:r>
              <a:rPr lang="hu-HU" sz="1500" dirty="0" smtClean="0">
                <a:latin typeface="Arial Narrow" panose="020B0606020202030204" pitchFamily="34" charset="0"/>
                <a:cs typeface="Arial" panose="020B0604020202020204" pitchFamily="34" charset="0"/>
              </a:rPr>
              <a:t>Jogi háttér: </a:t>
            </a:r>
            <a:r>
              <a:rPr lang="en-US" sz="1500" dirty="0" err="1" smtClean="0">
                <a:latin typeface="Arial Narrow" panose="020B0606020202030204" pitchFamily="34" charset="0"/>
                <a:cs typeface="Arial" panose="020B0604020202020204" pitchFamily="34" charset="0"/>
              </a:rPr>
              <a:t>információs</a:t>
            </a:r>
            <a:r>
              <a:rPr lang="en-US" sz="1500" dirty="0" smtClean="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önrendelkezési</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jogról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információszabadságról</a:t>
            </a:r>
            <a:r>
              <a:rPr lang="hu-HU" sz="1500" dirty="0">
                <a:latin typeface="Arial Narrow" panose="020B0606020202030204" pitchFamily="34" charset="0"/>
                <a:cs typeface="Arial" panose="020B0604020202020204" pitchFamily="34" charset="0"/>
              </a:rPr>
              <a:t> szóló </a:t>
            </a:r>
            <a:r>
              <a:rPr lang="en-US" sz="1500" dirty="0">
                <a:latin typeface="Arial Narrow" panose="020B0606020202030204" pitchFamily="34" charset="0"/>
                <a:cs typeface="Arial" panose="020B0604020202020204" pitchFamily="34" charset="0"/>
              </a:rPr>
              <a:t>2011. </a:t>
            </a:r>
            <a:r>
              <a:rPr lang="en-US" sz="1500" dirty="0" err="1">
                <a:latin typeface="Arial Narrow" panose="020B0606020202030204" pitchFamily="34" charset="0"/>
                <a:cs typeface="Arial" panose="020B0604020202020204" pitchFamily="34" charset="0"/>
              </a:rPr>
              <a:t>évi</a:t>
            </a:r>
            <a:r>
              <a:rPr lang="en-US" sz="1500" dirty="0">
                <a:latin typeface="Arial Narrow" panose="020B0606020202030204" pitchFamily="34" charset="0"/>
                <a:cs typeface="Arial" panose="020B0604020202020204" pitchFamily="34" charset="0"/>
              </a:rPr>
              <a:t> CXII. </a:t>
            </a:r>
            <a:r>
              <a:rPr lang="en-US" sz="1500" dirty="0" err="1">
                <a:latin typeface="Arial Narrow" panose="020B0606020202030204" pitchFamily="34" charset="0"/>
                <a:cs typeface="Arial" panose="020B0604020202020204" pitchFamily="34" charset="0"/>
              </a:rPr>
              <a:t>törvény</a:t>
            </a:r>
            <a:r>
              <a:rPr lang="en-US" sz="1500" dirty="0">
                <a:latin typeface="Arial Narrow" panose="020B0606020202030204" pitchFamily="34" charset="0"/>
                <a:cs typeface="Arial" panose="020B0604020202020204" pitchFamily="34" charset="0"/>
              </a:rPr>
              <a:t> </a:t>
            </a:r>
            <a:r>
              <a:rPr lang="hu-HU" sz="1500" dirty="0" err="1" smtClean="0">
                <a:latin typeface="Arial Narrow" panose="020B0606020202030204" pitchFamily="34" charset="0"/>
                <a:cs typeface="Arial" panose="020B0604020202020204" pitchFamily="34" charset="0"/>
              </a:rPr>
              <a:t>Infotv</a:t>
            </a:r>
            <a:r>
              <a:rPr lang="hu-HU" sz="1500" dirty="0" smtClean="0">
                <a:latin typeface="Arial Narrow" panose="020B0606020202030204" pitchFamily="34" charset="0"/>
                <a:cs typeface="Arial" panose="020B0604020202020204" pitchFamily="34" charset="0"/>
              </a:rPr>
              <a:t>.) 3.§ </a:t>
            </a:r>
            <a:r>
              <a:rPr lang="en-US" sz="1500" dirty="0" smtClean="0">
                <a:latin typeface="Arial Narrow" panose="020B0606020202030204" pitchFamily="34" charset="0"/>
                <a:cs typeface="Arial" panose="020B0604020202020204" pitchFamily="34" charset="0"/>
              </a:rPr>
              <a:t>2.</a:t>
            </a:r>
            <a:r>
              <a:rPr lang="hu-HU" sz="1500" dirty="0" smtClean="0">
                <a:latin typeface="Arial Narrow" panose="020B0606020202030204" pitchFamily="34" charset="0"/>
                <a:cs typeface="Arial" panose="020B0604020202020204" pitchFamily="34" charset="0"/>
              </a:rPr>
              <a:t>, 4.§</a:t>
            </a:r>
          </a:p>
          <a:p>
            <a:pPr marL="0" indent="0">
              <a:buNone/>
            </a:pPr>
            <a:r>
              <a:rPr lang="hu-HU" sz="1500" b="1" dirty="0" smtClean="0">
                <a:latin typeface="Arial Narrow" panose="020B0606020202030204" pitchFamily="34" charset="0"/>
                <a:cs typeface="Arial" panose="020B0604020202020204" pitchFamily="34" charset="0"/>
              </a:rPr>
              <a:t>S</a:t>
            </a:r>
            <a:r>
              <a:rPr lang="en-US" sz="1500" b="1" dirty="0" err="1" smtClean="0">
                <a:latin typeface="Arial Narrow" panose="020B0606020202030204" pitchFamily="34" charset="0"/>
                <a:cs typeface="Arial" panose="020B0604020202020204" pitchFamily="34" charset="0"/>
              </a:rPr>
              <a:t>zemélyes</a:t>
            </a:r>
            <a:r>
              <a:rPr lang="en-US" sz="1500" b="1" dirty="0" smtClean="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adat</a:t>
            </a:r>
            <a:r>
              <a:rPr lang="en-US" sz="1500" b="1" dirty="0">
                <a:latin typeface="Arial Narrow" panose="020B0606020202030204" pitchFamily="34" charset="0"/>
                <a:cs typeface="Arial" panose="020B0604020202020204" pitchFamily="34" charset="0"/>
              </a:rPr>
              <a:t>:</a:t>
            </a:r>
            <a:r>
              <a:rPr lang="en-US" sz="1500" i="1"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érintettel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kapcsolatba</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hozható</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a:t>
            </a:r>
            <a:r>
              <a:rPr lang="en-US" sz="1500" dirty="0">
                <a:latin typeface="Arial Narrow" panose="020B0606020202030204" pitchFamily="34" charset="0"/>
                <a:cs typeface="Arial" panose="020B0604020202020204" pitchFamily="34" charset="0"/>
              </a:rPr>
              <a:t> - </a:t>
            </a:r>
            <a:r>
              <a:rPr lang="en-US" sz="1500" dirty="0" err="1">
                <a:latin typeface="Arial Narrow" panose="020B0606020202030204" pitchFamily="34" charset="0"/>
                <a:cs typeface="Arial" panose="020B0604020202020204" pitchFamily="34" charset="0"/>
              </a:rPr>
              <a:t>különösen</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érintett</a:t>
            </a:r>
            <a:r>
              <a:rPr lang="en-US" sz="1500" dirty="0">
                <a:latin typeface="Arial Narrow" panose="020B0606020202030204" pitchFamily="34" charset="0"/>
                <a:cs typeface="Arial" panose="020B0604020202020204" pitchFamily="34" charset="0"/>
              </a:rPr>
              <a:t> neve, </a:t>
            </a:r>
            <a:r>
              <a:rPr lang="en-US" sz="1500" dirty="0" err="1">
                <a:latin typeface="Arial Narrow" panose="020B0606020202030204" pitchFamily="34" charset="0"/>
                <a:cs typeface="Arial" panose="020B0604020202020204" pitchFamily="34" charset="0"/>
              </a:rPr>
              <a:t>azonosító</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jele</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valamint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egy</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vagy</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több</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fizikai</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fiziológiai</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mentális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gazdasági</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kulturális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vagy</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szociális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azonosságára</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jellemző</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ismeret</a:t>
            </a:r>
            <a:r>
              <a:rPr lang="en-US" sz="1500" dirty="0">
                <a:latin typeface="Arial Narrow" panose="020B0606020202030204" pitchFamily="34" charset="0"/>
                <a:cs typeface="Arial" panose="020B0604020202020204" pitchFamily="34" charset="0"/>
              </a:rPr>
              <a:t> -, </a:t>
            </a:r>
            <a:r>
              <a:rPr lang="en-US" sz="1500" dirty="0" err="1">
                <a:latin typeface="Arial Narrow" panose="020B0606020202030204" pitchFamily="34" charset="0"/>
                <a:cs typeface="Arial" panose="020B0604020202020204" pitchFamily="34" charset="0"/>
              </a:rPr>
              <a:t>valamint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adatból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levonható</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érintettre</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vonatkozó</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következtetés</a:t>
            </a:r>
            <a:r>
              <a:rPr lang="en-US" sz="1500" dirty="0" smtClean="0">
                <a:latin typeface="Arial Narrow" panose="020B0606020202030204" pitchFamily="34" charset="0"/>
                <a:cs typeface="Arial" panose="020B0604020202020204" pitchFamily="34" charset="0"/>
              </a:rPr>
              <a:t>;</a:t>
            </a:r>
            <a:endParaRPr lang="hu-HU" sz="1500" dirty="0" smtClean="0">
              <a:latin typeface="Arial Narrow" panose="020B0606020202030204" pitchFamily="34" charset="0"/>
              <a:cs typeface="Arial" panose="020B0604020202020204" pitchFamily="34" charset="0"/>
            </a:endParaRPr>
          </a:p>
          <a:p>
            <a:pPr marL="0" indent="0">
              <a:buNone/>
            </a:pPr>
            <a:r>
              <a:rPr lang="en-US" sz="1500" dirty="0" err="1" smtClean="0">
                <a:latin typeface="Arial Narrow" panose="020B0606020202030204" pitchFamily="34" charset="0"/>
                <a:cs typeface="Arial" panose="020B0604020202020204" pitchFamily="34" charset="0"/>
              </a:rPr>
              <a:t>Személyes</a:t>
            </a:r>
            <a:r>
              <a:rPr lang="en-US" sz="1500" dirty="0" smtClean="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kizárólag</a:t>
            </a:r>
            <a:r>
              <a:rPr lang="en-US" sz="1500"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meghatározott</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célból</a:t>
            </a:r>
            <a:r>
              <a:rPr lang="en-US" sz="1500" b="1" dirty="0">
                <a:latin typeface="Arial Narrow" panose="020B0606020202030204" pitchFamily="34" charset="0"/>
                <a:cs typeface="Arial" panose="020B0604020202020204" pitchFamily="34" charset="0"/>
              </a:rPr>
              <a:t>, jog </a:t>
            </a:r>
            <a:r>
              <a:rPr lang="en-US" sz="1500" b="1" dirty="0" err="1">
                <a:latin typeface="Arial Narrow" panose="020B0606020202030204" pitchFamily="34" charset="0"/>
                <a:cs typeface="Arial" panose="020B0604020202020204" pitchFamily="34" charset="0"/>
              </a:rPr>
              <a:t>gyakorlása</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és</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kötelezettség</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teljesítése</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érdekében</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kezelhető</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adatkezelésnek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minden</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szakaszában</a:t>
            </a:r>
            <a:r>
              <a:rPr lang="en-US" sz="1500" dirty="0">
                <a:latin typeface="Arial Narrow" panose="020B0606020202030204" pitchFamily="34" charset="0"/>
                <a:cs typeface="Arial" panose="020B0604020202020204" pitchFamily="34" charset="0"/>
              </a:rPr>
              <a:t> meg </a:t>
            </a:r>
            <a:r>
              <a:rPr lang="en-US" sz="1500" dirty="0" err="1">
                <a:latin typeface="Arial Narrow" panose="020B0606020202030204" pitchFamily="34" charset="0"/>
                <a:cs typeface="Arial" panose="020B0604020202020204" pitchFamily="34" charset="0"/>
              </a:rPr>
              <a:t>kell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felelnie</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adatkezelés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céljának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adatok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felvételének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kezelésének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tisztességesnek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törvényesnek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kell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lennie</a:t>
            </a:r>
            <a:r>
              <a:rPr lang="en-US" sz="1500" dirty="0">
                <a:latin typeface="Arial Narrow" panose="020B0606020202030204" pitchFamily="34" charset="0"/>
                <a:cs typeface="Arial" panose="020B0604020202020204" pitchFamily="34" charset="0"/>
              </a:rPr>
              <a:t>.</a:t>
            </a:r>
          </a:p>
          <a:p>
            <a:pPr marL="0" indent="0">
              <a:buNone/>
            </a:pPr>
            <a:r>
              <a:rPr lang="en-US" sz="1500" dirty="0" err="1" smtClean="0">
                <a:latin typeface="Arial Narrow" panose="020B0606020202030204" pitchFamily="34" charset="0"/>
                <a:cs typeface="Arial" panose="020B0604020202020204" pitchFamily="34" charset="0"/>
              </a:rPr>
              <a:t>Csak</a:t>
            </a:r>
            <a:r>
              <a:rPr lang="en-US" sz="1500" dirty="0" smtClean="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olyan</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személyes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kezelhető</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amely</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adatkezelés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céljának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megvalósulásához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elengedhetetlen</a:t>
            </a:r>
            <a:r>
              <a:rPr lang="en-US" sz="1500" dirty="0">
                <a:latin typeface="Arial Narrow" panose="020B0606020202030204" pitchFamily="34" charset="0"/>
                <a:cs typeface="Arial" panose="020B0604020202020204" pitchFamily="34" charset="0"/>
              </a:rPr>
              <a:t>, a </a:t>
            </a:r>
            <a:r>
              <a:rPr lang="en-US" sz="1500" dirty="0" err="1">
                <a:latin typeface="Arial Narrow" panose="020B0606020202030204" pitchFamily="34" charset="0"/>
                <a:cs typeface="Arial" panose="020B0604020202020204" pitchFamily="34" charset="0"/>
              </a:rPr>
              <a:t>cél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elérésére</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alkalmas</a:t>
            </a:r>
            <a:r>
              <a:rPr lang="en-US" sz="1500" dirty="0">
                <a:latin typeface="Arial Narrow" panose="020B0606020202030204" pitchFamily="34" charset="0"/>
                <a:cs typeface="Arial" panose="020B0604020202020204" pitchFamily="34" charset="0"/>
              </a:rPr>
              <a:t>. A </a:t>
            </a:r>
            <a:r>
              <a:rPr lang="en-US" sz="1500" dirty="0" err="1">
                <a:latin typeface="Arial Narrow" panose="020B0606020202030204" pitchFamily="34" charset="0"/>
                <a:cs typeface="Arial" panose="020B0604020202020204" pitchFamily="34" charset="0"/>
              </a:rPr>
              <a:t>személyes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csak</a:t>
            </a:r>
            <a:r>
              <a:rPr lang="en-US" sz="1500" dirty="0">
                <a:latin typeface="Arial Narrow" panose="020B0606020202030204" pitchFamily="34" charset="0"/>
                <a:cs typeface="Arial" panose="020B0604020202020204" pitchFamily="34" charset="0"/>
              </a:rPr>
              <a:t> a </a:t>
            </a:r>
            <a:r>
              <a:rPr lang="en-US" sz="1500" dirty="0" err="1">
                <a:latin typeface="Arial Narrow" panose="020B0606020202030204" pitchFamily="34" charset="0"/>
                <a:cs typeface="Arial" panose="020B0604020202020204" pitchFamily="34" charset="0"/>
              </a:rPr>
              <a:t>cél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megvalósulásához</a:t>
            </a:r>
            <a:r>
              <a:rPr lang="en-US" sz="1500"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szükséges</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mértékben</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és</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ideig</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kezelhető</a:t>
            </a:r>
            <a:r>
              <a:rPr lang="en-US" sz="1500" b="1" dirty="0">
                <a:latin typeface="Arial Narrow" panose="020B0606020202030204" pitchFamily="34" charset="0"/>
                <a:cs typeface="Arial" panose="020B0604020202020204" pitchFamily="34" charset="0"/>
              </a:rPr>
              <a:t>.</a:t>
            </a:r>
          </a:p>
          <a:p>
            <a:pPr marL="0" indent="0">
              <a:buNone/>
            </a:pPr>
            <a:r>
              <a:rPr lang="en-US" sz="1500" b="1" dirty="0" smtClean="0">
                <a:latin typeface="Arial Narrow" panose="020B0606020202030204" pitchFamily="34" charset="0"/>
                <a:cs typeface="Arial" panose="020B0604020202020204" pitchFamily="34" charset="0"/>
              </a:rPr>
              <a:t>A </a:t>
            </a:r>
            <a:r>
              <a:rPr lang="en-US" sz="1500" b="1" dirty="0" err="1">
                <a:latin typeface="Arial Narrow" panose="020B0606020202030204" pitchFamily="34" charset="0"/>
                <a:cs typeface="Arial" panose="020B0604020202020204" pitchFamily="34" charset="0"/>
              </a:rPr>
              <a:t>személyes</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adat</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az</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adatkezelés</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során</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mindaddig</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megőrzi</a:t>
            </a:r>
            <a:r>
              <a:rPr lang="en-US" sz="1500" b="1" dirty="0">
                <a:latin typeface="Arial Narrow" panose="020B0606020202030204" pitchFamily="34" charset="0"/>
                <a:cs typeface="Arial" panose="020B0604020202020204" pitchFamily="34" charset="0"/>
              </a:rPr>
              <a:t> e </a:t>
            </a:r>
            <a:r>
              <a:rPr lang="en-US" sz="1500" b="1" dirty="0" err="1">
                <a:latin typeface="Arial Narrow" panose="020B0606020202030204" pitchFamily="34" charset="0"/>
                <a:cs typeface="Arial" panose="020B0604020202020204" pitchFamily="34" charset="0"/>
              </a:rPr>
              <a:t>minőségét</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amíg</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kapcsolata</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az</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érintettel</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helyreállítható</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Az</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érintettel</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akkor</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helyreállítható</a:t>
            </a:r>
            <a:r>
              <a:rPr lang="en-US" sz="1500" b="1" dirty="0">
                <a:latin typeface="Arial Narrow" panose="020B0606020202030204" pitchFamily="34" charset="0"/>
                <a:cs typeface="Arial" panose="020B0604020202020204" pitchFamily="34" charset="0"/>
              </a:rPr>
              <a:t> a </a:t>
            </a:r>
            <a:r>
              <a:rPr lang="en-US" sz="1500" b="1" dirty="0" err="1">
                <a:latin typeface="Arial Narrow" panose="020B0606020202030204" pitchFamily="34" charset="0"/>
                <a:cs typeface="Arial" panose="020B0604020202020204" pitchFamily="34" charset="0"/>
              </a:rPr>
              <a:t>kapcsolat</a:t>
            </a:r>
            <a:r>
              <a:rPr lang="en-US" sz="1500" b="1" dirty="0">
                <a:latin typeface="Arial Narrow" panose="020B0606020202030204" pitchFamily="34" charset="0"/>
                <a:cs typeface="Arial" panose="020B0604020202020204" pitchFamily="34" charset="0"/>
              </a:rPr>
              <a:t>, ha </a:t>
            </a:r>
            <a:r>
              <a:rPr lang="en-US" sz="1500" b="1" dirty="0" err="1">
                <a:latin typeface="Arial Narrow" panose="020B0606020202030204" pitchFamily="34" charset="0"/>
                <a:cs typeface="Arial" panose="020B0604020202020204" pitchFamily="34" charset="0"/>
              </a:rPr>
              <a:t>az</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adatkezelő</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rendelkezik</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azokkal</a:t>
            </a:r>
            <a:r>
              <a:rPr lang="en-US" sz="1500" b="1" dirty="0">
                <a:latin typeface="Arial Narrow" panose="020B0606020202030204" pitchFamily="34" charset="0"/>
                <a:cs typeface="Arial" panose="020B0604020202020204" pitchFamily="34" charset="0"/>
              </a:rPr>
              <a:t> a </a:t>
            </a:r>
            <a:r>
              <a:rPr lang="en-US" sz="1500" b="1" dirty="0" err="1">
                <a:latin typeface="Arial Narrow" panose="020B0606020202030204" pitchFamily="34" charset="0"/>
                <a:cs typeface="Arial" panose="020B0604020202020204" pitchFamily="34" charset="0"/>
              </a:rPr>
              <a:t>technikai</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feltételekkel</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amelyek</a:t>
            </a:r>
            <a:r>
              <a:rPr lang="en-US" sz="1500" b="1" dirty="0">
                <a:latin typeface="Arial Narrow" panose="020B0606020202030204" pitchFamily="34" charset="0"/>
                <a:cs typeface="Arial" panose="020B0604020202020204" pitchFamily="34" charset="0"/>
              </a:rPr>
              <a:t> a </a:t>
            </a:r>
            <a:r>
              <a:rPr lang="en-US" sz="1500" b="1" dirty="0" err="1">
                <a:latin typeface="Arial Narrow" panose="020B0606020202030204" pitchFamily="34" charset="0"/>
                <a:cs typeface="Arial" panose="020B0604020202020204" pitchFamily="34" charset="0"/>
              </a:rPr>
              <a:t>helyreállításhoz</a:t>
            </a:r>
            <a:r>
              <a:rPr lang="en-US" sz="1500" b="1" dirty="0">
                <a:latin typeface="Arial Narrow" panose="020B0606020202030204" pitchFamily="34" charset="0"/>
                <a:cs typeface="Arial" panose="020B0604020202020204" pitchFamily="34" charset="0"/>
              </a:rPr>
              <a:t> </a:t>
            </a:r>
            <a:r>
              <a:rPr lang="en-US" sz="1500" b="1" dirty="0" err="1">
                <a:latin typeface="Arial Narrow" panose="020B0606020202030204" pitchFamily="34" charset="0"/>
                <a:cs typeface="Arial" panose="020B0604020202020204" pitchFamily="34" charset="0"/>
              </a:rPr>
              <a:t>szükségesek</a:t>
            </a:r>
            <a:r>
              <a:rPr lang="en-US" sz="1500" dirty="0">
                <a:latin typeface="Arial Narrow" panose="020B0606020202030204" pitchFamily="34" charset="0"/>
                <a:cs typeface="Arial" panose="020B0604020202020204" pitchFamily="34" charset="0"/>
              </a:rPr>
              <a:t>.</a:t>
            </a:r>
          </a:p>
          <a:p>
            <a:pPr marL="0" indent="0">
              <a:buNone/>
            </a:pPr>
            <a:r>
              <a:rPr lang="en-US" sz="1500" dirty="0" err="1" smtClean="0">
                <a:latin typeface="Arial Narrow" panose="020B0606020202030204" pitchFamily="34" charset="0"/>
                <a:cs typeface="Arial" panose="020B0604020202020204" pitchFamily="34" charset="0"/>
              </a:rPr>
              <a:t>Az</a:t>
            </a:r>
            <a:r>
              <a:rPr lang="en-US" sz="1500" dirty="0" smtClean="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adatkezelés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során</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biztosítani</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kell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adatok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pontosságát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teljességét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és</a:t>
            </a:r>
            <a:r>
              <a:rPr lang="en-US" sz="1500" dirty="0">
                <a:latin typeface="Arial Narrow" panose="020B0606020202030204" pitchFamily="34" charset="0"/>
                <a:cs typeface="Arial" panose="020B0604020202020204" pitchFamily="34" charset="0"/>
              </a:rPr>
              <a:t> - ha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adatkezelés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céljára</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tekintettel</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szükséges</a:t>
            </a:r>
            <a:r>
              <a:rPr lang="en-US" sz="1500" dirty="0">
                <a:latin typeface="Arial Narrow" panose="020B0606020202030204" pitchFamily="34" charset="0"/>
                <a:cs typeface="Arial" panose="020B0604020202020204" pitchFamily="34" charset="0"/>
              </a:rPr>
              <a:t> - </a:t>
            </a:r>
            <a:r>
              <a:rPr lang="en-US" sz="1500" dirty="0" err="1">
                <a:latin typeface="Arial Narrow" panose="020B0606020202030204" pitchFamily="34" charset="0"/>
                <a:cs typeface="Arial" panose="020B0604020202020204" pitchFamily="34" charset="0"/>
              </a:rPr>
              <a:t>naprakészségét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valamint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hogy</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érintettet</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csak</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adatkezelés</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céljához</a:t>
            </a:r>
            <a:r>
              <a:rPr lang="en-US" sz="1500" dirty="0">
                <a:latin typeface="Arial Narrow" panose="020B0606020202030204" pitchFamily="34" charset="0"/>
                <a:cs typeface="Arial" panose="020B0604020202020204" pitchFamily="34" charset="0"/>
              </a:rPr>
              <a:t> </a:t>
            </a:r>
            <a:r>
              <a:rPr lang="en-US" sz="1500" dirty="0" err="1" smtClean="0">
                <a:latin typeface="Arial Narrow" panose="020B0606020202030204" pitchFamily="34" charset="0"/>
                <a:cs typeface="Arial" panose="020B0604020202020204" pitchFamily="34" charset="0"/>
              </a:rPr>
              <a:t>szükséges</a:t>
            </a:r>
            <a:r>
              <a:rPr lang="en-US" sz="1500" dirty="0" smtClean="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ideig</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lehessen</a:t>
            </a:r>
            <a:r>
              <a:rPr lang="en-US" sz="1500" dirty="0">
                <a:latin typeface="Arial Narrow" panose="020B0606020202030204" pitchFamily="34" charset="0"/>
                <a:cs typeface="Arial" panose="020B0604020202020204" pitchFamily="34" charset="0"/>
              </a:rPr>
              <a:t> </a:t>
            </a:r>
            <a:r>
              <a:rPr lang="en-US" sz="1500" dirty="0" err="1">
                <a:latin typeface="Arial Narrow" panose="020B0606020202030204" pitchFamily="34" charset="0"/>
                <a:cs typeface="Arial" panose="020B0604020202020204" pitchFamily="34" charset="0"/>
              </a:rPr>
              <a:t>azonosítani</a:t>
            </a:r>
            <a:r>
              <a:rPr lang="en-US" sz="1500" dirty="0" smtClean="0">
                <a:latin typeface="Arial Narrow" panose="020B0606020202030204" pitchFamily="34" charset="0"/>
                <a:cs typeface="Arial" panose="020B0604020202020204" pitchFamily="34" charset="0"/>
              </a:rPr>
              <a:t>.</a:t>
            </a:r>
            <a:endParaRPr lang="en-US" sz="15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024667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706090"/>
          </a:xfrm>
        </p:spPr>
        <p:txBody>
          <a:bodyPr/>
          <a:lstStyle/>
          <a:p>
            <a:pPr algn="ctr"/>
            <a:r>
              <a:rPr lang="hu-HU" dirty="0" smtClean="0">
                <a:solidFill>
                  <a:schemeClr val="bg1"/>
                </a:solidFill>
              </a:rPr>
              <a:t>ELEKTRONIKUS TÉRFIGYELŐ RENDSZER I.</a:t>
            </a:r>
            <a:endParaRPr lang="hu-HU" dirty="0">
              <a:solidFill>
                <a:schemeClr val="bg1"/>
              </a:solidFill>
            </a:endParaRPr>
          </a:p>
        </p:txBody>
      </p:sp>
      <p:sp>
        <p:nvSpPr>
          <p:cNvPr id="3" name="Tartalom helye 2"/>
          <p:cNvSpPr>
            <a:spLocks noGrp="1"/>
          </p:cNvSpPr>
          <p:nvPr>
            <p:ph sz="quarter" idx="13"/>
          </p:nvPr>
        </p:nvSpPr>
        <p:spPr>
          <a:xfrm>
            <a:off x="1619672" y="1141746"/>
            <a:ext cx="4824536" cy="4573254"/>
          </a:xfrm>
        </p:spPr>
        <p:txBody>
          <a:bodyPr>
            <a:normAutofit fontScale="25000" lnSpcReduction="20000"/>
          </a:bodyPr>
          <a:lstStyle/>
          <a:p>
            <a:pPr marL="0" lvl="1" indent="0">
              <a:buNone/>
            </a:pPr>
            <a:r>
              <a:rPr lang="hu-HU" sz="5400" dirty="0">
                <a:solidFill>
                  <a:schemeClr val="bg1"/>
                </a:solidFill>
              </a:rPr>
              <a:t>Az </a:t>
            </a:r>
            <a:r>
              <a:rPr lang="hu-HU" sz="5400" b="1" dirty="0">
                <a:solidFill>
                  <a:schemeClr val="bg1"/>
                </a:solidFill>
              </a:rPr>
              <a:t>ELTE Adatvédelmi Szabályzatába 2016. 07. 01-jével </a:t>
            </a:r>
            <a:r>
              <a:rPr lang="hu-HU" sz="5400" dirty="0">
                <a:solidFill>
                  <a:schemeClr val="bg1"/>
                </a:solidFill>
              </a:rPr>
              <a:t>kerültek be az elektronikus </a:t>
            </a:r>
            <a:r>
              <a:rPr lang="hu-HU" sz="5400" dirty="0" smtClean="0">
                <a:solidFill>
                  <a:schemeClr val="bg1"/>
                </a:solidFill>
              </a:rPr>
              <a:t>térfigyelő </a:t>
            </a:r>
            <a:r>
              <a:rPr lang="hu-HU" sz="5400" dirty="0">
                <a:solidFill>
                  <a:schemeClr val="bg1"/>
                </a:solidFill>
              </a:rPr>
              <a:t>rendszerre vonatkozó rendelkezések.</a:t>
            </a:r>
          </a:p>
          <a:p>
            <a:pPr marL="177800" lvl="1" indent="-177800"/>
            <a:r>
              <a:rPr lang="hu-HU" sz="5600" dirty="0" smtClean="0">
                <a:solidFill>
                  <a:schemeClr val="bg1"/>
                </a:solidFill>
              </a:rPr>
              <a:t>Az </a:t>
            </a:r>
            <a:r>
              <a:rPr lang="hu-HU" sz="5600" dirty="0">
                <a:solidFill>
                  <a:schemeClr val="bg1"/>
                </a:solidFill>
              </a:rPr>
              <a:t>elektronikus térfigyelő rendszer működtetése során személyes adatokat tartalmazó </a:t>
            </a:r>
            <a:r>
              <a:rPr lang="hu-HU" sz="5600" b="1" dirty="0">
                <a:solidFill>
                  <a:schemeClr val="bg1"/>
                </a:solidFill>
              </a:rPr>
              <a:t>képfelvételek készülnek. </a:t>
            </a:r>
            <a:endParaRPr lang="en-US" sz="5600" b="1" dirty="0">
              <a:solidFill>
                <a:schemeClr val="bg1"/>
              </a:solidFill>
            </a:endParaRPr>
          </a:p>
          <a:p>
            <a:pPr marL="177800" lvl="1" indent="-177800"/>
            <a:r>
              <a:rPr lang="hu-HU" sz="5600" dirty="0">
                <a:solidFill>
                  <a:schemeClr val="bg1"/>
                </a:solidFill>
              </a:rPr>
              <a:t>A kamerák elhelyezése során figyelemmel kell lenni arra, hogy az elektronikus térfigyelő rendszer </a:t>
            </a:r>
            <a:r>
              <a:rPr lang="hu-HU" sz="5600" b="1" dirty="0">
                <a:solidFill>
                  <a:schemeClr val="bg1"/>
                </a:solidFill>
              </a:rPr>
              <a:t>nem sérthet emberi méltóságot</a:t>
            </a:r>
            <a:r>
              <a:rPr lang="hu-HU" sz="5600" dirty="0">
                <a:solidFill>
                  <a:schemeClr val="bg1"/>
                </a:solidFill>
              </a:rPr>
              <a:t>, a térfigyelő rendszer által a foglalkoztatottak </a:t>
            </a:r>
            <a:r>
              <a:rPr lang="hu-HU" sz="5600" b="1" dirty="0">
                <a:solidFill>
                  <a:schemeClr val="bg1"/>
                </a:solidFill>
              </a:rPr>
              <a:t>magánélete nem ellenőrizhető</a:t>
            </a:r>
            <a:r>
              <a:rPr lang="hu-HU" sz="5600" dirty="0">
                <a:solidFill>
                  <a:schemeClr val="bg1"/>
                </a:solidFill>
              </a:rPr>
              <a:t>, valamint arra is, hogy a kamera látószöge kizárólag a céljával összhangban álló területre irányulhat. </a:t>
            </a:r>
            <a:endParaRPr lang="en-US" sz="5600" dirty="0">
              <a:solidFill>
                <a:schemeClr val="bg1"/>
              </a:solidFill>
            </a:endParaRPr>
          </a:p>
          <a:p>
            <a:pPr marL="177800" lvl="1" indent="-117475"/>
            <a:r>
              <a:rPr lang="hu-HU" sz="5600" dirty="0">
                <a:solidFill>
                  <a:schemeClr val="bg1"/>
                </a:solidFill>
              </a:rPr>
              <a:t>A </a:t>
            </a:r>
            <a:r>
              <a:rPr lang="hu-HU" sz="5600" b="1" dirty="0">
                <a:solidFill>
                  <a:schemeClr val="bg1"/>
                </a:solidFill>
              </a:rPr>
              <a:t>foglalkoztatottak, illetve a hallgatók tájékoztatásáról az elektronikus térfigyelő rendszert működtető szervezeti egység köteles gondoskodni</a:t>
            </a:r>
            <a:r>
              <a:rPr lang="hu-HU" sz="5600" dirty="0">
                <a:solidFill>
                  <a:schemeClr val="bg1"/>
                </a:solidFill>
              </a:rPr>
              <a:t>. A tájékoztató minden egyes kamera vonatkozásában ki kell, hogy térjen arra, hogy az adott kamera </a:t>
            </a:r>
            <a:r>
              <a:rPr lang="hu-HU" sz="5600" b="1" dirty="0">
                <a:solidFill>
                  <a:schemeClr val="bg1"/>
                </a:solidFill>
              </a:rPr>
              <a:t>milyen célból </a:t>
            </a:r>
            <a:r>
              <a:rPr lang="hu-HU" sz="5600" dirty="0">
                <a:solidFill>
                  <a:schemeClr val="bg1"/>
                </a:solidFill>
              </a:rPr>
              <a:t>került elhelyezésre az adott területen </a:t>
            </a:r>
            <a:r>
              <a:rPr lang="hu-HU" sz="5600" b="1" dirty="0">
                <a:solidFill>
                  <a:schemeClr val="bg1"/>
                </a:solidFill>
              </a:rPr>
              <a:t>és milyen területre irányul </a:t>
            </a:r>
            <a:r>
              <a:rPr lang="hu-HU" sz="5600" dirty="0">
                <a:solidFill>
                  <a:schemeClr val="bg1"/>
                </a:solidFill>
              </a:rPr>
              <a:t>a kamera látószöge. A tájékoztatást új foglalkoztatott esetében a belépésekor, hallgató esetében a beiratkozáskor át kell adni. A tájékoztató egy – a foglalkoztatott által aláírt – példányát a munkavállaló, illetve a hallgató személyi anyagába le kell fűzni. </a:t>
            </a:r>
          </a:p>
          <a:p>
            <a:pPr marL="177800" lvl="1" indent="-177800"/>
            <a:r>
              <a:rPr lang="hu-HU" sz="5600" dirty="0">
                <a:solidFill>
                  <a:schemeClr val="bg1"/>
                </a:solidFill>
              </a:rPr>
              <a:t>A tájékoztatás megadása a már foglalkoztatásban állók, valamint a már jogviszonnyal rendelkező hallgatók esetében a </a:t>
            </a:r>
            <a:r>
              <a:rPr lang="hu-HU" sz="5600" b="1" dirty="0">
                <a:solidFill>
                  <a:schemeClr val="bg1"/>
                </a:solidFill>
              </a:rPr>
              <a:t>belépőkártya átadásakor </a:t>
            </a:r>
            <a:r>
              <a:rPr lang="hu-HU" sz="5600" dirty="0">
                <a:solidFill>
                  <a:schemeClr val="bg1"/>
                </a:solidFill>
              </a:rPr>
              <a:t>történik</a:t>
            </a:r>
            <a:r>
              <a:rPr lang="hu-HU" sz="5600" dirty="0" smtClean="0">
                <a:solidFill>
                  <a:schemeClr val="bg1"/>
                </a:solidFill>
              </a:rPr>
              <a:t>.</a:t>
            </a:r>
          </a:p>
          <a:p>
            <a:pPr lvl="1"/>
            <a:endParaRPr lang="hu-HU" sz="1800" dirty="0">
              <a:solidFill>
                <a:schemeClr val="bg1"/>
              </a:solidFill>
            </a:endParaRPr>
          </a:p>
          <a:p>
            <a:pPr lvl="1"/>
            <a:endParaRPr lang="hu-HU" sz="1800" dirty="0" smtClean="0">
              <a:solidFill>
                <a:schemeClr val="bg1"/>
              </a:solidFill>
            </a:endParaRPr>
          </a:p>
          <a:p>
            <a:pPr lvl="1"/>
            <a:endParaRPr lang="hu-HU" sz="1800" dirty="0">
              <a:solidFill>
                <a:schemeClr val="bg1"/>
              </a:solidFill>
            </a:endParaRPr>
          </a:p>
          <a:p>
            <a:pPr lvl="1"/>
            <a:endParaRPr lang="hu-HU" sz="1800" dirty="0" smtClean="0">
              <a:solidFill>
                <a:schemeClr val="bg1"/>
              </a:solidFill>
            </a:endParaRPr>
          </a:p>
          <a:p>
            <a:pPr lvl="1"/>
            <a:endParaRPr lang="hu-HU" sz="1800" dirty="0">
              <a:solidFill>
                <a:schemeClr val="bg1"/>
              </a:solidFill>
            </a:endParaRPr>
          </a:p>
          <a:p>
            <a:pPr lvl="1"/>
            <a:endParaRPr lang="hu-HU" sz="1800" dirty="0" smtClean="0">
              <a:solidFill>
                <a:schemeClr val="bg1"/>
              </a:solidFill>
            </a:endParaRPr>
          </a:p>
          <a:p>
            <a:pPr lvl="1"/>
            <a:endParaRPr lang="en-US" sz="1800" dirty="0">
              <a:solidFill>
                <a:schemeClr val="bg1"/>
              </a:solidFill>
            </a:endParaRPr>
          </a:p>
          <a:p>
            <a:endParaRPr lang="hu-H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41746"/>
            <a:ext cx="2520280" cy="300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6516216" y="4221088"/>
            <a:ext cx="2349574" cy="830997"/>
          </a:xfrm>
          <a:prstGeom prst="rect">
            <a:avLst/>
          </a:prstGeom>
          <a:noFill/>
        </p:spPr>
        <p:txBody>
          <a:bodyPr wrap="square" rtlCol="0">
            <a:spAutoFit/>
          </a:bodyPr>
          <a:lstStyle/>
          <a:p>
            <a:r>
              <a:rPr lang="en-US" sz="800" dirty="0">
                <a:solidFill>
                  <a:schemeClr val="bg1"/>
                </a:solidFill>
              </a:rPr>
              <a:t>https://www.google.hu/url?sa=i&amp;rct=j&amp;q=&amp;esrc=s&amp;source=images&amp;cd=&amp;cad=rja&amp;uact=8&amp;ved=0ahUKEwjz__-Pu9fPAhVHBSwKHWuuDrUQjRwIBw&amp;url=http%3A%2F%2Fwww.varosivisszhang.hu%2F%3Fattachment_id%3D10560&amp;psig=AFQjCNFHxW6019eXSMeJUdxIQJlFhSiyNg&amp;ust=1476437138371884</a:t>
            </a:r>
          </a:p>
        </p:txBody>
      </p:sp>
    </p:spTree>
    <p:extLst>
      <p:ext uri="{BB962C8B-B14F-4D97-AF65-F5344CB8AC3E}">
        <p14:creationId xmlns:p14="http://schemas.microsoft.com/office/powerpoint/2010/main" val="337650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634082"/>
          </a:xfrm>
        </p:spPr>
        <p:txBody>
          <a:bodyPr/>
          <a:lstStyle/>
          <a:p>
            <a:pPr algn="ctr"/>
            <a:r>
              <a:rPr lang="hu-HU" dirty="0" smtClean="0">
                <a:solidFill>
                  <a:schemeClr val="bg1"/>
                </a:solidFill>
              </a:rPr>
              <a:t>ELEKTRONIKUS TÉRFIGYELŐ RENDSZER II.</a:t>
            </a:r>
            <a:endParaRPr lang="hu-HU" dirty="0">
              <a:solidFill>
                <a:schemeClr val="bg1"/>
              </a:solidFill>
            </a:endParaRPr>
          </a:p>
        </p:txBody>
      </p:sp>
      <p:sp>
        <p:nvSpPr>
          <p:cNvPr id="3" name="Tartalom helye 2"/>
          <p:cNvSpPr>
            <a:spLocks noGrp="1"/>
          </p:cNvSpPr>
          <p:nvPr>
            <p:ph sz="quarter" idx="13"/>
          </p:nvPr>
        </p:nvSpPr>
        <p:spPr>
          <a:xfrm>
            <a:off x="5220072" y="980728"/>
            <a:ext cx="3672408" cy="4734272"/>
          </a:xfrm>
        </p:spPr>
        <p:txBody>
          <a:bodyPr>
            <a:normAutofit fontScale="25000" lnSpcReduction="20000"/>
          </a:bodyPr>
          <a:lstStyle/>
          <a:p>
            <a:pPr marL="177800" lvl="1" indent="-177800"/>
            <a:r>
              <a:rPr lang="hu-HU" sz="5600" dirty="0">
                <a:solidFill>
                  <a:schemeClr val="bg1"/>
                </a:solidFill>
              </a:rPr>
              <a:t>A személy- és vagyonvédelmi, valamint a magánnyomozói tevékenység szabályairól szóló 2005. évi CXXXIII. törvény 28. § (2) bekezdés c) pontja által előírtaknak megfelelően, az épületben megjelenni kívánó harmadik személyek részére az Egyetem figyelemfelhívó jelzést kell elhelyezzen a megfigyelt területeken a tényről, hogy </a:t>
            </a:r>
            <a:r>
              <a:rPr lang="hu-HU" sz="5600" b="1" dirty="0">
                <a:solidFill>
                  <a:schemeClr val="bg1"/>
                </a:solidFill>
              </a:rPr>
              <a:t>az adott területen elektronikus térfigyelő rendszer működik. </a:t>
            </a:r>
            <a:endParaRPr lang="en-US" sz="5600" b="1" dirty="0">
              <a:solidFill>
                <a:schemeClr val="bg1"/>
              </a:solidFill>
            </a:endParaRPr>
          </a:p>
          <a:p>
            <a:pPr marL="177800" lvl="0" indent="-177800"/>
            <a:r>
              <a:rPr lang="hu-HU" sz="5600" dirty="0">
                <a:solidFill>
                  <a:schemeClr val="bg1"/>
                </a:solidFill>
              </a:rPr>
              <a:t> A kamerák </a:t>
            </a:r>
            <a:r>
              <a:rPr lang="hu-HU" sz="5600" b="1" dirty="0">
                <a:solidFill>
                  <a:schemeClr val="bg1"/>
                </a:solidFill>
              </a:rPr>
              <a:t>kizárólag képet rögzítenek. </a:t>
            </a:r>
            <a:endParaRPr lang="en-US" sz="5600" b="1" dirty="0">
              <a:solidFill>
                <a:schemeClr val="bg1"/>
              </a:solidFill>
            </a:endParaRPr>
          </a:p>
          <a:p>
            <a:pPr marL="177800" lvl="1" indent="-177800"/>
            <a:r>
              <a:rPr lang="hu-HU" sz="5600" dirty="0">
                <a:solidFill>
                  <a:schemeClr val="bg1"/>
                </a:solidFill>
              </a:rPr>
              <a:t>Az Egyetem által alkalmazott térfigyelő rendszer közvetlen megfigyelésre (élőkép) használható, közvetlen megfigyelésre kizárólag a portaszolgálat munkatársainak és kizárólag a munkakörük ellátásához szükséges mértékben van joga. A képfelvételek megtekintésére és esetleges visszanézésére szolgáló monitort úgy kell elhelyezni, hogy a képfelvételek sugárzása alatt azokat a jogosultsági körön kívüli személyek ne láthassák.</a:t>
            </a:r>
            <a:endParaRPr lang="en-US" sz="5600" dirty="0">
              <a:solidFill>
                <a:schemeClr val="bg1"/>
              </a:solidFill>
            </a:endParaRPr>
          </a:p>
          <a:p>
            <a:pPr marL="177800" lvl="1" indent="-177800"/>
            <a:r>
              <a:rPr lang="hu-HU" sz="5600" dirty="0">
                <a:solidFill>
                  <a:schemeClr val="bg1"/>
                </a:solidFill>
              </a:rPr>
              <a:t>A kamerák a nap 24 órájában rögzítenek, a felvételeket a rendszer </a:t>
            </a:r>
            <a:r>
              <a:rPr lang="hu-HU" sz="5600" b="1" dirty="0">
                <a:solidFill>
                  <a:schemeClr val="bg1"/>
                </a:solidFill>
              </a:rPr>
              <a:t>3 munkanapig tárolja </a:t>
            </a:r>
            <a:r>
              <a:rPr lang="hu-HU" sz="5600" dirty="0">
                <a:solidFill>
                  <a:schemeClr val="bg1"/>
                </a:solidFill>
              </a:rPr>
              <a:t>egy merevlemezen, ezen időtartam letelte után a rendszer a felvételeket automatikusan, vissza nem állítható módon felülírja.</a:t>
            </a:r>
            <a:endParaRPr lang="en-US" sz="5600" dirty="0">
              <a:solidFill>
                <a:schemeClr val="bg1"/>
              </a:solidFill>
            </a:endParaRPr>
          </a:p>
          <a:p>
            <a:endParaRPr lang="hu-HU" sz="6400" dirty="0" smtClean="0"/>
          </a:p>
          <a:p>
            <a:endParaRPr lang="hu-HU" sz="6400" dirty="0" smtClean="0"/>
          </a:p>
          <a:p>
            <a:endParaRPr lang="hu-HU" sz="6400" dirty="0"/>
          </a:p>
          <a:p>
            <a:endParaRPr lang="hu-HU" sz="6400" dirty="0" smtClean="0"/>
          </a:p>
          <a:p>
            <a:endParaRPr lang="hu-HU" sz="6400" dirty="0"/>
          </a:p>
          <a:p>
            <a:endParaRPr lang="hu-HU" sz="6400" dirty="0" smtClean="0"/>
          </a:p>
          <a:p>
            <a:endParaRPr lang="hu-HU" sz="6400" dirty="0"/>
          </a:p>
          <a:p>
            <a:endParaRPr lang="hu-HU" dirty="0" smtClean="0"/>
          </a:p>
          <a:p>
            <a:endParaRPr lang="hu-HU" dirty="0"/>
          </a:p>
          <a:p>
            <a:endParaRPr lang="hu-HU" dirty="0" smtClean="0"/>
          </a:p>
          <a:p>
            <a:endParaRPr lang="hu-HU" dirty="0"/>
          </a:p>
          <a:p>
            <a:endParaRPr lang="hu-HU" dirty="0" smtClean="0"/>
          </a:p>
          <a:p>
            <a:endParaRPr lang="hu-HU" dirty="0"/>
          </a:p>
          <a:p>
            <a:endParaRPr lang="hu-HU"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799" r="799"/>
          <a:stretch>
            <a:fillRect/>
          </a:stretch>
        </p:blipFill>
        <p:spPr bwMode="auto">
          <a:xfrm>
            <a:off x="1587699" y="985905"/>
            <a:ext cx="3528392" cy="371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églalap 3"/>
          <p:cNvSpPr/>
          <p:nvPr/>
        </p:nvSpPr>
        <p:spPr>
          <a:xfrm>
            <a:off x="1587698" y="4869160"/>
            <a:ext cx="3739877" cy="707886"/>
          </a:xfrm>
          <a:prstGeom prst="rect">
            <a:avLst/>
          </a:prstGeom>
        </p:spPr>
        <p:txBody>
          <a:bodyPr wrap="square">
            <a:spAutoFit/>
          </a:bodyPr>
          <a:lstStyle/>
          <a:p>
            <a:r>
              <a:rPr lang="en-US" sz="800" dirty="0">
                <a:solidFill>
                  <a:schemeClr val="bg1"/>
                </a:solidFill>
              </a:rPr>
              <a:t>https://www.google.hu/url?sa=i&amp;rct=j&amp;q=&amp;esrc=s&amp;source=images&amp;cd=&amp;cad=rja&amp;uact=8&amp;ved=0ahUKEwjWhrnZvNfPAhWGKiwKHQXHCgIQjRwIBw&amp;url=http%3A%2F%2Fboltkellek.hu%2Fspd%2FMSZH694740%2FKameraval-megfigyelt-terulet-matrcia&amp;bvm=bv.135475266,d.bGg&amp;psig=AFQjCNHwoBKoSAxndF8GZv60QC-WGmlpuw&amp;ust=1476437568984313</a:t>
            </a:r>
          </a:p>
        </p:txBody>
      </p:sp>
    </p:spTree>
    <p:extLst>
      <p:ext uri="{BB962C8B-B14F-4D97-AF65-F5344CB8AC3E}">
        <p14:creationId xmlns:p14="http://schemas.microsoft.com/office/powerpoint/2010/main" val="2141635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634082"/>
          </a:xfrm>
        </p:spPr>
        <p:txBody>
          <a:bodyPr/>
          <a:lstStyle/>
          <a:p>
            <a:pPr algn="ctr"/>
            <a:r>
              <a:rPr lang="hu-HU" dirty="0" smtClean="0">
                <a:solidFill>
                  <a:schemeClr val="bg1"/>
                </a:solidFill>
              </a:rPr>
              <a:t>ADATVÉDELMI ELLENŐRZÉS - JOGALAP</a:t>
            </a:r>
            <a:endParaRPr lang="hu-HU" dirty="0">
              <a:solidFill>
                <a:schemeClr val="bg1"/>
              </a:solidFill>
            </a:endParaRPr>
          </a:p>
        </p:txBody>
      </p:sp>
      <p:sp>
        <p:nvSpPr>
          <p:cNvPr id="3" name="Tartalom helye 2"/>
          <p:cNvSpPr>
            <a:spLocks noGrp="1"/>
          </p:cNvSpPr>
          <p:nvPr>
            <p:ph sz="quarter" idx="13"/>
          </p:nvPr>
        </p:nvSpPr>
        <p:spPr>
          <a:xfrm>
            <a:off x="1619672" y="1052736"/>
            <a:ext cx="7272808" cy="4662264"/>
          </a:xfrm>
        </p:spPr>
        <p:txBody>
          <a:bodyPr/>
          <a:lstStyle/>
          <a:p>
            <a:pPr marL="0" indent="0">
              <a:buNone/>
            </a:pPr>
            <a:r>
              <a:rPr lang="hu-HU" dirty="0">
                <a:solidFill>
                  <a:schemeClr val="bg1"/>
                </a:solidFill>
              </a:rPr>
              <a:t>Az információs önrendelkezési jogról és az információszabadságról szóló 2011. évi CXII. törvény </a:t>
            </a:r>
            <a:r>
              <a:rPr lang="hu-HU" dirty="0" smtClean="0">
                <a:solidFill>
                  <a:schemeClr val="bg1"/>
                </a:solidFill>
              </a:rPr>
              <a:t>(</a:t>
            </a:r>
            <a:r>
              <a:rPr lang="hu-HU" dirty="0" err="1" smtClean="0">
                <a:solidFill>
                  <a:schemeClr val="bg1"/>
                </a:solidFill>
              </a:rPr>
              <a:t>Infotv</a:t>
            </a:r>
            <a:r>
              <a:rPr lang="hu-HU" dirty="0">
                <a:solidFill>
                  <a:schemeClr val="bg1"/>
                </a:solidFill>
              </a:rPr>
              <a:t>.) 24.§ (2) bekezdés b) pontja </a:t>
            </a:r>
            <a:r>
              <a:rPr lang="hu-HU" dirty="0" smtClean="0">
                <a:solidFill>
                  <a:schemeClr val="bg1"/>
                </a:solidFill>
              </a:rPr>
              <a:t>értelmében:</a:t>
            </a:r>
          </a:p>
          <a:p>
            <a:pPr marL="0" indent="0">
              <a:buNone/>
            </a:pPr>
            <a:r>
              <a:rPr lang="hu-HU" dirty="0" smtClean="0">
                <a:solidFill>
                  <a:schemeClr val="bg1"/>
                </a:solidFill>
              </a:rPr>
              <a:t> </a:t>
            </a:r>
            <a:r>
              <a:rPr lang="hu-HU" dirty="0">
                <a:solidFill>
                  <a:schemeClr val="bg1"/>
                </a:solidFill>
              </a:rPr>
              <a:t>„….</a:t>
            </a:r>
            <a:r>
              <a:rPr lang="hu-HU" i="1" dirty="0">
                <a:solidFill>
                  <a:schemeClr val="bg1"/>
                </a:solidFill>
              </a:rPr>
              <a:t>a belső adatvédelmi felelős ellenőrzi e törvény és az adatkezelésre vonatkozó más jogszabályok, valamint a belső adatvédelmi és adatbiztonsági szabályzatok rendelkezéseinek és az adatbiztonsági követelményeknek a megtartását</a:t>
            </a:r>
            <a:r>
              <a:rPr lang="hu-HU" dirty="0" smtClean="0">
                <a:solidFill>
                  <a:schemeClr val="bg1"/>
                </a:solidFill>
              </a:rPr>
              <a:t>;”</a:t>
            </a:r>
          </a:p>
          <a:p>
            <a:pPr marL="0" indent="0">
              <a:buNone/>
            </a:pPr>
            <a:r>
              <a:rPr lang="hu-HU" dirty="0" smtClean="0">
                <a:solidFill>
                  <a:schemeClr val="bg1"/>
                </a:solidFill>
              </a:rPr>
              <a:t>Ez a gyakorlatban azt jelenti, hogy az ELTE adatvédelmi felelőse az egyetem egyes szervezeti egységeinél kellő felkészülési időt biztosítva, előre egyeztetett időpontban adatvédelmi ellenőrzést végez.</a:t>
            </a:r>
            <a:endParaRPr lang="en-US" dirty="0">
              <a:solidFill>
                <a:schemeClr val="bg1"/>
              </a:solidFill>
            </a:endParaRPr>
          </a:p>
          <a:p>
            <a:pPr marL="0" indent="0">
              <a:buNone/>
            </a:pPr>
            <a:endParaRPr lang="hu-HU" dirty="0"/>
          </a:p>
        </p:txBody>
      </p:sp>
    </p:spTree>
    <p:extLst>
      <p:ext uri="{BB962C8B-B14F-4D97-AF65-F5344CB8AC3E}">
        <p14:creationId xmlns:p14="http://schemas.microsoft.com/office/powerpoint/2010/main" val="117770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74638"/>
            <a:ext cx="7272808" cy="1066130"/>
          </a:xfrm>
        </p:spPr>
        <p:txBody>
          <a:bodyPr/>
          <a:lstStyle/>
          <a:p>
            <a:pPr algn="ctr"/>
            <a:r>
              <a:rPr lang="hu-HU" dirty="0" smtClean="0">
                <a:solidFill>
                  <a:schemeClr val="bg1"/>
                </a:solidFill>
              </a:rPr>
              <a:t>ADATVÉDELMI ELLENŐRZÉS - DOKUMENTUMOK </a:t>
            </a:r>
            <a:endParaRPr lang="hu-HU" dirty="0">
              <a:solidFill>
                <a:schemeClr val="bg1"/>
              </a:solidFill>
            </a:endParaRPr>
          </a:p>
        </p:txBody>
      </p:sp>
      <p:sp>
        <p:nvSpPr>
          <p:cNvPr id="3" name="Tartalom helye 2"/>
          <p:cNvSpPr>
            <a:spLocks noGrp="1"/>
          </p:cNvSpPr>
          <p:nvPr>
            <p:ph sz="quarter" idx="13"/>
          </p:nvPr>
        </p:nvSpPr>
        <p:spPr>
          <a:xfrm>
            <a:off x="1619672" y="1340768"/>
            <a:ext cx="7272808" cy="4374232"/>
          </a:xfrm>
        </p:spPr>
        <p:txBody>
          <a:bodyPr>
            <a:normAutofit lnSpcReduction="10000"/>
          </a:bodyPr>
          <a:lstStyle/>
          <a:p>
            <a:pPr marL="0" indent="0">
              <a:buNone/>
            </a:pPr>
            <a:r>
              <a:rPr lang="hu-HU" dirty="0" smtClean="0">
                <a:solidFill>
                  <a:schemeClr val="bg1"/>
                </a:solidFill>
              </a:rPr>
              <a:t>Az adatvédelmi felelős az ellenőrzéssel érintett szervezeti egység részére </a:t>
            </a:r>
            <a:r>
              <a:rPr lang="hu-HU" b="1" dirty="0" smtClean="0">
                <a:solidFill>
                  <a:schemeClr val="bg1"/>
                </a:solidFill>
              </a:rPr>
              <a:t>előzetes tájékoztatást</a:t>
            </a:r>
            <a:r>
              <a:rPr lang="hu-HU" dirty="0">
                <a:solidFill>
                  <a:schemeClr val="bg1"/>
                </a:solidFill>
              </a:rPr>
              <a:t> </a:t>
            </a:r>
            <a:r>
              <a:rPr lang="hu-HU" dirty="0" smtClean="0">
                <a:solidFill>
                  <a:schemeClr val="bg1"/>
                </a:solidFill>
              </a:rPr>
              <a:t>küld, amelyben megjelöli:</a:t>
            </a:r>
          </a:p>
          <a:p>
            <a:r>
              <a:rPr lang="hu-HU" dirty="0">
                <a:solidFill>
                  <a:schemeClr val="bg1"/>
                </a:solidFill>
              </a:rPr>
              <a:t>a</a:t>
            </a:r>
            <a:r>
              <a:rPr lang="hu-HU" dirty="0" smtClean="0">
                <a:solidFill>
                  <a:schemeClr val="bg1"/>
                </a:solidFill>
              </a:rPr>
              <a:t>z ellenőrzés jogalapját,</a:t>
            </a:r>
          </a:p>
          <a:p>
            <a:r>
              <a:rPr lang="hu-HU" dirty="0">
                <a:solidFill>
                  <a:schemeClr val="bg1"/>
                </a:solidFill>
              </a:rPr>
              <a:t>az ellenőrzés </a:t>
            </a:r>
            <a:r>
              <a:rPr lang="hu-HU" dirty="0" smtClean="0">
                <a:solidFill>
                  <a:schemeClr val="bg1"/>
                </a:solidFill>
              </a:rPr>
              <a:t>tárgyköreit,</a:t>
            </a:r>
          </a:p>
          <a:p>
            <a:r>
              <a:rPr lang="hu-HU" dirty="0">
                <a:solidFill>
                  <a:schemeClr val="bg1"/>
                </a:solidFill>
              </a:rPr>
              <a:t>az ellenőrizendő </a:t>
            </a:r>
            <a:r>
              <a:rPr lang="hu-HU" dirty="0" smtClean="0">
                <a:solidFill>
                  <a:schemeClr val="bg1"/>
                </a:solidFill>
              </a:rPr>
              <a:t>időszakot,</a:t>
            </a:r>
          </a:p>
          <a:p>
            <a:r>
              <a:rPr lang="hu-HU" dirty="0">
                <a:solidFill>
                  <a:schemeClr val="bg1"/>
                </a:solidFill>
              </a:rPr>
              <a:t>az ellenőrzést </a:t>
            </a:r>
            <a:r>
              <a:rPr lang="hu-HU" dirty="0" smtClean="0">
                <a:solidFill>
                  <a:schemeClr val="bg1"/>
                </a:solidFill>
              </a:rPr>
              <a:t>végző személyét,</a:t>
            </a:r>
          </a:p>
          <a:p>
            <a:r>
              <a:rPr lang="hu-HU" dirty="0">
                <a:solidFill>
                  <a:schemeClr val="bg1"/>
                </a:solidFill>
              </a:rPr>
              <a:t>az ellenőrzés </a:t>
            </a:r>
            <a:r>
              <a:rPr lang="hu-HU" dirty="0" smtClean="0">
                <a:solidFill>
                  <a:schemeClr val="bg1"/>
                </a:solidFill>
              </a:rPr>
              <a:t>lefolytatásának határidejét.</a:t>
            </a:r>
          </a:p>
          <a:p>
            <a:pPr marL="0" indent="0">
              <a:buNone/>
            </a:pPr>
            <a:r>
              <a:rPr lang="hu-HU" dirty="0" smtClean="0">
                <a:solidFill>
                  <a:schemeClr val="bg1"/>
                </a:solidFill>
              </a:rPr>
              <a:t>Az ellenőrzést követően az adatvédelmi felelős</a:t>
            </a:r>
            <a:r>
              <a:rPr lang="hu-HU" b="1" dirty="0" smtClean="0">
                <a:solidFill>
                  <a:schemeClr val="bg1"/>
                </a:solidFill>
              </a:rPr>
              <a:t> jegyzőkönyvet </a:t>
            </a:r>
            <a:r>
              <a:rPr lang="hu-HU" dirty="0" smtClean="0">
                <a:solidFill>
                  <a:schemeClr val="bg1"/>
                </a:solidFill>
              </a:rPr>
              <a:t>készít az alábbi tartalommal:</a:t>
            </a:r>
          </a:p>
          <a:p>
            <a:r>
              <a:rPr lang="hu-HU" dirty="0">
                <a:solidFill>
                  <a:schemeClr val="bg1"/>
                </a:solidFill>
              </a:rPr>
              <a:t>az ellenőrzés </a:t>
            </a:r>
            <a:r>
              <a:rPr lang="hu-HU" dirty="0" smtClean="0">
                <a:solidFill>
                  <a:schemeClr val="bg1"/>
                </a:solidFill>
              </a:rPr>
              <a:t>helyszíne, amely az ellenőrzéssel érintett szervezeti egység valamely irodája,</a:t>
            </a:r>
          </a:p>
          <a:p>
            <a:r>
              <a:rPr lang="hu-HU" dirty="0">
                <a:solidFill>
                  <a:schemeClr val="bg1"/>
                </a:solidFill>
              </a:rPr>
              <a:t>az </a:t>
            </a:r>
            <a:r>
              <a:rPr lang="hu-HU" dirty="0" smtClean="0">
                <a:solidFill>
                  <a:schemeClr val="bg1"/>
                </a:solidFill>
              </a:rPr>
              <a:t>ellenőrzés időpontja,</a:t>
            </a:r>
          </a:p>
          <a:p>
            <a:r>
              <a:rPr lang="hu-HU" dirty="0" smtClean="0">
                <a:solidFill>
                  <a:schemeClr val="bg1"/>
                </a:solidFill>
              </a:rPr>
              <a:t>jelenlévők,</a:t>
            </a:r>
            <a:endParaRPr lang="hu-HU" dirty="0">
              <a:solidFill>
                <a:schemeClr val="bg1"/>
              </a:solidFill>
            </a:endParaRPr>
          </a:p>
        </p:txBody>
      </p:sp>
    </p:spTree>
    <p:extLst>
      <p:ext uri="{BB962C8B-B14F-4D97-AF65-F5344CB8AC3E}">
        <p14:creationId xmlns:p14="http://schemas.microsoft.com/office/powerpoint/2010/main" val="1311619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quarter" idx="13"/>
          </p:nvPr>
        </p:nvSpPr>
        <p:spPr>
          <a:xfrm>
            <a:off x="1619672" y="332656"/>
            <a:ext cx="7272808" cy="5382344"/>
          </a:xfrm>
        </p:spPr>
        <p:txBody>
          <a:bodyPr/>
          <a:lstStyle/>
          <a:p>
            <a:r>
              <a:rPr lang="hu-HU" dirty="0">
                <a:solidFill>
                  <a:schemeClr val="bg1"/>
                </a:solidFill>
              </a:rPr>
              <a:t>az ellenőrzés </a:t>
            </a:r>
            <a:r>
              <a:rPr lang="hu-HU" dirty="0" smtClean="0">
                <a:solidFill>
                  <a:schemeClr val="bg1"/>
                </a:solidFill>
              </a:rPr>
              <a:t>tárgykörei,</a:t>
            </a:r>
          </a:p>
          <a:p>
            <a:r>
              <a:rPr lang="hu-HU" dirty="0" smtClean="0">
                <a:solidFill>
                  <a:schemeClr val="bg1"/>
                </a:solidFill>
              </a:rPr>
              <a:t>ellenőrizendő időszak,</a:t>
            </a:r>
          </a:p>
          <a:p>
            <a:r>
              <a:rPr lang="hu-HU" dirty="0">
                <a:solidFill>
                  <a:schemeClr val="bg1"/>
                </a:solidFill>
              </a:rPr>
              <a:t>az </a:t>
            </a:r>
            <a:r>
              <a:rPr lang="hu-HU" dirty="0" smtClean="0">
                <a:solidFill>
                  <a:schemeClr val="bg1"/>
                </a:solidFill>
              </a:rPr>
              <a:t>ellenőrzés során felmerült témakörök,</a:t>
            </a:r>
          </a:p>
          <a:p>
            <a:r>
              <a:rPr lang="hu-HU" dirty="0">
                <a:solidFill>
                  <a:schemeClr val="bg1"/>
                </a:solidFill>
              </a:rPr>
              <a:t>az ellenőrzés </a:t>
            </a:r>
            <a:r>
              <a:rPr lang="hu-HU" dirty="0" smtClean="0">
                <a:solidFill>
                  <a:schemeClr val="bg1"/>
                </a:solidFill>
              </a:rPr>
              <a:t>során bemutatott dokumentumok</a:t>
            </a:r>
          </a:p>
          <a:p>
            <a:r>
              <a:rPr lang="hu-HU" dirty="0" smtClean="0">
                <a:solidFill>
                  <a:schemeClr val="bg1"/>
                </a:solidFill>
              </a:rPr>
              <a:t>az </a:t>
            </a:r>
            <a:r>
              <a:rPr lang="hu-HU" dirty="0">
                <a:solidFill>
                  <a:schemeClr val="bg1"/>
                </a:solidFill>
              </a:rPr>
              <a:t>ellenőrzés során feltett kérdések és az azokra adott válaszok, az adatvédelmi felelős által javasolt </a:t>
            </a:r>
            <a:r>
              <a:rPr lang="hu-HU" dirty="0" smtClean="0">
                <a:solidFill>
                  <a:schemeClr val="bg1"/>
                </a:solidFill>
              </a:rPr>
              <a:t>intézkedések.</a:t>
            </a:r>
          </a:p>
          <a:p>
            <a:pPr marL="0" indent="0">
              <a:buNone/>
            </a:pPr>
            <a:r>
              <a:rPr lang="hu-HU" dirty="0" smtClean="0">
                <a:solidFill>
                  <a:schemeClr val="bg1"/>
                </a:solidFill>
              </a:rPr>
              <a:t>A jegyzőkönyvben foglaltakkal szemben a jelenlévők kifogással élhetnek. Az esetleges kifogást a jegyzőkönyvben kell rögzíteni, amely dokumentumot valamennyi jelenlevőnek alá kell írnia. Megőrzésére az adatvédelmi felelős köteles.</a:t>
            </a:r>
            <a:endParaRPr lang="hu-HU" dirty="0">
              <a:solidFill>
                <a:schemeClr val="bg1"/>
              </a:solidFill>
            </a:endParaRPr>
          </a:p>
        </p:txBody>
      </p:sp>
    </p:spTree>
    <p:extLst>
      <p:ext uri="{BB962C8B-B14F-4D97-AF65-F5344CB8AC3E}">
        <p14:creationId xmlns:p14="http://schemas.microsoft.com/office/powerpoint/2010/main" val="2810910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sz="quarter" idx="13"/>
          </p:nvPr>
        </p:nvSpPr>
        <p:spPr>
          <a:xfrm>
            <a:off x="1619672" y="2996952"/>
            <a:ext cx="7272808" cy="648072"/>
          </a:xfrm>
        </p:spPr>
        <p:txBody>
          <a:bodyPr>
            <a:normAutofit/>
          </a:bodyPr>
          <a:lstStyle/>
          <a:p>
            <a:pPr marL="0" indent="0" algn="ctr">
              <a:buNone/>
            </a:pPr>
            <a:r>
              <a:rPr lang="hu-HU" sz="3000" dirty="0" smtClean="0">
                <a:solidFill>
                  <a:schemeClr val="bg1"/>
                </a:solidFill>
              </a:rPr>
              <a:t>KÖSZÖNÖM A FIGYELMET!</a:t>
            </a:r>
            <a:endParaRPr lang="hu-HU" sz="3000" dirty="0">
              <a:solidFill>
                <a:schemeClr val="bg1"/>
              </a:solidFill>
            </a:endParaRPr>
          </a:p>
        </p:txBody>
      </p:sp>
      <p:sp>
        <p:nvSpPr>
          <p:cNvPr id="3" name="Tartalom helye 2"/>
          <p:cNvSpPr>
            <a:spLocks noGrp="1"/>
          </p:cNvSpPr>
          <p:nvPr>
            <p:ph sz="quarter" idx="14"/>
          </p:nvPr>
        </p:nvSpPr>
        <p:spPr>
          <a:xfrm>
            <a:off x="1619672" y="4797152"/>
            <a:ext cx="6914728" cy="917848"/>
          </a:xfrm>
        </p:spPr>
        <p:txBody>
          <a:bodyPr>
            <a:normAutofit fontScale="85000" lnSpcReduction="10000"/>
          </a:bodyPr>
          <a:lstStyle/>
          <a:p>
            <a:pPr marL="0" indent="0">
              <a:buNone/>
            </a:pPr>
            <a:r>
              <a:rPr lang="hu-HU" dirty="0" smtClean="0">
                <a:solidFill>
                  <a:schemeClr val="bg1"/>
                </a:solidFill>
              </a:rPr>
              <a:t>				dr. Rigó Kinga, adatvédelmi felelős</a:t>
            </a:r>
          </a:p>
          <a:p>
            <a:pPr marL="0" indent="0">
              <a:buNone/>
            </a:pPr>
            <a:r>
              <a:rPr lang="hu-HU" dirty="0" smtClean="0">
                <a:solidFill>
                  <a:schemeClr val="bg1"/>
                </a:solidFill>
              </a:rPr>
              <a:t>				</a:t>
            </a:r>
            <a:r>
              <a:rPr lang="hu-HU" dirty="0" err="1" smtClean="0">
                <a:solidFill>
                  <a:schemeClr val="bg1"/>
                </a:solidFill>
                <a:hlinkClick r:id="rId2"/>
              </a:rPr>
              <a:t>strategia</a:t>
            </a:r>
            <a:r>
              <a:rPr lang="hu-HU" dirty="0" smtClean="0">
                <a:solidFill>
                  <a:schemeClr val="bg1"/>
                </a:solidFill>
                <a:hlinkClick r:id="rId2"/>
              </a:rPr>
              <a:t>@</a:t>
            </a:r>
            <a:r>
              <a:rPr lang="hu-HU" dirty="0" err="1" smtClean="0">
                <a:solidFill>
                  <a:schemeClr val="bg1"/>
                </a:solidFill>
                <a:hlinkClick r:id="rId2"/>
              </a:rPr>
              <a:t>rk.elte.hu</a:t>
            </a:r>
            <a:endParaRPr lang="hu-HU" dirty="0" smtClean="0">
              <a:solidFill>
                <a:schemeClr val="bg1"/>
              </a:solidFill>
              <a:hlinkClick r:id="rId2"/>
            </a:endParaRPr>
          </a:p>
          <a:p>
            <a:pPr marL="0" indent="0">
              <a:buNone/>
            </a:pPr>
            <a:r>
              <a:rPr lang="hu-HU" dirty="0" smtClean="0">
                <a:solidFill>
                  <a:schemeClr val="bg1"/>
                </a:solidFill>
              </a:rPr>
              <a:t>				Képek forrása: Internet</a:t>
            </a:r>
            <a:endParaRPr lang="hu-HU" dirty="0">
              <a:solidFill>
                <a:schemeClr val="bg1"/>
              </a:solidFill>
            </a:endParaRPr>
          </a:p>
        </p:txBody>
      </p:sp>
    </p:spTree>
    <p:extLst>
      <p:ext uri="{BB962C8B-B14F-4D97-AF65-F5344CB8AC3E}">
        <p14:creationId xmlns:p14="http://schemas.microsoft.com/office/powerpoint/2010/main" val="125867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60648"/>
            <a:ext cx="7272808" cy="1156990"/>
          </a:xfrm>
        </p:spPr>
        <p:txBody>
          <a:bodyPr/>
          <a:lstStyle/>
          <a:p>
            <a:pPr algn="ctr"/>
            <a:r>
              <a:rPr lang="hu-HU" dirty="0">
                <a:solidFill>
                  <a:schemeClr val="bg1"/>
                </a:solidFill>
              </a:rPr>
              <a:t>SZEMÉLYES ADATOK AZ egyetemen – </a:t>
            </a:r>
            <a:r>
              <a:rPr lang="hu-HU" dirty="0" smtClean="0">
                <a:solidFill>
                  <a:schemeClr val="bg1"/>
                </a:solidFill>
              </a:rPr>
              <a:t>ALAPOK ÉS NÓVUMOK</a:t>
            </a:r>
            <a:endParaRPr lang="en-US" dirty="0">
              <a:solidFill>
                <a:schemeClr val="bg1"/>
              </a:solidFill>
            </a:endParaRPr>
          </a:p>
        </p:txBody>
      </p:sp>
      <p:sp>
        <p:nvSpPr>
          <p:cNvPr id="3" name="Tartalom helye 2"/>
          <p:cNvSpPr>
            <a:spLocks noGrp="1"/>
          </p:cNvSpPr>
          <p:nvPr>
            <p:ph sz="quarter" idx="13"/>
          </p:nvPr>
        </p:nvSpPr>
        <p:spPr>
          <a:xfrm>
            <a:off x="1619672" y="1556792"/>
            <a:ext cx="7272808" cy="4158208"/>
          </a:xfrm>
        </p:spPr>
        <p:txBody>
          <a:bodyPr>
            <a:normAutofit/>
          </a:bodyPr>
          <a:lstStyle/>
          <a:p>
            <a:pPr marL="0" indent="0">
              <a:buNone/>
            </a:pPr>
            <a:r>
              <a:rPr lang="en-US" dirty="0" err="1" smtClean="0">
                <a:solidFill>
                  <a:schemeClr val="bg1"/>
                </a:solidFill>
              </a:rPr>
              <a:t>Személyes</a:t>
            </a:r>
            <a:r>
              <a:rPr lang="en-US" dirty="0" smtClean="0">
                <a:solidFill>
                  <a:schemeClr val="bg1"/>
                </a:solidFill>
              </a:rPr>
              <a:t> </a:t>
            </a:r>
            <a:r>
              <a:rPr lang="en-US" dirty="0" err="1">
                <a:solidFill>
                  <a:schemeClr val="bg1"/>
                </a:solidFill>
              </a:rPr>
              <a:t>adat</a:t>
            </a:r>
            <a:r>
              <a:rPr lang="en-US" dirty="0">
                <a:solidFill>
                  <a:schemeClr val="bg1"/>
                </a:solidFill>
              </a:rPr>
              <a:t> </a:t>
            </a:r>
            <a:r>
              <a:rPr lang="en-US" dirty="0" err="1">
                <a:solidFill>
                  <a:schemeClr val="bg1"/>
                </a:solidFill>
              </a:rPr>
              <a:t>akkor</a:t>
            </a:r>
            <a:r>
              <a:rPr lang="en-US" dirty="0">
                <a:solidFill>
                  <a:schemeClr val="bg1"/>
                </a:solidFill>
              </a:rPr>
              <a:t> </a:t>
            </a:r>
            <a:r>
              <a:rPr lang="en-US" dirty="0" err="1">
                <a:solidFill>
                  <a:schemeClr val="bg1"/>
                </a:solidFill>
              </a:rPr>
              <a:t>kezelhető</a:t>
            </a:r>
            <a:r>
              <a:rPr lang="en-US" dirty="0">
                <a:solidFill>
                  <a:schemeClr val="bg1"/>
                </a:solidFill>
              </a:rPr>
              <a:t>, ha</a:t>
            </a:r>
          </a:p>
          <a:p>
            <a:r>
              <a:rPr lang="en-US" i="1" dirty="0">
                <a:solidFill>
                  <a:schemeClr val="bg1"/>
                </a:solidFill>
              </a:rPr>
              <a:t>a) </a:t>
            </a:r>
            <a:r>
              <a:rPr lang="en-US" dirty="0" err="1">
                <a:solidFill>
                  <a:schemeClr val="bg1"/>
                </a:solidFill>
              </a:rPr>
              <a:t>ahhoz</a:t>
            </a:r>
            <a:r>
              <a:rPr lang="en-US" dirty="0">
                <a:solidFill>
                  <a:schemeClr val="bg1"/>
                </a:solidFill>
              </a:rPr>
              <a:t> </a:t>
            </a:r>
            <a:r>
              <a:rPr lang="en-US" dirty="0" err="1">
                <a:solidFill>
                  <a:schemeClr val="bg1"/>
                </a:solidFill>
              </a:rPr>
              <a:t>az</a:t>
            </a:r>
            <a:r>
              <a:rPr lang="en-US" dirty="0">
                <a:solidFill>
                  <a:schemeClr val="bg1"/>
                </a:solidFill>
              </a:rPr>
              <a:t> </a:t>
            </a:r>
            <a:r>
              <a:rPr lang="en-US" dirty="0" err="1">
                <a:solidFill>
                  <a:schemeClr val="bg1"/>
                </a:solidFill>
              </a:rPr>
              <a:t>érintett</a:t>
            </a:r>
            <a:r>
              <a:rPr lang="en-US" dirty="0">
                <a:solidFill>
                  <a:schemeClr val="bg1"/>
                </a:solidFill>
              </a:rPr>
              <a:t> </a:t>
            </a:r>
            <a:r>
              <a:rPr lang="en-US" dirty="0" err="1">
                <a:solidFill>
                  <a:schemeClr val="bg1"/>
                </a:solidFill>
              </a:rPr>
              <a:t>hozzájárul</a:t>
            </a:r>
            <a:r>
              <a:rPr lang="en-US" dirty="0">
                <a:solidFill>
                  <a:schemeClr val="bg1"/>
                </a:solidFill>
              </a:rPr>
              <a:t>, </a:t>
            </a:r>
            <a:r>
              <a:rPr lang="en-US" dirty="0" err="1">
                <a:solidFill>
                  <a:schemeClr val="bg1"/>
                </a:solidFill>
              </a:rPr>
              <a:t>vagy</a:t>
            </a:r>
            <a:endParaRPr lang="en-US" dirty="0">
              <a:solidFill>
                <a:schemeClr val="bg1"/>
              </a:solidFill>
            </a:endParaRPr>
          </a:p>
          <a:p>
            <a:r>
              <a:rPr lang="en-US" i="1" dirty="0">
                <a:solidFill>
                  <a:schemeClr val="bg1"/>
                </a:solidFill>
              </a:rPr>
              <a:t>b) </a:t>
            </a:r>
            <a:r>
              <a:rPr lang="en-US" dirty="0" err="1">
                <a:solidFill>
                  <a:schemeClr val="bg1"/>
                </a:solidFill>
              </a:rPr>
              <a:t>azt</a:t>
            </a:r>
            <a:r>
              <a:rPr lang="en-US" dirty="0">
                <a:solidFill>
                  <a:schemeClr val="bg1"/>
                </a:solidFill>
              </a:rPr>
              <a:t> </a:t>
            </a:r>
            <a:r>
              <a:rPr lang="en-US" dirty="0" err="1">
                <a:solidFill>
                  <a:schemeClr val="bg1"/>
                </a:solidFill>
              </a:rPr>
              <a:t>törvény</a:t>
            </a:r>
            <a:r>
              <a:rPr lang="en-US" dirty="0">
                <a:solidFill>
                  <a:schemeClr val="bg1"/>
                </a:solidFill>
              </a:rPr>
              <a:t> </a:t>
            </a:r>
            <a:r>
              <a:rPr lang="en-US" dirty="0" err="1">
                <a:solidFill>
                  <a:schemeClr val="bg1"/>
                </a:solidFill>
              </a:rPr>
              <a:t>vagy</a:t>
            </a:r>
            <a:r>
              <a:rPr lang="en-US" dirty="0">
                <a:solidFill>
                  <a:schemeClr val="bg1"/>
                </a:solidFill>
              </a:rPr>
              <a:t> - </a:t>
            </a:r>
            <a:r>
              <a:rPr lang="en-US" dirty="0" err="1">
                <a:solidFill>
                  <a:schemeClr val="bg1"/>
                </a:solidFill>
              </a:rPr>
              <a:t>törvény</a:t>
            </a:r>
            <a:r>
              <a:rPr lang="en-US" dirty="0">
                <a:solidFill>
                  <a:schemeClr val="bg1"/>
                </a:solidFill>
              </a:rPr>
              <a:t> </a:t>
            </a:r>
            <a:r>
              <a:rPr lang="en-US" dirty="0" err="1">
                <a:solidFill>
                  <a:schemeClr val="bg1"/>
                </a:solidFill>
              </a:rPr>
              <a:t>felhatalmazása</a:t>
            </a:r>
            <a:r>
              <a:rPr lang="en-US" dirty="0">
                <a:solidFill>
                  <a:schemeClr val="bg1"/>
                </a:solidFill>
              </a:rPr>
              <a:t> </a:t>
            </a:r>
            <a:r>
              <a:rPr lang="en-US" dirty="0" err="1">
                <a:solidFill>
                  <a:schemeClr val="bg1"/>
                </a:solidFill>
              </a:rPr>
              <a:t>alapján</a:t>
            </a:r>
            <a:r>
              <a:rPr lang="en-US" dirty="0">
                <a:solidFill>
                  <a:schemeClr val="bg1"/>
                </a:solidFill>
              </a:rPr>
              <a:t>, </a:t>
            </a:r>
            <a:r>
              <a:rPr lang="en-US" dirty="0" err="1">
                <a:solidFill>
                  <a:schemeClr val="bg1"/>
                </a:solidFill>
              </a:rPr>
              <a:t>az</a:t>
            </a:r>
            <a:r>
              <a:rPr lang="en-US" dirty="0">
                <a:solidFill>
                  <a:schemeClr val="bg1"/>
                </a:solidFill>
              </a:rPr>
              <a:t> </a:t>
            </a:r>
            <a:r>
              <a:rPr lang="en-US" dirty="0" err="1">
                <a:solidFill>
                  <a:schemeClr val="bg1"/>
                </a:solidFill>
              </a:rPr>
              <a:t>abban</a:t>
            </a:r>
            <a:r>
              <a:rPr lang="en-US" dirty="0">
                <a:solidFill>
                  <a:schemeClr val="bg1"/>
                </a:solidFill>
              </a:rPr>
              <a:t> </a:t>
            </a:r>
            <a:r>
              <a:rPr lang="en-US" dirty="0" err="1">
                <a:solidFill>
                  <a:schemeClr val="bg1"/>
                </a:solidFill>
              </a:rPr>
              <a:t>meghatározott</a:t>
            </a:r>
            <a:r>
              <a:rPr lang="en-US" dirty="0">
                <a:solidFill>
                  <a:schemeClr val="bg1"/>
                </a:solidFill>
              </a:rPr>
              <a:t> </a:t>
            </a:r>
            <a:r>
              <a:rPr lang="en-US" dirty="0" err="1">
                <a:solidFill>
                  <a:schemeClr val="bg1"/>
                </a:solidFill>
              </a:rPr>
              <a:t>körben</a:t>
            </a:r>
            <a:r>
              <a:rPr lang="en-US" dirty="0">
                <a:solidFill>
                  <a:schemeClr val="bg1"/>
                </a:solidFill>
              </a:rPr>
              <a:t> - </a:t>
            </a:r>
            <a:r>
              <a:rPr lang="en-US" dirty="0" err="1">
                <a:solidFill>
                  <a:schemeClr val="bg1"/>
                </a:solidFill>
              </a:rPr>
              <a:t>helyi</a:t>
            </a:r>
            <a:r>
              <a:rPr lang="en-US" dirty="0">
                <a:solidFill>
                  <a:schemeClr val="bg1"/>
                </a:solidFill>
              </a:rPr>
              <a:t> </a:t>
            </a:r>
            <a:r>
              <a:rPr lang="en-US" dirty="0" err="1">
                <a:solidFill>
                  <a:schemeClr val="bg1"/>
                </a:solidFill>
              </a:rPr>
              <a:t>önkormányzat</a:t>
            </a:r>
            <a:r>
              <a:rPr lang="en-US" dirty="0">
                <a:solidFill>
                  <a:schemeClr val="bg1"/>
                </a:solidFill>
              </a:rPr>
              <a:t> </a:t>
            </a:r>
            <a:r>
              <a:rPr lang="en-US" dirty="0" err="1">
                <a:solidFill>
                  <a:schemeClr val="bg1"/>
                </a:solidFill>
              </a:rPr>
              <a:t>rendelete</a:t>
            </a:r>
            <a:r>
              <a:rPr lang="en-US" dirty="0">
                <a:solidFill>
                  <a:schemeClr val="bg1"/>
                </a:solidFill>
              </a:rPr>
              <a:t> </a:t>
            </a:r>
            <a:r>
              <a:rPr lang="en-US" dirty="0" err="1">
                <a:solidFill>
                  <a:schemeClr val="bg1"/>
                </a:solidFill>
              </a:rPr>
              <a:t>közérdeken</a:t>
            </a:r>
            <a:r>
              <a:rPr lang="en-US" dirty="0">
                <a:solidFill>
                  <a:schemeClr val="bg1"/>
                </a:solidFill>
              </a:rPr>
              <a:t> </a:t>
            </a:r>
            <a:r>
              <a:rPr lang="en-US" dirty="0" err="1">
                <a:solidFill>
                  <a:schemeClr val="bg1"/>
                </a:solidFill>
              </a:rPr>
              <a:t>alapuló</a:t>
            </a:r>
            <a:r>
              <a:rPr lang="en-US" dirty="0">
                <a:solidFill>
                  <a:schemeClr val="bg1"/>
                </a:solidFill>
              </a:rPr>
              <a:t> </a:t>
            </a:r>
            <a:r>
              <a:rPr lang="en-US" dirty="0" err="1">
                <a:solidFill>
                  <a:schemeClr val="bg1"/>
                </a:solidFill>
              </a:rPr>
              <a:t>célból</a:t>
            </a:r>
            <a:r>
              <a:rPr lang="en-US" dirty="0">
                <a:solidFill>
                  <a:schemeClr val="bg1"/>
                </a:solidFill>
              </a:rPr>
              <a:t> </a:t>
            </a:r>
            <a:r>
              <a:rPr lang="en-US" dirty="0" err="1">
                <a:solidFill>
                  <a:schemeClr val="bg1"/>
                </a:solidFill>
              </a:rPr>
              <a:t>elrendeli</a:t>
            </a:r>
            <a:r>
              <a:rPr lang="en-US" dirty="0">
                <a:solidFill>
                  <a:schemeClr val="bg1"/>
                </a:solidFill>
              </a:rPr>
              <a:t> </a:t>
            </a:r>
            <a:r>
              <a:rPr lang="en-US" dirty="0" smtClean="0">
                <a:solidFill>
                  <a:schemeClr val="bg1"/>
                </a:solidFill>
              </a:rPr>
              <a:t>(</a:t>
            </a:r>
            <a:r>
              <a:rPr lang="en-US" dirty="0" err="1" smtClean="0">
                <a:solidFill>
                  <a:schemeClr val="bg1"/>
                </a:solidFill>
              </a:rPr>
              <a:t>kötelező</a:t>
            </a:r>
            <a:r>
              <a:rPr lang="en-US" dirty="0" smtClean="0">
                <a:solidFill>
                  <a:schemeClr val="bg1"/>
                </a:solidFill>
              </a:rPr>
              <a:t> </a:t>
            </a:r>
            <a:r>
              <a:rPr lang="en-US" dirty="0" err="1">
                <a:solidFill>
                  <a:schemeClr val="bg1"/>
                </a:solidFill>
              </a:rPr>
              <a:t>adatkezelés</a:t>
            </a:r>
            <a:r>
              <a:rPr lang="en-US" dirty="0">
                <a:solidFill>
                  <a:schemeClr val="bg1"/>
                </a:solidFill>
              </a:rPr>
              <a:t>).</a:t>
            </a:r>
          </a:p>
          <a:p>
            <a:pPr marL="0" indent="0">
              <a:buNone/>
            </a:pPr>
            <a:r>
              <a:rPr lang="hu-HU" dirty="0" smtClean="0">
                <a:solidFill>
                  <a:schemeClr val="bg1"/>
                </a:solidFill>
              </a:rPr>
              <a:t>Adatvédelmi </a:t>
            </a:r>
            <a:r>
              <a:rPr lang="hu-HU" dirty="0">
                <a:solidFill>
                  <a:schemeClr val="bg1"/>
                </a:solidFill>
              </a:rPr>
              <a:t>incidens:</a:t>
            </a:r>
          </a:p>
          <a:p>
            <a:r>
              <a:rPr lang="en-US" dirty="0" err="1">
                <a:solidFill>
                  <a:schemeClr val="bg1"/>
                </a:solidFill>
              </a:rPr>
              <a:t>az</a:t>
            </a:r>
            <a:r>
              <a:rPr lang="en-US" dirty="0">
                <a:solidFill>
                  <a:schemeClr val="bg1"/>
                </a:solidFill>
              </a:rPr>
              <a:t> </a:t>
            </a:r>
            <a:r>
              <a:rPr lang="en-US" dirty="0" err="1">
                <a:solidFill>
                  <a:schemeClr val="bg1"/>
                </a:solidFill>
              </a:rPr>
              <a:t>információs</a:t>
            </a:r>
            <a:r>
              <a:rPr lang="en-US" dirty="0">
                <a:solidFill>
                  <a:schemeClr val="bg1"/>
                </a:solidFill>
              </a:rPr>
              <a:t> </a:t>
            </a:r>
            <a:r>
              <a:rPr lang="en-US" dirty="0" err="1">
                <a:solidFill>
                  <a:schemeClr val="bg1"/>
                </a:solidFill>
              </a:rPr>
              <a:t>önrendelkezési</a:t>
            </a:r>
            <a:r>
              <a:rPr lang="en-US" dirty="0">
                <a:solidFill>
                  <a:schemeClr val="bg1"/>
                </a:solidFill>
              </a:rPr>
              <a:t> </a:t>
            </a:r>
            <a:r>
              <a:rPr lang="en-US" dirty="0" err="1">
                <a:solidFill>
                  <a:schemeClr val="bg1"/>
                </a:solidFill>
              </a:rPr>
              <a:t>jogról</a:t>
            </a:r>
            <a:r>
              <a:rPr lang="en-US" dirty="0">
                <a:solidFill>
                  <a:schemeClr val="bg1"/>
                </a:solidFill>
              </a:rPr>
              <a:t> </a:t>
            </a:r>
            <a:r>
              <a:rPr lang="en-US" dirty="0" err="1">
                <a:solidFill>
                  <a:schemeClr val="bg1"/>
                </a:solidFill>
              </a:rPr>
              <a:t>és</a:t>
            </a:r>
            <a:r>
              <a:rPr lang="en-US" dirty="0">
                <a:solidFill>
                  <a:schemeClr val="bg1"/>
                </a:solidFill>
              </a:rPr>
              <a:t> </a:t>
            </a:r>
            <a:r>
              <a:rPr lang="en-US" dirty="0" err="1">
                <a:solidFill>
                  <a:schemeClr val="bg1"/>
                </a:solidFill>
              </a:rPr>
              <a:t>az</a:t>
            </a:r>
            <a:r>
              <a:rPr lang="en-US" dirty="0">
                <a:solidFill>
                  <a:schemeClr val="bg1"/>
                </a:solidFill>
              </a:rPr>
              <a:t> </a:t>
            </a:r>
            <a:r>
              <a:rPr lang="en-US" dirty="0" err="1">
                <a:solidFill>
                  <a:schemeClr val="bg1"/>
                </a:solidFill>
              </a:rPr>
              <a:t>információszabadságról</a:t>
            </a:r>
            <a:r>
              <a:rPr lang="hu-HU" dirty="0">
                <a:solidFill>
                  <a:schemeClr val="bg1"/>
                </a:solidFill>
              </a:rPr>
              <a:t> szóló </a:t>
            </a:r>
            <a:r>
              <a:rPr lang="en-US" dirty="0">
                <a:solidFill>
                  <a:schemeClr val="bg1"/>
                </a:solidFill>
              </a:rPr>
              <a:t>2011. </a:t>
            </a:r>
            <a:r>
              <a:rPr lang="en-US" dirty="0" err="1">
                <a:solidFill>
                  <a:schemeClr val="bg1"/>
                </a:solidFill>
              </a:rPr>
              <a:t>évi</a:t>
            </a:r>
            <a:r>
              <a:rPr lang="en-US" dirty="0">
                <a:solidFill>
                  <a:schemeClr val="bg1"/>
                </a:solidFill>
              </a:rPr>
              <a:t> CXII. </a:t>
            </a:r>
            <a:r>
              <a:rPr lang="en-US" dirty="0" err="1">
                <a:solidFill>
                  <a:schemeClr val="bg1"/>
                </a:solidFill>
              </a:rPr>
              <a:t>törvény</a:t>
            </a:r>
            <a:r>
              <a:rPr lang="hu-HU" dirty="0">
                <a:solidFill>
                  <a:schemeClr val="bg1"/>
                </a:solidFill>
              </a:rPr>
              <a:t> 3.§  </a:t>
            </a:r>
            <a:r>
              <a:rPr lang="en-US" dirty="0">
                <a:solidFill>
                  <a:schemeClr val="bg1"/>
                </a:solidFill>
              </a:rPr>
              <a:t>26. </a:t>
            </a:r>
            <a:r>
              <a:rPr lang="en-US" dirty="0" err="1">
                <a:solidFill>
                  <a:schemeClr val="bg1"/>
                </a:solidFill>
              </a:rPr>
              <a:t>adatvédelmi</a:t>
            </a:r>
            <a:r>
              <a:rPr lang="en-US" dirty="0">
                <a:solidFill>
                  <a:schemeClr val="bg1"/>
                </a:solidFill>
              </a:rPr>
              <a:t> </a:t>
            </a:r>
            <a:r>
              <a:rPr lang="en-US" dirty="0" err="1">
                <a:solidFill>
                  <a:schemeClr val="bg1"/>
                </a:solidFill>
              </a:rPr>
              <a:t>incidens</a:t>
            </a:r>
            <a:r>
              <a:rPr lang="en-US" i="1" dirty="0">
                <a:solidFill>
                  <a:schemeClr val="bg1"/>
                </a:solidFill>
              </a:rPr>
              <a:t>: </a:t>
            </a:r>
            <a:r>
              <a:rPr lang="en-US" b="1" dirty="0" err="1">
                <a:solidFill>
                  <a:schemeClr val="bg1"/>
                </a:solidFill>
              </a:rPr>
              <a:t>személyes</a:t>
            </a:r>
            <a:r>
              <a:rPr lang="en-US" b="1" dirty="0">
                <a:solidFill>
                  <a:schemeClr val="bg1"/>
                </a:solidFill>
              </a:rPr>
              <a:t> </a:t>
            </a:r>
            <a:r>
              <a:rPr lang="en-US" b="1" dirty="0" err="1">
                <a:solidFill>
                  <a:schemeClr val="bg1"/>
                </a:solidFill>
              </a:rPr>
              <a:t>adat</a:t>
            </a:r>
            <a:r>
              <a:rPr lang="en-US" b="1" dirty="0">
                <a:solidFill>
                  <a:schemeClr val="bg1"/>
                </a:solidFill>
              </a:rPr>
              <a:t> </a:t>
            </a:r>
            <a:r>
              <a:rPr lang="en-US" b="1" dirty="0" err="1">
                <a:solidFill>
                  <a:schemeClr val="bg1"/>
                </a:solidFill>
              </a:rPr>
              <a:t>jogellenes</a:t>
            </a:r>
            <a:r>
              <a:rPr lang="en-US" b="1" dirty="0">
                <a:solidFill>
                  <a:schemeClr val="bg1"/>
                </a:solidFill>
              </a:rPr>
              <a:t> </a:t>
            </a:r>
            <a:r>
              <a:rPr lang="en-US" b="1" dirty="0" err="1">
                <a:solidFill>
                  <a:schemeClr val="bg1"/>
                </a:solidFill>
              </a:rPr>
              <a:t>kezelése</a:t>
            </a:r>
            <a:r>
              <a:rPr lang="en-US" b="1" dirty="0">
                <a:solidFill>
                  <a:schemeClr val="bg1"/>
                </a:solidFill>
              </a:rPr>
              <a:t> </a:t>
            </a:r>
            <a:r>
              <a:rPr lang="en-US" dirty="0" err="1">
                <a:solidFill>
                  <a:schemeClr val="bg1"/>
                </a:solidFill>
              </a:rPr>
              <a:t>vagy</a:t>
            </a:r>
            <a:r>
              <a:rPr lang="en-US" dirty="0">
                <a:solidFill>
                  <a:schemeClr val="bg1"/>
                </a:solidFill>
              </a:rPr>
              <a:t> </a:t>
            </a:r>
            <a:r>
              <a:rPr lang="en-US" dirty="0" err="1">
                <a:solidFill>
                  <a:schemeClr val="bg1"/>
                </a:solidFill>
              </a:rPr>
              <a:t>feldolgozása</a:t>
            </a:r>
            <a:r>
              <a:rPr lang="en-US" dirty="0">
                <a:solidFill>
                  <a:schemeClr val="bg1"/>
                </a:solidFill>
              </a:rPr>
              <a:t>, </a:t>
            </a:r>
            <a:r>
              <a:rPr lang="en-US" dirty="0" err="1">
                <a:solidFill>
                  <a:schemeClr val="bg1"/>
                </a:solidFill>
              </a:rPr>
              <a:t>így</a:t>
            </a:r>
            <a:r>
              <a:rPr lang="en-US" dirty="0">
                <a:solidFill>
                  <a:schemeClr val="bg1"/>
                </a:solidFill>
              </a:rPr>
              <a:t> </a:t>
            </a:r>
            <a:r>
              <a:rPr lang="en-US" dirty="0" err="1">
                <a:solidFill>
                  <a:schemeClr val="bg1"/>
                </a:solidFill>
              </a:rPr>
              <a:t>különösen</a:t>
            </a:r>
            <a:r>
              <a:rPr lang="en-US" dirty="0">
                <a:solidFill>
                  <a:schemeClr val="bg1"/>
                </a:solidFill>
              </a:rPr>
              <a:t> a </a:t>
            </a:r>
            <a:r>
              <a:rPr lang="en-US" dirty="0" err="1">
                <a:solidFill>
                  <a:schemeClr val="bg1"/>
                </a:solidFill>
              </a:rPr>
              <a:t>jogosulatlan</a:t>
            </a:r>
            <a:r>
              <a:rPr lang="en-US" dirty="0">
                <a:solidFill>
                  <a:schemeClr val="bg1"/>
                </a:solidFill>
              </a:rPr>
              <a:t> </a:t>
            </a:r>
            <a:r>
              <a:rPr lang="en-US" dirty="0" err="1">
                <a:solidFill>
                  <a:schemeClr val="bg1"/>
                </a:solidFill>
              </a:rPr>
              <a:t>hozzáférés</a:t>
            </a:r>
            <a:r>
              <a:rPr lang="en-US" dirty="0">
                <a:solidFill>
                  <a:schemeClr val="bg1"/>
                </a:solidFill>
              </a:rPr>
              <a:t>, </a:t>
            </a:r>
            <a:r>
              <a:rPr lang="en-US" dirty="0" err="1">
                <a:solidFill>
                  <a:schemeClr val="bg1"/>
                </a:solidFill>
              </a:rPr>
              <a:t>megváltoztatás</a:t>
            </a:r>
            <a:r>
              <a:rPr lang="en-US" dirty="0">
                <a:solidFill>
                  <a:schemeClr val="bg1"/>
                </a:solidFill>
              </a:rPr>
              <a:t>, </a:t>
            </a:r>
            <a:r>
              <a:rPr lang="en-US" dirty="0" err="1">
                <a:solidFill>
                  <a:schemeClr val="bg1"/>
                </a:solidFill>
              </a:rPr>
              <a:t>továbbítás</a:t>
            </a:r>
            <a:r>
              <a:rPr lang="en-US" dirty="0">
                <a:solidFill>
                  <a:schemeClr val="bg1"/>
                </a:solidFill>
              </a:rPr>
              <a:t>, </a:t>
            </a:r>
            <a:r>
              <a:rPr lang="en-US" dirty="0" err="1">
                <a:solidFill>
                  <a:schemeClr val="bg1"/>
                </a:solidFill>
              </a:rPr>
              <a:t>nyilvánosságra</a:t>
            </a:r>
            <a:r>
              <a:rPr lang="en-US" dirty="0">
                <a:solidFill>
                  <a:schemeClr val="bg1"/>
                </a:solidFill>
              </a:rPr>
              <a:t> </a:t>
            </a:r>
            <a:r>
              <a:rPr lang="en-US" dirty="0" err="1">
                <a:solidFill>
                  <a:schemeClr val="bg1"/>
                </a:solidFill>
              </a:rPr>
              <a:t>hozatal</a:t>
            </a:r>
            <a:r>
              <a:rPr lang="en-US" dirty="0">
                <a:solidFill>
                  <a:schemeClr val="bg1"/>
                </a:solidFill>
              </a:rPr>
              <a:t>, </a:t>
            </a:r>
            <a:r>
              <a:rPr lang="en-US" dirty="0" err="1">
                <a:solidFill>
                  <a:schemeClr val="bg1"/>
                </a:solidFill>
              </a:rPr>
              <a:t>törlés</a:t>
            </a:r>
            <a:r>
              <a:rPr lang="en-US" dirty="0">
                <a:solidFill>
                  <a:schemeClr val="bg1"/>
                </a:solidFill>
              </a:rPr>
              <a:t> </a:t>
            </a:r>
            <a:r>
              <a:rPr lang="en-US" dirty="0" err="1">
                <a:solidFill>
                  <a:schemeClr val="bg1"/>
                </a:solidFill>
              </a:rPr>
              <a:t>vagy</a:t>
            </a:r>
            <a:r>
              <a:rPr lang="en-US" dirty="0">
                <a:solidFill>
                  <a:schemeClr val="bg1"/>
                </a:solidFill>
              </a:rPr>
              <a:t> </a:t>
            </a:r>
            <a:r>
              <a:rPr lang="en-US" dirty="0" err="1">
                <a:solidFill>
                  <a:schemeClr val="bg1"/>
                </a:solidFill>
              </a:rPr>
              <a:t>megsemmisítés</a:t>
            </a:r>
            <a:r>
              <a:rPr lang="en-US" dirty="0">
                <a:solidFill>
                  <a:schemeClr val="bg1"/>
                </a:solidFill>
              </a:rPr>
              <a:t>, </a:t>
            </a:r>
            <a:r>
              <a:rPr lang="en-US" dirty="0" err="1">
                <a:solidFill>
                  <a:schemeClr val="bg1"/>
                </a:solidFill>
              </a:rPr>
              <a:t>valamint</a:t>
            </a:r>
            <a:r>
              <a:rPr lang="en-US" dirty="0">
                <a:solidFill>
                  <a:schemeClr val="bg1"/>
                </a:solidFill>
              </a:rPr>
              <a:t> a </a:t>
            </a:r>
            <a:r>
              <a:rPr lang="en-US" dirty="0" err="1">
                <a:solidFill>
                  <a:schemeClr val="bg1"/>
                </a:solidFill>
              </a:rPr>
              <a:t>véletlen</a:t>
            </a:r>
            <a:r>
              <a:rPr lang="en-US" dirty="0">
                <a:solidFill>
                  <a:schemeClr val="bg1"/>
                </a:solidFill>
              </a:rPr>
              <a:t> </a:t>
            </a:r>
            <a:r>
              <a:rPr lang="en-US" dirty="0" err="1">
                <a:solidFill>
                  <a:schemeClr val="bg1"/>
                </a:solidFill>
              </a:rPr>
              <a:t>megsemmisülés</a:t>
            </a:r>
            <a:r>
              <a:rPr lang="en-US" dirty="0">
                <a:solidFill>
                  <a:schemeClr val="bg1"/>
                </a:solidFill>
              </a:rPr>
              <a:t> </a:t>
            </a:r>
            <a:r>
              <a:rPr lang="en-US" dirty="0" err="1">
                <a:solidFill>
                  <a:schemeClr val="bg1"/>
                </a:solidFill>
              </a:rPr>
              <a:t>és</a:t>
            </a:r>
            <a:r>
              <a:rPr lang="en-US" dirty="0">
                <a:solidFill>
                  <a:schemeClr val="bg1"/>
                </a:solidFill>
              </a:rPr>
              <a:t> </a:t>
            </a:r>
            <a:r>
              <a:rPr lang="en-US" dirty="0" err="1">
                <a:solidFill>
                  <a:schemeClr val="bg1"/>
                </a:solidFill>
              </a:rPr>
              <a:t>sérülés</a:t>
            </a:r>
            <a:r>
              <a:rPr lang="en-US" dirty="0">
                <a:solidFill>
                  <a:schemeClr val="bg1"/>
                </a:solidFill>
              </a:rPr>
              <a:t>.</a:t>
            </a:r>
          </a:p>
          <a:p>
            <a:pPr marL="0" indent="0">
              <a:buNone/>
            </a:pPr>
            <a:r>
              <a:rPr lang="hu-HU" i="1" dirty="0">
                <a:solidFill>
                  <a:schemeClr val="bg1"/>
                </a:solidFill>
              </a:rPr>
              <a:t>/</a:t>
            </a:r>
            <a:r>
              <a:rPr lang="en-US" i="1" dirty="0" err="1">
                <a:solidFill>
                  <a:schemeClr val="bg1"/>
                </a:solidFill>
              </a:rPr>
              <a:t>Beiktatta</a:t>
            </a:r>
            <a:r>
              <a:rPr lang="en-US" i="1" dirty="0">
                <a:solidFill>
                  <a:schemeClr val="bg1"/>
                </a:solidFill>
              </a:rPr>
              <a:t>: 2015. </a:t>
            </a:r>
            <a:r>
              <a:rPr lang="en-US" i="1" dirty="0" err="1">
                <a:solidFill>
                  <a:schemeClr val="bg1"/>
                </a:solidFill>
              </a:rPr>
              <a:t>évi</a:t>
            </a:r>
            <a:r>
              <a:rPr lang="en-US" i="1" dirty="0">
                <a:solidFill>
                  <a:schemeClr val="bg1"/>
                </a:solidFill>
              </a:rPr>
              <a:t> CXXIX. </a:t>
            </a:r>
            <a:r>
              <a:rPr lang="en-US" i="1" dirty="0" err="1">
                <a:solidFill>
                  <a:schemeClr val="bg1"/>
                </a:solidFill>
              </a:rPr>
              <a:t>törvény</a:t>
            </a:r>
            <a:r>
              <a:rPr lang="en-US" i="1" dirty="0">
                <a:solidFill>
                  <a:schemeClr val="bg1"/>
                </a:solidFill>
              </a:rPr>
              <a:t> 1. §. </a:t>
            </a:r>
            <a:r>
              <a:rPr lang="en-US" i="1" dirty="0" err="1">
                <a:solidFill>
                  <a:schemeClr val="bg1"/>
                </a:solidFill>
              </a:rPr>
              <a:t>Hatályos</a:t>
            </a:r>
            <a:r>
              <a:rPr lang="en-US" i="1" dirty="0">
                <a:solidFill>
                  <a:schemeClr val="bg1"/>
                </a:solidFill>
              </a:rPr>
              <a:t>: </a:t>
            </a:r>
            <a:r>
              <a:rPr lang="en-US" b="1" i="1" dirty="0">
                <a:solidFill>
                  <a:schemeClr val="bg1"/>
                </a:solidFill>
              </a:rPr>
              <a:t>2015. X. 1-től.</a:t>
            </a:r>
            <a:r>
              <a:rPr lang="hu-HU" i="1" dirty="0">
                <a:solidFill>
                  <a:schemeClr val="bg1"/>
                </a:solidFill>
              </a:rPr>
              <a:t>/</a:t>
            </a:r>
          </a:p>
          <a:p>
            <a:pPr marL="0" indent="0">
              <a:buNone/>
            </a:pPr>
            <a:endParaRPr lang="en-US" i="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470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60648"/>
            <a:ext cx="7272808" cy="1156990"/>
          </a:xfrm>
        </p:spPr>
        <p:txBody>
          <a:bodyPr>
            <a:normAutofit/>
          </a:bodyPr>
          <a:lstStyle/>
          <a:p>
            <a:pPr algn="ctr"/>
            <a:r>
              <a:rPr lang="hu-HU" dirty="0" smtClean="0">
                <a:solidFill>
                  <a:schemeClr val="bg1"/>
                </a:solidFill>
              </a:rPr>
              <a:t>Adatvédelmi nyilvántartások az egyetemen</a:t>
            </a:r>
            <a:endParaRPr lang="hu-HU" dirty="0">
              <a:solidFill>
                <a:schemeClr val="bg1"/>
              </a:solidFill>
            </a:endParaRPr>
          </a:p>
        </p:txBody>
      </p:sp>
      <p:sp>
        <p:nvSpPr>
          <p:cNvPr id="4" name="Dátum helye 3"/>
          <p:cNvSpPr>
            <a:spLocks noGrp="1"/>
          </p:cNvSpPr>
          <p:nvPr>
            <p:ph type="dt" sz="half" idx="10"/>
          </p:nvPr>
        </p:nvSpPr>
        <p:spPr/>
        <p:txBody>
          <a:bodyPr/>
          <a:lstStyle/>
          <a:p>
            <a:fld id="{C2AAF22D-BA1B-4FD8-A828-90EAF14FD720}" type="datetime1">
              <a:rPr lang="hu-HU" smtClean="0"/>
              <a:t>2016.10.13.</a:t>
            </a:fld>
            <a:endParaRPr lang="hu-HU"/>
          </a:p>
        </p:txBody>
      </p:sp>
      <p:sp>
        <p:nvSpPr>
          <p:cNvPr id="5" name="Élőláb helye 4"/>
          <p:cNvSpPr>
            <a:spLocks noGrp="1"/>
          </p:cNvSpPr>
          <p:nvPr>
            <p:ph type="ftr" sz="quarter" idx="11"/>
          </p:nvPr>
        </p:nvSpPr>
        <p:spPr/>
        <p:txBody>
          <a:bodyPr/>
          <a:lstStyle/>
          <a:p>
            <a:r>
              <a:rPr lang="hu-HU" smtClean="0"/>
              <a:t>dr. Rigó Kinga ELTE Rektori Kabinet Adat-, és Stratégiai Információkezelési Iroda </a:t>
            </a:r>
            <a:endParaRPr lang="hu-HU" dirty="0"/>
          </a:p>
        </p:txBody>
      </p:sp>
      <p:sp>
        <p:nvSpPr>
          <p:cNvPr id="6" name="Dia számának helye 5"/>
          <p:cNvSpPr>
            <a:spLocks noGrp="1"/>
          </p:cNvSpPr>
          <p:nvPr>
            <p:ph type="sldNum" sz="quarter" idx="12"/>
          </p:nvPr>
        </p:nvSpPr>
        <p:spPr/>
        <p:txBody>
          <a:bodyPr/>
          <a:lstStyle/>
          <a:p>
            <a:fld id="{C25760DA-D8B7-4FFF-8776-70B1E938141D}" type="slidenum">
              <a:rPr lang="hu-HU" smtClean="0"/>
              <a:t>4</a:t>
            </a:fld>
            <a:endParaRPr lang="hu-HU"/>
          </a:p>
        </p:txBody>
      </p:sp>
      <p:sp>
        <p:nvSpPr>
          <p:cNvPr id="3" name="Tartalom helye 2"/>
          <p:cNvSpPr>
            <a:spLocks noGrp="1"/>
          </p:cNvSpPr>
          <p:nvPr>
            <p:ph sz="quarter" idx="13"/>
          </p:nvPr>
        </p:nvSpPr>
        <p:spPr>
          <a:xfrm>
            <a:off x="1619672" y="1700808"/>
            <a:ext cx="7272808" cy="4157991"/>
          </a:xfrm>
          <a:prstGeom prst="rect">
            <a:avLst/>
          </a:prstGeom>
        </p:spPr>
        <p:txBody>
          <a:bodyPr>
            <a:normAutofit lnSpcReduction="10000"/>
          </a:bodyPr>
          <a:lstStyle/>
          <a:p>
            <a:pPr marL="4763" lvl="1" indent="0">
              <a:buNone/>
            </a:pPr>
            <a:r>
              <a:rPr lang="hu-HU" dirty="0">
                <a:solidFill>
                  <a:schemeClr val="bg1"/>
                </a:solidFill>
              </a:rPr>
              <a:t>Az </a:t>
            </a:r>
            <a:r>
              <a:rPr lang="hu-HU" dirty="0" smtClean="0">
                <a:solidFill>
                  <a:schemeClr val="bg1"/>
                </a:solidFill>
              </a:rPr>
              <a:t>ELTE Adatvédelmi, Adatbiztonsági és Adatkezelési </a:t>
            </a:r>
            <a:r>
              <a:rPr lang="hu-HU" dirty="0">
                <a:solidFill>
                  <a:schemeClr val="bg1"/>
                </a:solidFill>
              </a:rPr>
              <a:t>S</a:t>
            </a:r>
            <a:r>
              <a:rPr lang="hu-HU" dirty="0" smtClean="0">
                <a:solidFill>
                  <a:schemeClr val="bg1"/>
                </a:solidFill>
              </a:rPr>
              <a:t>zabályzata (</a:t>
            </a:r>
            <a:r>
              <a:rPr lang="hu-HU" b="1" dirty="0" smtClean="0">
                <a:solidFill>
                  <a:schemeClr val="bg1"/>
                </a:solidFill>
              </a:rPr>
              <a:t>Adatvédelmi Szabályzat</a:t>
            </a:r>
            <a:r>
              <a:rPr lang="hu-HU" dirty="0" smtClean="0">
                <a:solidFill>
                  <a:schemeClr val="bg1"/>
                </a:solidFill>
              </a:rPr>
              <a:t>) </a:t>
            </a:r>
            <a:r>
              <a:rPr lang="hu-HU" b="1" dirty="0" smtClean="0">
                <a:solidFill>
                  <a:schemeClr val="bg1"/>
                </a:solidFill>
              </a:rPr>
              <a:t>2007. 07. 01-jei módosítása </a:t>
            </a:r>
            <a:r>
              <a:rPr lang="hu-HU" dirty="0" smtClean="0">
                <a:solidFill>
                  <a:schemeClr val="bg1"/>
                </a:solidFill>
              </a:rPr>
              <a:t>szerint az adatvédelmi </a:t>
            </a:r>
            <a:r>
              <a:rPr lang="hu-HU" dirty="0">
                <a:solidFill>
                  <a:schemeClr val="bg1"/>
                </a:solidFill>
              </a:rPr>
              <a:t>felelős a következő nyilvántartásokat vezeti:</a:t>
            </a:r>
            <a:endParaRPr lang="en-US" dirty="0">
              <a:solidFill>
                <a:schemeClr val="bg1"/>
              </a:solidFill>
            </a:endParaRPr>
          </a:p>
          <a:p>
            <a:pPr lvl="0"/>
            <a:r>
              <a:rPr lang="hu-HU" dirty="0">
                <a:solidFill>
                  <a:schemeClr val="bg1"/>
                </a:solidFill>
              </a:rPr>
              <a:t>a tudomására jutott </a:t>
            </a:r>
            <a:r>
              <a:rPr lang="hu-HU" b="1" dirty="0">
                <a:solidFill>
                  <a:schemeClr val="bg1"/>
                </a:solidFill>
              </a:rPr>
              <a:t>adatvédelmi incidens</a:t>
            </a:r>
            <a:r>
              <a:rPr lang="hu-HU" dirty="0">
                <a:solidFill>
                  <a:schemeClr val="bg1"/>
                </a:solidFill>
              </a:rPr>
              <a:t>sel kapcsolatos intézkedések ellenőrzése, valamint az érintett tájékoztatása céljából nyilvántartást vezet, amely tartalmazza az érintett személyes adatok körét, az adatvédelmi incidenssel érintettek körét és számát, az adatvédelmi incidens időpontját, körülményeit, hatásait és az elhárítására megtett intézkedéseket, valamint az adatkezelést előíró jogszabályban meghatározott egyéb </a:t>
            </a:r>
            <a:r>
              <a:rPr lang="hu-HU" dirty="0" smtClean="0">
                <a:solidFill>
                  <a:schemeClr val="bg1"/>
                </a:solidFill>
              </a:rPr>
              <a:t>adatokat;</a:t>
            </a:r>
            <a:endParaRPr lang="en-US" dirty="0">
              <a:solidFill>
                <a:schemeClr val="bg1"/>
              </a:solidFill>
            </a:endParaRPr>
          </a:p>
          <a:p>
            <a:pPr lvl="0"/>
            <a:r>
              <a:rPr lang="hu-HU" dirty="0">
                <a:solidFill>
                  <a:schemeClr val="bg1"/>
                </a:solidFill>
              </a:rPr>
              <a:t>az adattovábbítás jogszerűségének ellenőrzése, valamint az érintett tájékoztatása céljából </a:t>
            </a:r>
            <a:r>
              <a:rPr lang="hu-HU" b="1" dirty="0">
                <a:solidFill>
                  <a:schemeClr val="bg1"/>
                </a:solidFill>
              </a:rPr>
              <a:t>adattovábbítási nyilvántartást </a:t>
            </a:r>
            <a:r>
              <a:rPr lang="hu-HU" dirty="0">
                <a:solidFill>
                  <a:schemeClr val="bg1"/>
                </a:solidFill>
              </a:rPr>
              <a:t>vezet, amely tartalmazza az általa kezelt személyes adatok továbbításának időpontját, az adattovábbítás jogalapját és címzettjét, a továbbított személyes adatok körének meghatározását, valamint az adatkezelést előíró jogszabályban meghatározott egyéb </a:t>
            </a:r>
            <a:r>
              <a:rPr lang="hu-HU" dirty="0" smtClean="0">
                <a:solidFill>
                  <a:schemeClr val="bg1"/>
                </a:solidFill>
              </a:rPr>
              <a:t>adatokat; </a:t>
            </a:r>
            <a:endParaRPr lang="en-US" dirty="0" smtClean="0">
              <a:solidFill>
                <a:schemeClr val="bg1"/>
              </a:solidFill>
            </a:endParaRPr>
          </a:p>
          <a:p>
            <a:pPr lvl="0"/>
            <a:r>
              <a:rPr lang="hu-HU" dirty="0" smtClean="0">
                <a:solidFill>
                  <a:schemeClr val="bg1"/>
                </a:solidFill>
              </a:rPr>
              <a:t>a </a:t>
            </a:r>
            <a:r>
              <a:rPr lang="hu-HU" b="1" dirty="0" smtClean="0">
                <a:solidFill>
                  <a:schemeClr val="bg1"/>
                </a:solidFill>
              </a:rPr>
              <a:t>belső adatvédelmi nyilvántartást.</a:t>
            </a:r>
            <a:endParaRPr lang="en-US" dirty="0">
              <a:solidFill>
                <a:schemeClr val="bg1"/>
              </a:solidFill>
            </a:endParaRPr>
          </a:p>
        </p:txBody>
      </p:sp>
    </p:spTree>
    <p:extLst>
      <p:ext uri="{BB962C8B-B14F-4D97-AF65-F5344CB8AC3E}">
        <p14:creationId xmlns:p14="http://schemas.microsoft.com/office/powerpoint/2010/main" val="62423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188640"/>
            <a:ext cx="7272808" cy="1228998"/>
          </a:xfrm>
        </p:spPr>
        <p:txBody>
          <a:bodyPr/>
          <a:lstStyle/>
          <a:p>
            <a:pPr algn="ctr"/>
            <a:r>
              <a:rPr lang="hu-HU" dirty="0" smtClean="0">
                <a:solidFill>
                  <a:schemeClr val="bg1"/>
                </a:solidFill>
              </a:rPr>
              <a:t>Néhány személyes adatokat kezelő nyilvántartás az egyetemen</a:t>
            </a:r>
            <a:endParaRPr lang="en-US" dirty="0">
              <a:solidFill>
                <a:schemeClr val="bg1"/>
              </a:solidFill>
            </a:endParaRPr>
          </a:p>
        </p:txBody>
      </p:sp>
      <p:sp>
        <p:nvSpPr>
          <p:cNvPr id="3" name="Tartalom helye 2"/>
          <p:cNvSpPr>
            <a:spLocks noGrp="1"/>
          </p:cNvSpPr>
          <p:nvPr>
            <p:ph sz="quarter" idx="13"/>
          </p:nvPr>
        </p:nvSpPr>
        <p:spPr>
          <a:xfrm>
            <a:off x="1619672" y="1556792"/>
            <a:ext cx="7272808" cy="4158208"/>
          </a:xfrm>
        </p:spPr>
        <p:txBody>
          <a:bodyPr>
            <a:normAutofit lnSpcReduction="10000"/>
          </a:bodyPr>
          <a:lstStyle/>
          <a:p>
            <a:r>
              <a:rPr lang="hu-HU" dirty="0" smtClean="0">
                <a:solidFill>
                  <a:schemeClr val="bg1"/>
                </a:solidFill>
              </a:rPr>
              <a:t>Alkalmazotti nyilvántartás</a:t>
            </a:r>
          </a:p>
          <a:p>
            <a:r>
              <a:rPr lang="hu-HU" dirty="0" smtClean="0">
                <a:solidFill>
                  <a:schemeClr val="bg1"/>
                </a:solidFill>
              </a:rPr>
              <a:t>Hallgatói nyilvántartás</a:t>
            </a:r>
          </a:p>
          <a:p>
            <a:r>
              <a:rPr lang="hu-HU" dirty="0">
                <a:solidFill>
                  <a:schemeClr val="bg1"/>
                </a:solidFill>
              </a:rPr>
              <a:t>S</a:t>
            </a:r>
            <a:r>
              <a:rPr lang="hu-HU" dirty="0" smtClean="0">
                <a:solidFill>
                  <a:schemeClr val="bg1"/>
                </a:solidFill>
              </a:rPr>
              <a:t>tratégiai nyilvántartás</a:t>
            </a:r>
          </a:p>
          <a:p>
            <a:r>
              <a:rPr lang="hu-HU" dirty="0" smtClean="0">
                <a:solidFill>
                  <a:schemeClr val="bg1"/>
                </a:solidFill>
              </a:rPr>
              <a:t>Bér-, és munkaügyi nyilvántartás</a:t>
            </a:r>
          </a:p>
          <a:p>
            <a:r>
              <a:rPr lang="hu-HU" dirty="0" smtClean="0">
                <a:solidFill>
                  <a:schemeClr val="bg1"/>
                </a:solidFill>
              </a:rPr>
              <a:t>Az egyetem informatikai szolgáltatásai</a:t>
            </a:r>
          </a:p>
          <a:p>
            <a:r>
              <a:rPr lang="hu-HU" dirty="0" smtClean="0">
                <a:solidFill>
                  <a:schemeClr val="bg1"/>
                </a:solidFill>
              </a:rPr>
              <a:t>Elektronikus beléptető rendszer</a:t>
            </a:r>
          </a:p>
          <a:p>
            <a:r>
              <a:rPr lang="hu-HU" dirty="0" smtClean="0">
                <a:solidFill>
                  <a:schemeClr val="bg1"/>
                </a:solidFill>
              </a:rPr>
              <a:t>Elektronikus térfigyelő rendszer</a:t>
            </a:r>
          </a:p>
          <a:p>
            <a:pPr marL="0" lvl="1" indent="0">
              <a:buNone/>
            </a:pPr>
            <a:r>
              <a:rPr lang="hu-HU" sz="1800" b="1" dirty="0">
                <a:solidFill>
                  <a:schemeClr val="bg1"/>
                </a:solidFill>
              </a:rPr>
              <a:t>Az Egyetem szervezeti rendszerén belül a személyes adatok – a feladat elvégzéséhez szükséges mértékben és ideig – csak olyan szervezeti egységhez, személyhez továbbíthatók, amelynek, illetve akinek jogszabályban vagy egyetemi szabályzatban meghatározott tevékenysége ellátásához a személyes adatok megismerése és kezelése szükséges.</a:t>
            </a:r>
            <a:endParaRPr lang="en-US" sz="1800" b="1" dirty="0">
              <a:solidFill>
                <a:schemeClr val="bg1"/>
              </a:solidFill>
            </a:endParaRPr>
          </a:p>
          <a:p>
            <a:endParaRPr lang="en-US" dirty="0">
              <a:solidFill>
                <a:schemeClr val="bg1"/>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3" y="1624247"/>
            <a:ext cx="2136237" cy="160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zövegdoboz 3"/>
          <p:cNvSpPr txBox="1"/>
          <p:nvPr/>
        </p:nvSpPr>
        <p:spPr>
          <a:xfrm>
            <a:off x="5364088" y="3231758"/>
            <a:ext cx="3312368" cy="830997"/>
          </a:xfrm>
          <a:prstGeom prst="rect">
            <a:avLst/>
          </a:prstGeom>
          <a:noFill/>
        </p:spPr>
        <p:txBody>
          <a:bodyPr wrap="square" rtlCol="0">
            <a:spAutoFit/>
          </a:bodyPr>
          <a:lstStyle/>
          <a:p>
            <a:r>
              <a:rPr lang="en-US" sz="800" dirty="0">
                <a:solidFill>
                  <a:schemeClr val="bg1"/>
                </a:solidFill>
              </a:rPr>
              <a:t>https://www.google.hu/url?sa=i&amp;rct=j&amp;q=&amp;esrc=s&amp;source=images&amp;cd=&amp;cad=rja&amp;uact=8&amp;ved=0ahUKEwjxr-ihvdfPAhXDDCwKHQ-DBbsQjRwIBw&amp;url=http%3A%2F%2Fwww.oep.hu%2Ffelso_menu%2Flakossagnak%2Fellatas_magyarorszagon%2Fjogosultsag_az_ellatasra%2Figazolas_kerese_a_jogviszonyrol&amp;bvm=bv.135475266,d.bGg&amp;psig=AFQjCNFeYvkmkFIsJT0MxNyvOeRQmBNX0w&amp;ust=1476437722596420</a:t>
            </a:r>
          </a:p>
        </p:txBody>
      </p:sp>
    </p:spTree>
    <p:extLst>
      <p:ext uri="{BB962C8B-B14F-4D97-AF65-F5344CB8AC3E}">
        <p14:creationId xmlns:p14="http://schemas.microsoft.com/office/powerpoint/2010/main" val="317311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332656"/>
            <a:ext cx="7272808" cy="792088"/>
          </a:xfrm>
        </p:spPr>
        <p:txBody>
          <a:bodyPr/>
          <a:lstStyle/>
          <a:p>
            <a:pPr algn="ctr"/>
            <a:r>
              <a:rPr lang="hu-HU" dirty="0" smtClean="0">
                <a:solidFill>
                  <a:schemeClr val="bg1"/>
                </a:solidFill>
              </a:rPr>
              <a:t>Adatvédelmi incidens nyilvántartás</a:t>
            </a:r>
            <a:endParaRPr lang="en-US" dirty="0">
              <a:solidFill>
                <a:schemeClr val="bg1"/>
              </a:solidFill>
            </a:endParaRPr>
          </a:p>
        </p:txBody>
      </p:sp>
      <p:graphicFrame>
        <p:nvGraphicFramePr>
          <p:cNvPr id="4" name="Tartalom helye 3"/>
          <p:cNvGraphicFramePr>
            <a:graphicFrameLocks noGrp="1"/>
          </p:cNvGraphicFramePr>
          <p:nvPr>
            <p:ph sz="quarter" idx="13"/>
            <p:extLst>
              <p:ext uri="{D42A27DB-BD31-4B8C-83A1-F6EECF244321}">
                <p14:modId xmlns:p14="http://schemas.microsoft.com/office/powerpoint/2010/main" val="1630053946"/>
              </p:ext>
            </p:extLst>
          </p:nvPr>
        </p:nvGraphicFramePr>
        <p:xfrm>
          <a:off x="1619672" y="1484784"/>
          <a:ext cx="7272808" cy="939800"/>
        </p:xfrm>
        <a:graphic>
          <a:graphicData uri="http://schemas.openxmlformats.org/drawingml/2006/table">
            <a:tbl>
              <a:tblPr firstRow="1" firstCol="1" bandRow="1">
                <a:tableStyleId>{5C22544A-7EE6-4342-B048-85BDC9FD1C3A}</a:tableStyleId>
              </a:tblPr>
              <a:tblGrid>
                <a:gridCol w="733099"/>
                <a:gridCol w="6539709"/>
              </a:tblGrid>
              <a:tr h="739775">
                <a:tc>
                  <a:txBody>
                    <a:bodyPr/>
                    <a:lstStyle/>
                    <a:p>
                      <a:pPr>
                        <a:spcAft>
                          <a:spcPts val="0"/>
                        </a:spcAft>
                      </a:pPr>
                      <a:r>
                        <a:rPr lang="hu-HU" sz="1200" dirty="0">
                          <a:effectLst/>
                        </a:rPr>
                        <a:t> </a:t>
                      </a:r>
                      <a:endParaRPr lang="en-US" sz="1200" dirty="0">
                        <a:effectLst/>
                        <a:latin typeface="Times New Roman"/>
                        <a:ea typeface="Times New Roman"/>
                      </a:endParaRPr>
                    </a:p>
                  </a:txBody>
                  <a:tcPr marL="44450" marR="44450" marT="0" marB="0" anchor="b"/>
                </a:tc>
                <a:tc>
                  <a:txBody>
                    <a:bodyPr/>
                    <a:lstStyle/>
                    <a:p>
                      <a:pPr marR="764540" algn="just">
                        <a:spcAft>
                          <a:spcPts val="100"/>
                        </a:spcAft>
                      </a:pPr>
                      <a:r>
                        <a:rPr lang="hu-HU" sz="1000" dirty="0" err="1">
                          <a:effectLst/>
                        </a:rPr>
                        <a:t>Infotv</a:t>
                      </a:r>
                      <a:r>
                        <a:rPr lang="hu-HU" sz="1000" dirty="0">
                          <a:effectLst/>
                        </a:rPr>
                        <a:t>. 15. (1a) „….az adatvédelmi felelős….az érintett tájékoztatása céljából nyilvántartást vezet, amely tartalmazza az érintett személyes adatok körét, az adatvédelmi incidenssel érintettek körét és számát, az adatvédelmi incidens időpontját, körülményeit, hatásait és az elhárítására megtett intézkedéseket, valamint az adatkezelést előíró jogszabályban meghatározott egyéb adatokat.</a:t>
                      </a:r>
                      <a:endParaRPr lang="en-US" sz="1000" dirty="0">
                        <a:effectLst/>
                        <a:latin typeface="Times New Roman"/>
                        <a:ea typeface="Times New Roman"/>
                      </a:endParaRPr>
                    </a:p>
                  </a:txBody>
                  <a:tcPr marL="44450" marR="44450" marT="0" marB="0" anchor="ctr"/>
                </a:tc>
              </a:tr>
              <a:tr h="200025">
                <a:tc>
                  <a:txBody>
                    <a:bodyPr/>
                    <a:lstStyle/>
                    <a:p>
                      <a:pPr>
                        <a:spcAft>
                          <a:spcPts val="0"/>
                        </a:spcAft>
                      </a:pPr>
                      <a:r>
                        <a:rPr lang="hu-HU" sz="1200">
                          <a:effectLst/>
                        </a:rPr>
                        <a:t> </a:t>
                      </a:r>
                      <a:endParaRPr lang="en-US" sz="1200">
                        <a:effectLst/>
                        <a:latin typeface="Times New Roman"/>
                        <a:ea typeface="Times New Roman"/>
                      </a:endParaRPr>
                    </a:p>
                  </a:txBody>
                  <a:tcPr marL="44450" marR="44450" marT="0" marB="0" anchor="b"/>
                </a:tc>
                <a:tc>
                  <a:txBody>
                    <a:bodyPr/>
                    <a:lstStyle/>
                    <a:p>
                      <a:pPr algn="ctr">
                        <a:spcAft>
                          <a:spcPts val="0"/>
                        </a:spcAft>
                      </a:pPr>
                      <a:r>
                        <a:rPr lang="hu-HU" sz="1200" dirty="0">
                          <a:effectLst/>
                        </a:rPr>
                        <a:t>Eötvös Loránd Tudományegyetem adatvédelmi incidens nyilvántartása</a:t>
                      </a:r>
                      <a:endParaRPr lang="en-US" sz="1200" dirty="0">
                        <a:effectLst/>
                        <a:latin typeface="Times New Roman"/>
                        <a:ea typeface="Times New Roman"/>
                      </a:endParaRPr>
                    </a:p>
                  </a:txBody>
                  <a:tcPr marL="44450" marR="44450" marT="0" marB="0" anchor="ctr"/>
                </a:tc>
              </a:tr>
            </a:tbl>
          </a:graphicData>
        </a:graphic>
      </p:graphicFrame>
      <p:graphicFrame>
        <p:nvGraphicFramePr>
          <p:cNvPr id="5" name="Táblázat 4"/>
          <p:cNvGraphicFramePr>
            <a:graphicFrameLocks noGrp="1"/>
          </p:cNvGraphicFramePr>
          <p:nvPr>
            <p:extLst>
              <p:ext uri="{D42A27DB-BD31-4B8C-83A1-F6EECF244321}">
                <p14:modId xmlns:p14="http://schemas.microsoft.com/office/powerpoint/2010/main" val="3794638060"/>
              </p:ext>
            </p:extLst>
          </p:nvPr>
        </p:nvGraphicFramePr>
        <p:xfrm>
          <a:off x="1619672" y="2492896"/>
          <a:ext cx="7272808" cy="1178808"/>
        </p:xfrm>
        <a:graphic>
          <a:graphicData uri="http://schemas.openxmlformats.org/drawingml/2006/table">
            <a:tbl>
              <a:tblPr firstRow="1" firstCol="1" bandRow="1">
                <a:tableStyleId>{5C22544A-7EE6-4342-B048-85BDC9FD1C3A}</a:tableStyleId>
              </a:tblPr>
              <a:tblGrid>
                <a:gridCol w="720080"/>
                <a:gridCol w="794684"/>
                <a:gridCol w="640861"/>
                <a:gridCol w="718541"/>
                <a:gridCol w="631152"/>
                <a:gridCol w="631152"/>
                <a:gridCol w="835062"/>
                <a:gridCol w="864191"/>
                <a:gridCol w="893323"/>
                <a:gridCol w="543762"/>
              </a:tblGrid>
              <a:tr h="434274">
                <a:tc rowSpan="4">
                  <a:txBody>
                    <a:bodyPr/>
                    <a:lstStyle/>
                    <a:p>
                      <a:pPr>
                        <a:spcAft>
                          <a:spcPts val="0"/>
                        </a:spcAft>
                      </a:pPr>
                      <a:r>
                        <a:rPr lang="hu-HU" sz="1100" dirty="0">
                          <a:effectLst/>
                        </a:rPr>
                        <a:t>Sorszám</a:t>
                      </a:r>
                      <a:endParaRPr lang="en-US" sz="1100" dirty="0">
                        <a:effectLst/>
                        <a:latin typeface="Times New Roman"/>
                        <a:ea typeface="Times New Roman"/>
                      </a:endParaRPr>
                    </a:p>
                  </a:txBody>
                  <a:tcPr marL="39738" marR="39738" marT="0" marB="0" anchor="ctr"/>
                </a:tc>
                <a:tc rowSpan="4">
                  <a:txBody>
                    <a:bodyPr/>
                    <a:lstStyle/>
                    <a:p>
                      <a:pPr>
                        <a:spcAft>
                          <a:spcPts val="0"/>
                        </a:spcAft>
                      </a:pPr>
                      <a:r>
                        <a:rPr lang="hu-HU" sz="1100">
                          <a:effectLst/>
                        </a:rPr>
                        <a:t>Az érintett személyes adatok köre</a:t>
                      </a:r>
                      <a:endParaRPr lang="en-US" sz="1100">
                        <a:effectLst/>
                        <a:latin typeface="Times New Roman"/>
                        <a:ea typeface="Times New Roman"/>
                      </a:endParaRPr>
                    </a:p>
                  </a:txBody>
                  <a:tcPr marL="39738" marR="39738" marT="0" marB="0" anchor="ctr"/>
                </a:tc>
                <a:tc rowSpan="4">
                  <a:txBody>
                    <a:bodyPr/>
                    <a:lstStyle/>
                    <a:p>
                      <a:pPr>
                        <a:spcAft>
                          <a:spcPts val="0"/>
                        </a:spcAft>
                      </a:pPr>
                      <a:r>
                        <a:rPr lang="hu-HU" sz="1100" dirty="0">
                          <a:effectLst/>
                        </a:rPr>
                        <a:t>Az adatvédelmi incidenssel érintettek köre</a:t>
                      </a:r>
                      <a:endParaRPr lang="en-US" sz="1100" dirty="0">
                        <a:effectLst/>
                        <a:latin typeface="Times New Roman"/>
                        <a:ea typeface="Times New Roman"/>
                      </a:endParaRPr>
                    </a:p>
                  </a:txBody>
                  <a:tcPr marL="39738" marR="39738" marT="0" marB="0" anchor="ctr"/>
                </a:tc>
                <a:tc rowSpan="4">
                  <a:txBody>
                    <a:bodyPr/>
                    <a:lstStyle/>
                    <a:p>
                      <a:pPr>
                        <a:spcAft>
                          <a:spcPts val="0"/>
                        </a:spcAft>
                      </a:pPr>
                      <a:r>
                        <a:rPr lang="hu-HU" sz="1100">
                          <a:effectLst/>
                        </a:rPr>
                        <a:t>Az adatvédelmi incidenssel érintettek száma</a:t>
                      </a:r>
                      <a:endParaRPr lang="en-US" sz="1100">
                        <a:effectLst/>
                        <a:latin typeface="Times New Roman"/>
                        <a:ea typeface="Times New Roman"/>
                      </a:endParaRPr>
                    </a:p>
                  </a:txBody>
                  <a:tcPr marL="39738" marR="39738" marT="0" marB="0" anchor="ctr"/>
                </a:tc>
                <a:tc rowSpan="4">
                  <a:txBody>
                    <a:bodyPr/>
                    <a:lstStyle/>
                    <a:p>
                      <a:pPr>
                        <a:spcAft>
                          <a:spcPts val="0"/>
                        </a:spcAft>
                      </a:pPr>
                      <a:r>
                        <a:rPr lang="hu-HU" sz="1100" dirty="0">
                          <a:effectLst/>
                        </a:rPr>
                        <a:t>Az adatvédelmi incidens időpontja</a:t>
                      </a:r>
                      <a:endParaRPr lang="en-US" sz="1100" dirty="0">
                        <a:effectLst/>
                        <a:latin typeface="Times New Roman"/>
                        <a:ea typeface="Times New Roman"/>
                      </a:endParaRPr>
                    </a:p>
                  </a:txBody>
                  <a:tcPr marL="39738" marR="39738" marT="0" marB="0" anchor="ctr"/>
                </a:tc>
                <a:tc rowSpan="4">
                  <a:txBody>
                    <a:bodyPr/>
                    <a:lstStyle/>
                    <a:p>
                      <a:pPr>
                        <a:spcAft>
                          <a:spcPts val="0"/>
                        </a:spcAft>
                      </a:pPr>
                      <a:r>
                        <a:rPr lang="hu-HU" sz="1100">
                          <a:effectLst/>
                        </a:rPr>
                        <a:t>Az adatvédelmi incidens körülményei</a:t>
                      </a:r>
                      <a:endParaRPr lang="en-US" sz="1100">
                        <a:effectLst/>
                        <a:latin typeface="Times New Roman"/>
                        <a:ea typeface="Times New Roman"/>
                      </a:endParaRPr>
                    </a:p>
                  </a:txBody>
                  <a:tcPr marL="39738" marR="39738" marT="0" marB="0" anchor="ctr"/>
                </a:tc>
                <a:tc rowSpan="4">
                  <a:txBody>
                    <a:bodyPr/>
                    <a:lstStyle/>
                    <a:p>
                      <a:pPr>
                        <a:spcAft>
                          <a:spcPts val="0"/>
                        </a:spcAft>
                      </a:pPr>
                      <a:r>
                        <a:rPr lang="hu-HU" sz="1100">
                          <a:effectLst/>
                        </a:rPr>
                        <a:t>Az adatvédelmi incidens hatásai</a:t>
                      </a:r>
                      <a:endParaRPr lang="en-US" sz="1100">
                        <a:effectLst/>
                        <a:latin typeface="Times New Roman"/>
                        <a:ea typeface="Times New Roman"/>
                      </a:endParaRPr>
                    </a:p>
                  </a:txBody>
                  <a:tcPr marL="39738" marR="39738" marT="0" marB="0" anchor="ctr"/>
                </a:tc>
                <a:tc rowSpan="4">
                  <a:txBody>
                    <a:bodyPr/>
                    <a:lstStyle/>
                    <a:p>
                      <a:pPr>
                        <a:spcAft>
                          <a:spcPts val="0"/>
                        </a:spcAft>
                      </a:pPr>
                      <a:r>
                        <a:rPr lang="hu-HU" sz="1100" dirty="0">
                          <a:effectLst/>
                        </a:rPr>
                        <a:t>Az adatvédelmi incidens elhárítására megtett intézkedések</a:t>
                      </a:r>
                      <a:endParaRPr lang="en-US" sz="1100" dirty="0">
                        <a:effectLst/>
                        <a:latin typeface="Times New Roman"/>
                        <a:ea typeface="Times New Roman"/>
                      </a:endParaRPr>
                    </a:p>
                  </a:txBody>
                  <a:tcPr marL="39738" marR="39738" marT="0" marB="0" anchor="ctr"/>
                </a:tc>
                <a:tc>
                  <a:txBody>
                    <a:bodyPr/>
                    <a:lstStyle/>
                    <a:p>
                      <a:pPr>
                        <a:spcAft>
                          <a:spcPts val="0"/>
                        </a:spcAft>
                      </a:pPr>
                      <a:r>
                        <a:rPr lang="hu-HU" sz="1100">
                          <a:effectLst/>
                        </a:rPr>
                        <a:t>Az adatkezelést előíró </a:t>
                      </a:r>
                      <a:endParaRPr lang="en-US" sz="1100">
                        <a:effectLst/>
                        <a:latin typeface="Times New Roman"/>
                        <a:ea typeface="Times New Roman"/>
                      </a:endParaRPr>
                    </a:p>
                  </a:txBody>
                  <a:tcPr marL="39738" marR="39738" marT="0" marB="0" anchor="ctr"/>
                </a:tc>
                <a:tc>
                  <a:txBody>
                    <a:bodyPr/>
                    <a:lstStyle/>
                    <a:p>
                      <a:pPr algn="ctr">
                        <a:spcAft>
                          <a:spcPts val="0"/>
                        </a:spcAft>
                      </a:pPr>
                      <a:r>
                        <a:rPr lang="hu-HU" sz="1100">
                          <a:effectLst/>
                        </a:rPr>
                        <a:t>Bejegyzés</a:t>
                      </a:r>
                      <a:endParaRPr lang="en-US" sz="1100">
                        <a:effectLst/>
                        <a:latin typeface="Times New Roman"/>
                        <a:ea typeface="Times New Roman"/>
                      </a:endParaRPr>
                    </a:p>
                  </a:txBody>
                  <a:tcPr marL="39738" marR="39738" marT="0" marB="0" anchor="ctr"/>
                </a:tc>
              </a:tr>
              <a:tr h="1703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hu-HU" sz="1100">
                          <a:effectLst/>
                        </a:rPr>
                        <a:t>jogszabályban </a:t>
                      </a:r>
                      <a:endParaRPr lang="en-US" sz="1100">
                        <a:effectLst/>
                        <a:latin typeface="Times New Roman"/>
                        <a:ea typeface="Times New Roman"/>
                      </a:endParaRPr>
                    </a:p>
                  </a:txBody>
                  <a:tcPr marL="39738" marR="39738" marT="0" marB="0" anchor="ctr"/>
                </a:tc>
                <a:tc>
                  <a:txBody>
                    <a:bodyPr/>
                    <a:lstStyle/>
                    <a:p>
                      <a:pPr algn="ctr">
                        <a:spcAft>
                          <a:spcPts val="0"/>
                        </a:spcAft>
                      </a:pPr>
                      <a:r>
                        <a:rPr lang="hu-HU" sz="1100">
                          <a:effectLst/>
                        </a:rPr>
                        <a:t> dátuma </a:t>
                      </a:r>
                      <a:endParaRPr lang="en-US" sz="1100">
                        <a:effectLst/>
                        <a:latin typeface="Times New Roman"/>
                        <a:ea typeface="Times New Roman"/>
                      </a:endParaRPr>
                    </a:p>
                  </a:txBody>
                  <a:tcPr marL="39738" marR="39738" marT="0" marB="0" anchor="ctr"/>
                </a:tc>
              </a:tr>
              <a:tr h="32698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hu-HU" sz="1100">
                          <a:effectLst/>
                        </a:rPr>
                        <a:t>meghatározott</a:t>
                      </a:r>
                      <a:endParaRPr lang="en-US" sz="1100">
                        <a:effectLst/>
                        <a:latin typeface="Times New Roman"/>
                        <a:ea typeface="Times New Roman"/>
                      </a:endParaRPr>
                    </a:p>
                  </a:txBody>
                  <a:tcPr marL="39738" marR="39738" marT="0" marB="0" anchor="ctr"/>
                </a:tc>
                <a:tc>
                  <a:txBody>
                    <a:bodyPr/>
                    <a:lstStyle/>
                    <a:p>
                      <a:pPr algn="ctr">
                        <a:spcAft>
                          <a:spcPts val="0"/>
                        </a:spcAft>
                      </a:pPr>
                      <a:r>
                        <a:rPr lang="hu-HU" sz="1100">
                          <a:effectLst/>
                        </a:rPr>
                        <a:t>(év_hó_nap_)</a:t>
                      </a:r>
                      <a:endParaRPr lang="en-US" sz="1100">
                        <a:effectLst/>
                        <a:latin typeface="Times New Roman"/>
                        <a:ea typeface="Times New Roman"/>
                      </a:endParaRPr>
                    </a:p>
                  </a:txBody>
                  <a:tcPr marL="39738" marR="39738" marT="0" marB="0" anchor="ctr"/>
                </a:tc>
              </a:tr>
              <a:tr h="1703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hu-HU" sz="1100">
                          <a:effectLst/>
                        </a:rPr>
                        <a:t>egyéb adatok</a:t>
                      </a:r>
                      <a:endParaRPr lang="en-US" sz="1100">
                        <a:effectLst/>
                        <a:latin typeface="Times New Roman"/>
                        <a:ea typeface="Times New Roman"/>
                      </a:endParaRPr>
                    </a:p>
                  </a:txBody>
                  <a:tcPr marL="39738" marR="39738" marT="0" marB="0" anchor="ctr"/>
                </a:tc>
                <a:tc>
                  <a:txBody>
                    <a:bodyPr/>
                    <a:lstStyle/>
                    <a:p>
                      <a:pPr>
                        <a:spcAft>
                          <a:spcPts val="0"/>
                        </a:spcAft>
                      </a:pPr>
                      <a:r>
                        <a:rPr lang="hu-HU" sz="1100" dirty="0">
                          <a:effectLst/>
                        </a:rPr>
                        <a:t> </a:t>
                      </a:r>
                      <a:endParaRPr lang="en-US" sz="1100" dirty="0">
                        <a:effectLst/>
                        <a:latin typeface="Times New Roman"/>
                        <a:ea typeface="Times New Roman"/>
                      </a:endParaRPr>
                    </a:p>
                  </a:txBody>
                  <a:tcPr marL="39738" marR="39738" marT="0" marB="0" anchor="b"/>
                </a:tc>
              </a:tr>
            </a:tbl>
          </a:graphicData>
        </a:graphic>
      </p:graphicFrame>
      <p:sp>
        <p:nvSpPr>
          <p:cNvPr id="6" name="Rectangle 1"/>
          <p:cNvSpPr>
            <a:spLocks noChangeArrowheads="1"/>
          </p:cNvSpPr>
          <p:nvPr/>
        </p:nvSpPr>
        <p:spPr bwMode="auto">
          <a:xfrm>
            <a:off x="609600" y="3308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6895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sz="quarter" idx="13"/>
            <p:extLst>
              <p:ext uri="{D42A27DB-BD31-4B8C-83A1-F6EECF244321}">
                <p14:modId xmlns:p14="http://schemas.microsoft.com/office/powerpoint/2010/main" val="3580300619"/>
              </p:ext>
            </p:extLst>
          </p:nvPr>
        </p:nvGraphicFramePr>
        <p:xfrm>
          <a:off x="1619672" y="1988840"/>
          <a:ext cx="7276728" cy="1110772"/>
        </p:xfrm>
        <a:graphic>
          <a:graphicData uri="http://schemas.openxmlformats.org/drawingml/2006/table">
            <a:tbl>
              <a:tblPr firstRow="1" firstCol="1" bandRow="1">
                <a:tableStyleId>{5C22544A-7EE6-4342-B048-85BDC9FD1C3A}</a:tableStyleId>
              </a:tblPr>
              <a:tblGrid>
                <a:gridCol w="654905"/>
                <a:gridCol w="6621823"/>
              </a:tblGrid>
              <a:tr h="817284">
                <a:tc>
                  <a:txBody>
                    <a:bodyPr/>
                    <a:lstStyle/>
                    <a:p>
                      <a:pPr>
                        <a:spcAft>
                          <a:spcPts val="0"/>
                        </a:spcAft>
                      </a:pPr>
                      <a:r>
                        <a:rPr lang="hu-HU" sz="1200" dirty="0">
                          <a:effectLst/>
                        </a:rPr>
                        <a:t> </a:t>
                      </a:r>
                      <a:endParaRPr lang="en-US" sz="1200" dirty="0">
                        <a:effectLst/>
                        <a:latin typeface="Times New Roman"/>
                        <a:ea typeface="Times New Roman"/>
                      </a:endParaRPr>
                    </a:p>
                  </a:txBody>
                  <a:tcPr marL="43638" marR="43638" marT="0" marB="0" anchor="b"/>
                </a:tc>
                <a:tc>
                  <a:txBody>
                    <a:bodyPr/>
                    <a:lstStyle/>
                    <a:p>
                      <a:pPr marR="361315" algn="just">
                        <a:spcAft>
                          <a:spcPts val="0"/>
                        </a:spcAft>
                      </a:pPr>
                      <a:r>
                        <a:rPr lang="hu-HU" sz="1200" dirty="0" err="1">
                          <a:effectLst/>
                        </a:rPr>
                        <a:t>Infotv</a:t>
                      </a:r>
                      <a:r>
                        <a:rPr lang="hu-HU" sz="1200" dirty="0">
                          <a:effectLst/>
                        </a:rPr>
                        <a:t>. 15. (2) Az adatkezelő az adattovábbítás jogszerűségének ellenőrzése, valamint az érintett tájékoztatása céljából adattovábbítási nyilvántartást vezet, amely tartalmazza az általa kezelt személyes adatok továbbításának időpontját, az adattovábbítás jogalapját és címzettjét, a továbbított személyes adatok körének meghatározását, valamint az adatkezelést előíró jogszabályban meghatározott egyéb adatokat.</a:t>
                      </a:r>
                      <a:endParaRPr lang="en-US" sz="1200" dirty="0">
                        <a:effectLst/>
                        <a:latin typeface="Times New Roman"/>
                        <a:ea typeface="Times New Roman"/>
                      </a:endParaRPr>
                    </a:p>
                  </a:txBody>
                  <a:tcPr marL="43638" marR="43638" marT="0" marB="0" anchor="ctr"/>
                </a:tc>
              </a:tr>
              <a:tr h="196372">
                <a:tc>
                  <a:txBody>
                    <a:bodyPr/>
                    <a:lstStyle/>
                    <a:p>
                      <a:pPr>
                        <a:spcAft>
                          <a:spcPts val="0"/>
                        </a:spcAft>
                      </a:pPr>
                      <a:r>
                        <a:rPr lang="hu-HU" sz="1200">
                          <a:effectLst/>
                        </a:rPr>
                        <a:t> </a:t>
                      </a:r>
                      <a:endParaRPr lang="en-US" sz="1200">
                        <a:effectLst/>
                        <a:latin typeface="Times New Roman"/>
                        <a:ea typeface="Times New Roman"/>
                      </a:endParaRPr>
                    </a:p>
                  </a:txBody>
                  <a:tcPr marL="43638" marR="43638" marT="0" marB="0" anchor="b"/>
                </a:tc>
                <a:tc>
                  <a:txBody>
                    <a:bodyPr/>
                    <a:lstStyle/>
                    <a:p>
                      <a:pPr algn="ctr">
                        <a:spcAft>
                          <a:spcPts val="0"/>
                        </a:spcAft>
                      </a:pPr>
                      <a:r>
                        <a:rPr lang="hu-HU" sz="1200" dirty="0">
                          <a:effectLst/>
                        </a:rPr>
                        <a:t>Eötvös Loránd Tudományegyetem adattovábbítási nyilvántartása</a:t>
                      </a:r>
                      <a:endParaRPr lang="en-US" sz="1200" dirty="0">
                        <a:effectLst/>
                        <a:latin typeface="Times New Roman"/>
                        <a:ea typeface="Times New Roman"/>
                      </a:endParaRPr>
                    </a:p>
                  </a:txBody>
                  <a:tcPr marL="43638" marR="43638" marT="0" marB="0" anchor="ctr"/>
                </a:tc>
              </a:tr>
            </a:tbl>
          </a:graphicData>
        </a:graphic>
      </p:graphicFrame>
      <p:graphicFrame>
        <p:nvGraphicFramePr>
          <p:cNvPr id="5" name="Táblázat 4"/>
          <p:cNvGraphicFramePr>
            <a:graphicFrameLocks noGrp="1"/>
          </p:cNvGraphicFramePr>
          <p:nvPr>
            <p:extLst>
              <p:ext uri="{D42A27DB-BD31-4B8C-83A1-F6EECF244321}">
                <p14:modId xmlns:p14="http://schemas.microsoft.com/office/powerpoint/2010/main" val="3443618504"/>
              </p:ext>
            </p:extLst>
          </p:nvPr>
        </p:nvGraphicFramePr>
        <p:xfrm>
          <a:off x="1619672" y="3212976"/>
          <a:ext cx="7276729" cy="1219200"/>
        </p:xfrm>
        <a:graphic>
          <a:graphicData uri="http://schemas.openxmlformats.org/drawingml/2006/table">
            <a:tbl>
              <a:tblPr firstRow="1" firstCol="1" bandRow="1">
                <a:tableStyleId>{5C22544A-7EE6-4342-B048-85BDC9FD1C3A}</a:tableStyleId>
              </a:tblPr>
              <a:tblGrid>
                <a:gridCol w="364289"/>
                <a:gridCol w="696673"/>
                <a:gridCol w="769054"/>
                <a:gridCol w="784292"/>
                <a:gridCol w="974294"/>
                <a:gridCol w="707149"/>
                <a:gridCol w="600793"/>
                <a:gridCol w="648072"/>
                <a:gridCol w="864096"/>
                <a:gridCol w="868017"/>
              </a:tblGrid>
              <a:tr h="901491">
                <a:tc>
                  <a:txBody>
                    <a:bodyPr/>
                    <a:lstStyle/>
                    <a:p>
                      <a:pPr algn="ctr">
                        <a:spcAft>
                          <a:spcPts val="0"/>
                        </a:spcAft>
                      </a:pPr>
                      <a:r>
                        <a:rPr lang="hu-HU" sz="1000" dirty="0">
                          <a:effectLst/>
                        </a:rPr>
                        <a:t>Sorszám</a:t>
                      </a:r>
                      <a:endParaRPr lang="en-US" sz="1000" dirty="0">
                        <a:effectLst/>
                        <a:latin typeface="Times New Roman"/>
                        <a:ea typeface="Times New Roman"/>
                      </a:endParaRPr>
                    </a:p>
                  </a:txBody>
                  <a:tcPr marL="36302" marR="36302" marT="0" marB="0" anchor="ctr"/>
                </a:tc>
                <a:tc>
                  <a:txBody>
                    <a:bodyPr/>
                    <a:lstStyle/>
                    <a:p>
                      <a:pPr algn="ctr">
                        <a:spcAft>
                          <a:spcPts val="0"/>
                        </a:spcAft>
                      </a:pPr>
                      <a:r>
                        <a:rPr lang="hu-HU" sz="1000">
                          <a:effectLst/>
                        </a:rPr>
                        <a:t>Az adatszolgáltatást teljesítő szervezeti egység megnevezése</a:t>
                      </a:r>
                      <a:endParaRPr lang="en-US" sz="1000">
                        <a:effectLst/>
                        <a:latin typeface="Times New Roman"/>
                        <a:ea typeface="Times New Roman"/>
                      </a:endParaRPr>
                    </a:p>
                  </a:txBody>
                  <a:tcPr marL="36302" marR="36302" marT="0" marB="0" anchor="ctr"/>
                </a:tc>
                <a:tc>
                  <a:txBody>
                    <a:bodyPr/>
                    <a:lstStyle/>
                    <a:p>
                      <a:pPr algn="ctr">
                        <a:spcAft>
                          <a:spcPts val="0"/>
                        </a:spcAft>
                      </a:pPr>
                      <a:r>
                        <a:rPr lang="hu-HU" sz="1000">
                          <a:effectLst/>
                        </a:rPr>
                        <a:t>Személyes adatok továbbításának időpontja</a:t>
                      </a:r>
                      <a:endParaRPr lang="en-US" sz="1000">
                        <a:effectLst/>
                        <a:latin typeface="Times New Roman"/>
                        <a:ea typeface="Times New Roman"/>
                      </a:endParaRPr>
                    </a:p>
                  </a:txBody>
                  <a:tcPr marL="36302" marR="36302" marT="0" marB="0" anchor="ctr"/>
                </a:tc>
                <a:tc>
                  <a:txBody>
                    <a:bodyPr/>
                    <a:lstStyle/>
                    <a:p>
                      <a:pPr algn="ctr">
                        <a:spcAft>
                          <a:spcPts val="0"/>
                        </a:spcAft>
                      </a:pPr>
                      <a:r>
                        <a:rPr lang="hu-HU" sz="1000">
                          <a:effectLst/>
                        </a:rPr>
                        <a:t>Az adattovábbítás jogalapja</a:t>
                      </a:r>
                      <a:endParaRPr lang="en-US" sz="1000">
                        <a:effectLst/>
                        <a:latin typeface="Times New Roman"/>
                        <a:ea typeface="Times New Roman"/>
                      </a:endParaRPr>
                    </a:p>
                  </a:txBody>
                  <a:tcPr marL="36302" marR="36302" marT="0" marB="0" anchor="ctr"/>
                </a:tc>
                <a:tc>
                  <a:txBody>
                    <a:bodyPr/>
                    <a:lstStyle/>
                    <a:p>
                      <a:pPr algn="ctr">
                        <a:spcAft>
                          <a:spcPts val="0"/>
                        </a:spcAft>
                      </a:pPr>
                      <a:r>
                        <a:rPr lang="hu-HU" sz="1000" dirty="0">
                          <a:effectLst/>
                        </a:rPr>
                        <a:t>Az adattovábbítás címzettje</a:t>
                      </a:r>
                      <a:endParaRPr lang="en-US" sz="1000" dirty="0">
                        <a:effectLst/>
                        <a:latin typeface="Times New Roman"/>
                        <a:ea typeface="Times New Roman"/>
                      </a:endParaRPr>
                    </a:p>
                  </a:txBody>
                  <a:tcPr marL="36302" marR="36302" marT="0" marB="0" anchor="ctr"/>
                </a:tc>
                <a:tc>
                  <a:txBody>
                    <a:bodyPr/>
                    <a:lstStyle/>
                    <a:p>
                      <a:pPr algn="ctr">
                        <a:spcAft>
                          <a:spcPts val="0"/>
                        </a:spcAft>
                      </a:pPr>
                      <a:r>
                        <a:rPr lang="hu-HU" sz="1000" dirty="0">
                          <a:effectLst/>
                        </a:rPr>
                        <a:t> A továbbított személyes adatok körének meghatározása</a:t>
                      </a:r>
                      <a:endParaRPr lang="en-US" sz="1000" dirty="0">
                        <a:effectLst/>
                        <a:latin typeface="Times New Roman"/>
                        <a:ea typeface="Times New Roman"/>
                      </a:endParaRPr>
                    </a:p>
                  </a:txBody>
                  <a:tcPr marL="36302" marR="36302" marT="0" marB="0" anchor="ctr"/>
                </a:tc>
                <a:tc>
                  <a:txBody>
                    <a:bodyPr/>
                    <a:lstStyle/>
                    <a:p>
                      <a:pPr algn="ctr">
                        <a:spcAft>
                          <a:spcPts val="0"/>
                        </a:spcAft>
                      </a:pPr>
                      <a:r>
                        <a:rPr lang="hu-HU" sz="1000" dirty="0">
                          <a:effectLst/>
                        </a:rPr>
                        <a:t>Egyéb adatok</a:t>
                      </a:r>
                      <a:endParaRPr lang="en-US" sz="1000" dirty="0">
                        <a:effectLst/>
                        <a:latin typeface="Times New Roman"/>
                        <a:ea typeface="Times New Roman"/>
                      </a:endParaRPr>
                    </a:p>
                  </a:txBody>
                  <a:tcPr marL="36302" marR="36302" marT="0" marB="0" anchor="ctr"/>
                </a:tc>
                <a:tc>
                  <a:txBody>
                    <a:bodyPr/>
                    <a:lstStyle/>
                    <a:p>
                      <a:pPr algn="ctr">
                        <a:spcAft>
                          <a:spcPts val="0"/>
                        </a:spcAft>
                      </a:pPr>
                      <a:r>
                        <a:rPr lang="hu-HU" sz="1000">
                          <a:effectLst/>
                        </a:rPr>
                        <a:t>Bejegyezte (név)</a:t>
                      </a:r>
                      <a:endParaRPr lang="en-US" sz="1000">
                        <a:effectLst/>
                        <a:latin typeface="Times New Roman"/>
                        <a:ea typeface="Times New Roman"/>
                      </a:endParaRPr>
                    </a:p>
                  </a:txBody>
                  <a:tcPr marL="36302" marR="36302" marT="0" marB="0" anchor="ctr"/>
                </a:tc>
                <a:tc>
                  <a:txBody>
                    <a:bodyPr/>
                    <a:lstStyle/>
                    <a:p>
                      <a:pPr algn="ctr">
                        <a:spcAft>
                          <a:spcPts val="0"/>
                        </a:spcAft>
                      </a:pPr>
                      <a:r>
                        <a:rPr lang="hu-HU" sz="1000">
                          <a:effectLst/>
                        </a:rPr>
                        <a:t>Bejegyzés dátuma (év_hó_nap_)</a:t>
                      </a:r>
                      <a:endParaRPr lang="en-US" sz="1000">
                        <a:effectLst/>
                        <a:latin typeface="Times New Roman"/>
                        <a:ea typeface="Times New Roman"/>
                      </a:endParaRPr>
                    </a:p>
                  </a:txBody>
                  <a:tcPr marL="36302" marR="36302" marT="0" marB="0" anchor="ctr"/>
                </a:tc>
                <a:tc>
                  <a:txBody>
                    <a:bodyPr/>
                    <a:lstStyle/>
                    <a:p>
                      <a:pPr algn="ctr">
                        <a:spcAft>
                          <a:spcPts val="0"/>
                        </a:spcAft>
                      </a:pPr>
                      <a:r>
                        <a:rPr lang="hu-HU" sz="1000" dirty="0">
                          <a:effectLst/>
                        </a:rPr>
                        <a:t>Megjegyzés</a:t>
                      </a:r>
                      <a:endParaRPr lang="en-US" sz="1000" dirty="0">
                        <a:effectLst/>
                        <a:latin typeface="Times New Roman"/>
                        <a:ea typeface="Times New Roman"/>
                      </a:endParaRPr>
                    </a:p>
                  </a:txBody>
                  <a:tcPr marL="36302" marR="36302" marT="0" marB="0" anchor="ctr"/>
                </a:tc>
              </a:tr>
            </a:tbl>
          </a:graphicData>
        </a:graphic>
      </p:graphicFrame>
      <p:sp>
        <p:nvSpPr>
          <p:cNvPr id="7" name="Rectangle 1"/>
          <p:cNvSpPr>
            <a:spLocks noGrp="1" noChangeArrowheads="1"/>
          </p:cNvSpPr>
          <p:nvPr>
            <p:ph type="title"/>
          </p:nvPr>
        </p:nvSpPr>
        <p:spPr bwMode="auto">
          <a:xfrm>
            <a:off x="1619672" y="188640"/>
            <a:ext cx="727280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en-US" b="0" i="1" u="none" strike="noStrike" cap="none" normalizeH="0" dirty="0" smtClean="0" bmk="">
                <a:ln>
                  <a:noFill/>
                </a:ln>
                <a:solidFill>
                  <a:schemeClr val="bg1"/>
                </a:solidFill>
                <a:effectLst/>
                <a:ea typeface="Times New Roman" pitchFamily="18" charset="0"/>
                <a:cs typeface="Arial" pitchFamily="34" charset="0"/>
              </a:rPr>
              <a:t/>
            </a:r>
            <a:br>
              <a:rPr kumimoji="0" lang="hu-HU" altLang="en-US" b="0" i="1" u="none" strike="noStrike" cap="none" normalizeH="0" dirty="0" smtClean="0" bmk="">
                <a:ln>
                  <a:noFill/>
                </a:ln>
                <a:solidFill>
                  <a:schemeClr val="bg1"/>
                </a:solidFill>
                <a:effectLst/>
                <a:ea typeface="Times New Roman" pitchFamily="18" charset="0"/>
                <a:cs typeface="Arial" pitchFamily="34" charset="0"/>
              </a:rPr>
            </a:br>
            <a:r>
              <a:rPr kumimoji="0" lang="hu-HU" altLang="en-US" b="0" u="none" strike="noStrike" cap="none" normalizeH="0" dirty="0" smtClean="0" bmk="">
                <a:ln>
                  <a:noFill/>
                </a:ln>
                <a:solidFill>
                  <a:schemeClr val="bg1"/>
                </a:solidFill>
                <a:effectLst/>
                <a:ea typeface="Times New Roman" pitchFamily="18" charset="0"/>
                <a:cs typeface="Arial" pitchFamily="34" charset="0"/>
              </a:rPr>
              <a:t>BELSŐ ADATTOVÁBBÍTÁSI NYILVÁNTARTÁS</a:t>
            </a:r>
            <a:r>
              <a:rPr kumimoji="0" lang="hu-HU" altLang="en-US" b="0" i="0" u="none" strike="noStrike" cap="none" normalizeH="0" dirty="0" smtClean="0">
                <a:ln>
                  <a:noFill/>
                </a:ln>
                <a:solidFill>
                  <a:schemeClr val="bg1"/>
                </a:solidFill>
                <a:effectLst/>
                <a:ea typeface="Times New Roman" pitchFamily="18" charset="0"/>
                <a:cs typeface="Arial" pitchFamily="34" charset="0"/>
              </a:rPr>
              <a:t/>
            </a:r>
            <a:br>
              <a:rPr kumimoji="0" lang="hu-HU" altLang="en-US" b="0" i="0" u="none" strike="noStrike" cap="none" normalizeH="0" dirty="0" smtClean="0">
                <a:ln>
                  <a:noFill/>
                </a:ln>
                <a:solidFill>
                  <a:schemeClr val="bg1"/>
                </a:solidFill>
                <a:effectLst/>
                <a:ea typeface="Times New Roman" pitchFamily="18" charset="0"/>
                <a:cs typeface="Arial" pitchFamily="34" charset="0"/>
              </a:rPr>
            </a:br>
            <a:endParaRPr kumimoji="0" lang="hu-HU" altLang="en-US" b="0" i="0" u="none" strike="noStrike" cap="none" normalizeH="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391664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60648"/>
            <a:ext cx="7272808" cy="936104"/>
          </a:xfrm>
        </p:spPr>
        <p:txBody>
          <a:bodyPr/>
          <a:lstStyle/>
          <a:p>
            <a:pPr algn="ctr"/>
            <a:r>
              <a:rPr lang="hu-HU" dirty="0" smtClean="0">
                <a:solidFill>
                  <a:schemeClr val="bg1"/>
                </a:solidFill>
              </a:rPr>
              <a:t>BELSŐ Adatvédelmi nyilvántartás</a:t>
            </a:r>
            <a:endParaRPr lang="en-US" dirty="0">
              <a:solidFill>
                <a:schemeClr val="bg1"/>
              </a:solidFill>
            </a:endParaRPr>
          </a:p>
        </p:txBody>
      </p:sp>
      <p:graphicFrame>
        <p:nvGraphicFramePr>
          <p:cNvPr id="4" name="Tartalom helye 3"/>
          <p:cNvGraphicFramePr>
            <a:graphicFrameLocks noGrp="1"/>
          </p:cNvGraphicFramePr>
          <p:nvPr>
            <p:ph sz="quarter" idx="13"/>
            <p:extLst>
              <p:ext uri="{D42A27DB-BD31-4B8C-83A1-F6EECF244321}">
                <p14:modId xmlns:p14="http://schemas.microsoft.com/office/powerpoint/2010/main" val="1129965439"/>
              </p:ext>
            </p:extLst>
          </p:nvPr>
        </p:nvGraphicFramePr>
        <p:xfrm>
          <a:off x="251520" y="3140968"/>
          <a:ext cx="8640960" cy="3227294"/>
        </p:xfrm>
        <a:graphic>
          <a:graphicData uri="http://schemas.openxmlformats.org/drawingml/2006/table">
            <a:tbl>
              <a:tblPr firstRow="1" firstCol="1" bandRow="1">
                <a:tableStyleId>{5C22544A-7EE6-4342-B048-85BDC9FD1C3A}</a:tableStyleId>
              </a:tblPr>
              <a:tblGrid>
                <a:gridCol w="342183"/>
                <a:gridCol w="380202"/>
                <a:gridCol w="604868"/>
                <a:gridCol w="527099"/>
                <a:gridCol w="532284"/>
                <a:gridCol w="457971"/>
                <a:gridCol w="604868"/>
                <a:gridCol w="596225"/>
                <a:gridCol w="670539"/>
                <a:gridCol w="490806"/>
                <a:gridCol w="430319"/>
                <a:gridCol w="1059380"/>
                <a:gridCol w="684364"/>
                <a:gridCol w="483893"/>
                <a:gridCol w="775959"/>
              </a:tblGrid>
              <a:tr h="3227294">
                <a:tc>
                  <a:txBody>
                    <a:bodyPr/>
                    <a:lstStyle/>
                    <a:p>
                      <a:pPr algn="ctr">
                        <a:spcAft>
                          <a:spcPts val="0"/>
                        </a:spcAft>
                      </a:pPr>
                      <a:r>
                        <a:rPr lang="hu-HU" sz="1200" dirty="0">
                          <a:effectLst/>
                        </a:rPr>
                        <a:t>Sorszám</a:t>
                      </a:r>
                      <a:endParaRPr lang="en-US" sz="1200" dirty="0">
                        <a:effectLst/>
                        <a:latin typeface="Times New Roman"/>
                        <a:ea typeface="Times New Roman"/>
                      </a:endParaRPr>
                    </a:p>
                  </a:txBody>
                  <a:tcPr marL="43578" marR="43578" marT="0" marB="0" anchor="ctr"/>
                </a:tc>
                <a:tc>
                  <a:txBody>
                    <a:bodyPr/>
                    <a:lstStyle/>
                    <a:p>
                      <a:pPr algn="ctr">
                        <a:spcAft>
                          <a:spcPts val="0"/>
                        </a:spcAft>
                      </a:pPr>
                      <a:r>
                        <a:rPr lang="hu-HU" sz="1200">
                          <a:effectLst/>
                        </a:rPr>
                        <a:t>Beküldő (azo-nosítás nélkül)</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Egyetemre érkezés dátuma</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Adatvédelmi felelőshöz érkezés dátuma</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Igényelt közérdekű adat</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dirty="0">
                          <a:effectLst/>
                        </a:rPr>
                        <a:t>Érintett szervezeti egység megnevezése</a:t>
                      </a:r>
                      <a:endParaRPr lang="en-US" sz="1200" dirty="0">
                        <a:effectLst/>
                        <a:latin typeface="Times New Roman"/>
                        <a:ea typeface="Times New Roman"/>
                      </a:endParaRPr>
                    </a:p>
                  </a:txBody>
                  <a:tcPr marL="43578" marR="43578" marT="0" marB="0" anchor="ctr"/>
                </a:tc>
                <a:tc>
                  <a:txBody>
                    <a:bodyPr/>
                    <a:lstStyle/>
                    <a:p>
                      <a:pPr algn="ctr">
                        <a:spcAft>
                          <a:spcPts val="0"/>
                        </a:spcAft>
                      </a:pPr>
                      <a:r>
                        <a:rPr lang="hu-HU" sz="1200" dirty="0">
                          <a:effectLst/>
                        </a:rPr>
                        <a:t>Közérdekű adat kiadva (év_hó_nap_)</a:t>
                      </a:r>
                      <a:endParaRPr lang="en-US" sz="1200" dirty="0">
                        <a:effectLst/>
                        <a:latin typeface="Times New Roman"/>
                        <a:ea typeface="Times New Roman"/>
                      </a:endParaRPr>
                    </a:p>
                  </a:txBody>
                  <a:tcPr marL="43578" marR="43578" marT="0" marB="0" anchor="ctr"/>
                </a:tc>
                <a:tc>
                  <a:txBody>
                    <a:bodyPr/>
                    <a:lstStyle/>
                    <a:p>
                      <a:pPr algn="ctr">
                        <a:spcAft>
                          <a:spcPts val="0"/>
                        </a:spcAft>
                      </a:pPr>
                      <a:r>
                        <a:rPr lang="hu-HU" sz="1200">
                          <a:effectLst/>
                        </a:rPr>
                        <a:t>Válasz: eleve közzétéve az ELTE honlapján (év_hó_nap_)</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Közérdekű adatmegismerési igény elutasítva (év_hó_nap_)</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Határidő-hoszabbítás (meghosszabbított eljárási határidő utolsó napja)</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Döntés-előkészítő adatot tartalmaz, erről az igénylő tájékoztatása</a:t>
                      </a:r>
                      <a:endParaRPr lang="en-US" sz="1200">
                        <a:effectLst/>
                        <a:latin typeface="Times New Roman"/>
                        <a:ea typeface="Times New Roman"/>
                      </a:endParaRPr>
                    </a:p>
                  </a:txBody>
                  <a:tcPr marL="43578" marR="43578" marT="0" marB="0" anchor="ctr"/>
                </a:tc>
                <a:tc>
                  <a:txBody>
                    <a:bodyPr/>
                    <a:lstStyle/>
                    <a:p>
                      <a:pPr marR="45720" algn="ctr">
                        <a:spcAft>
                          <a:spcPts val="0"/>
                        </a:spcAft>
                      </a:pPr>
                      <a:r>
                        <a:rPr lang="hu-HU" sz="1200">
                          <a:effectLst/>
                        </a:rPr>
                        <a:t>Döntéselőkészítő adatot tartalmaz, felterjesztés döntésre</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Hatáskör hiányában áttéve (év_hó_nap_, hová_)</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a:effectLst/>
                        </a:rPr>
                        <a:t>Jogorvoslati eljárást kezdeményeztek</a:t>
                      </a:r>
                      <a:endParaRPr lang="en-US" sz="1200">
                        <a:effectLst/>
                        <a:latin typeface="Times New Roman"/>
                        <a:ea typeface="Times New Roman"/>
                      </a:endParaRPr>
                    </a:p>
                  </a:txBody>
                  <a:tcPr marL="43578" marR="43578" marT="0" marB="0" anchor="ctr"/>
                </a:tc>
                <a:tc>
                  <a:txBody>
                    <a:bodyPr/>
                    <a:lstStyle/>
                    <a:p>
                      <a:pPr algn="ctr">
                        <a:spcAft>
                          <a:spcPts val="0"/>
                        </a:spcAft>
                      </a:pPr>
                      <a:r>
                        <a:rPr lang="hu-HU" sz="1200" dirty="0">
                          <a:effectLst/>
                        </a:rPr>
                        <a:t>Jogorvoslat során hozott döntés</a:t>
                      </a:r>
                      <a:endParaRPr lang="en-US" sz="1200" dirty="0">
                        <a:effectLst/>
                        <a:latin typeface="Times New Roman"/>
                        <a:ea typeface="Times New Roman"/>
                      </a:endParaRPr>
                    </a:p>
                  </a:txBody>
                  <a:tcPr marL="43578" marR="43578" marT="0" marB="0" anchor="ctr"/>
                </a:tc>
              </a:tr>
            </a:tbl>
          </a:graphicData>
        </a:graphic>
      </p:graphicFrame>
    </p:spTree>
    <p:extLst>
      <p:ext uri="{BB962C8B-B14F-4D97-AF65-F5344CB8AC3E}">
        <p14:creationId xmlns:p14="http://schemas.microsoft.com/office/powerpoint/2010/main" val="284012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60648"/>
            <a:ext cx="7272808" cy="1156990"/>
          </a:xfrm>
        </p:spPr>
        <p:txBody>
          <a:bodyPr/>
          <a:lstStyle/>
          <a:p>
            <a:pPr algn="ctr"/>
            <a:r>
              <a:rPr lang="hu-HU" dirty="0" smtClean="0">
                <a:solidFill>
                  <a:schemeClr val="bg1"/>
                </a:solidFill>
              </a:rPr>
              <a:t>Változások az adatvédelmi szabályzat rendelkezéseiben</a:t>
            </a:r>
            <a:endParaRPr lang="en-US" dirty="0">
              <a:solidFill>
                <a:schemeClr val="bg1"/>
              </a:solidFill>
            </a:endParaRPr>
          </a:p>
        </p:txBody>
      </p:sp>
      <p:sp>
        <p:nvSpPr>
          <p:cNvPr id="3" name="Tartalom helye 2"/>
          <p:cNvSpPr>
            <a:spLocks noGrp="1"/>
          </p:cNvSpPr>
          <p:nvPr>
            <p:ph sz="quarter" idx="13"/>
          </p:nvPr>
        </p:nvSpPr>
        <p:spPr>
          <a:xfrm>
            <a:off x="1619672" y="1556792"/>
            <a:ext cx="7272808" cy="4158208"/>
          </a:xfrm>
        </p:spPr>
        <p:txBody>
          <a:bodyPr/>
          <a:lstStyle/>
          <a:p>
            <a:pPr marL="0" lvl="1" indent="0">
              <a:buNone/>
            </a:pPr>
            <a:r>
              <a:rPr lang="hu-HU" dirty="0" smtClean="0">
                <a:solidFill>
                  <a:schemeClr val="bg1"/>
                </a:solidFill>
              </a:rPr>
              <a:t>Az Adatvédelmi Szabályzat korábbi 21. § (6) bekezdése, jelenleg 29.§ (6) bekezdése </a:t>
            </a:r>
            <a:r>
              <a:rPr lang="hu-HU" b="1" dirty="0" smtClean="0">
                <a:solidFill>
                  <a:schemeClr val="bg1"/>
                </a:solidFill>
              </a:rPr>
              <a:t>2016. 07. 01-jétől kiegészült </a:t>
            </a:r>
            <a:r>
              <a:rPr lang="hu-HU" dirty="0" smtClean="0">
                <a:solidFill>
                  <a:schemeClr val="bg1"/>
                </a:solidFill>
              </a:rPr>
              <a:t>a dőlt betűvel jelölt szövegrésszel:</a:t>
            </a:r>
          </a:p>
          <a:p>
            <a:pPr marL="285750" lvl="1"/>
            <a:r>
              <a:rPr lang="hu-HU" dirty="0" smtClean="0">
                <a:solidFill>
                  <a:schemeClr val="bg1"/>
                </a:solidFill>
              </a:rPr>
              <a:t>A </a:t>
            </a:r>
            <a:r>
              <a:rPr lang="hu-HU" dirty="0">
                <a:solidFill>
                  <a:schemeClr val="bg1"/>
                </a:solidFill>
              </a:rPr>
              <a:t>kérelemre teljesített </a:t>
            </a:r>
            <a:r>
              <a:rPr lang="hu-HU" b="1" dirty="0">
                <a:solidFill>
                  <a:schemeClr val="bg1"/>
                </a:solidFill>
              </a:rPr>
              <a:t>adattovábbításról, valamint az elutasított kérelmekről </a:t>
            </a:r>
            <a:r>
              <a:rPr lang="hu-HU" dirty="0">
                <a:solidFill>
                  <a:schemeClr val="bg1"/>
                </a:solidFill>
              </a:rPr>
              <a:t>az érintett </a:t>
            </a:r>
            <a:r>
              <a:rPr lang="hu-HU" b="1" dirty="0">
                <a:solidFill>
                  <a:schemeClr val="bg1"/>
                </a:solidFill>
              </a:rPr>
              <a:t>adatkezelő jegyzőkönyvet </a:t>
            </a:r>
            <a:r>
              <a:rPr lang="hu-HU" dirty="0">
                <a:solidFill>
                  <a:schemeClr val="bg1"/>
                </a:solidFill>
              </a:rPr>
              <a:t>köteles felvenni. </a:t>
            </a:r>
            <a:endParaRPr lang="hu-HU" dirty="0" smtClean="0">
              <a:solidFill>
                <a:schemeClr val="bg1"/>
              </a:solidFill>
            </a:endParaRPr>
          </a:p>
          <a:p>
            <a:pPr marL="285750" lvl="1"/>
            <a:r>
              <a:rPr lang="hu-HU" dirty="0" smtClean="0">
                <a:solidFill>
                  <a:schemeClr val="bg1"/>
                </a:solidFill>
              </a:rPr>
              <a:t>A </a:t>
            </a:r>
            <a:r>
              <a:rPr lang="hu-HU" dirty="0">
                <a:solidFill>
                  <a:schemeClr val="bg1"/>
                </a:solidFill>
              </a:rPr>
              <a:t>jegyzőkönyv első példányát az adatkezelés helyén kell őrizni, </a:t>
            </a:r>
            <a:endParaRPr lang="hu-HU" dirty="0" smtClean="0">
              <a:solidFill>
                <a:schemeClr val="bg1"/>
              </a:solidFill>
            </a:endParaRPr>
          </a:p>
          <a:p>
            <a:pPr marL="285750" lvl="1"/>
            <a:r>
              <a:rPr lang="hu-HU" dirty="0" smtClean="0">
                <a:solidFill>
                  <a:schemeClr val="bg1"/>
                </a:solidFill>
              </a:rPr>
              <a:t>második </a:t>
            </a:r>
            <a:r>
              <a:rPr lang="hu-HU" dirty="0">
                <a:solidFill>
                  <a:schemeClr val="bg1"/>
                </a:solidFill>
              </a:rPr>
              <a:t>példányát pedig </a:t>
            </a:r>
            <a:r>
              <a:rPr lang="hu-HU" b="1" i="1" dirty="0">
                <a:solidFill>
                  <a:schemeClr val="bg1"/>
                </a:solidFill>
              </a:rPr>
              <a:t>mellékleteivel együtt – másolat küldése esetén az „Eredetivel megegyező hiteles másolat” szövegezéssel és pecséttel ellátva </a:t>
            </a:r>
            <a:r>
              <a:rPr lang="hu-HU" dirty="0">
                <a:solidFill>
                  <a:schemeClr val="bg1"/>
                </a:solidFill>
              </a:rPr>
              <a:t>– az adatvédelmi felelőshöz kell </a:t>
            </a:r>
            <a:r>
              <a:rPr lang="hu-HU" dirty="0" smtClean="0">
                <a:solidFill>
                  <a:schemeClr val="bg1"/>
                </a:solidFill>
              </a:rPr>
              <a:t>továbbítani.</a:t>
            </a:r>
          </a:p>
          <a:p>
            <a:pPr marL="285750" lvl="1"/>
            <a:r>
              <a:rPr lang="hu-HU" i="1" dirty="0" smtClean="0">
                <a:solidFill>
                  <a:schemeClr val="bg1"/>
                </a:solidFill>
              </a:rPr>
              <a:t>Az adatvédelmi felelős </a:t>
            </a:r>
            <a:r>
              <a:rPr lang="hu-HU" i="1" dirty="0">
                <a:solidFill>
                  <a:schemeClr val="bg1"/>
                </a:solidFill>
              </a:rPr>
              <a:t>köteles az elutasított kérelmekről egyetemi szinten a Hatóságot a tárgyévet követő év január 31-éig értesíteni.</a:t>
            </a:r>
            <a:r>
              <a:rPr lang="hu-HU" dirty="0">
                <a:solidFill>
                  <a:schemeClr val="bg1"/>
                </a:solidFill>
              </a:rPr>
              <a:t> </a:t>
            </a:r>
            <a:endParaRPr lang="hu-HU" dirty="0" smtClean="0">
              <a:solidFill>
                <a:schemeClr val="bg1"/>
              </a:solidFill>
            </a:endParaRPr>
          </a:p>
          <a:p>
            <a:pPr marL="285750" lvl="1"/>
            <a:r>
              <a:rPr lang="hu-HU" dirty="0" smtClean="0">
                <a:solidFill>
                  <a:schemeClr val="bg1"/>
                </a:solidFill>
              </a:rPr>
              <a:t>A </a:t>
            </a:r>
            <a:r>
              <a:rPr lang="hu-HU" dirty="0">
                <a:solidFill>
                  <a:schemeClr val="bg1"/>
                </a:solidFill>
              </a:rPr>
              <a:t>jegyzőkönyvet öt évig kell megőrizni</a:t>
            </a:r>
            <a:r>
              <a:rPr lang="hu-HU" b="1" dirty="0">
                <a:solidFill>
                  <a:schemeClr val="bg1"/>
                </a:solidFill>
              </a:rPr>
              <a:t>.</a:t>
            </a:r>
            <a:endParaRPr lang="en-US"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38145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519</TotalTime>
  <Words>2779</Words>
  <Application>Microsoft Office PowerPoint</Application>
  <PresentationFormat>Diavetítés a képernyőre (4:3 oldalarány)</PresentationFormat>
  <Paragraphs>235</Paragraphs>
  <Slides>25</Slides>
  <Notes>0</Notes>
  <HiddenSlides>0</HiddenSlides>
  <MMClips>1</MMClips>
  <ScaleCrop>false</ScaleCrop>
  <HeadingPairs>
    <vt:vector size="4" baseType="variant">
      <vt:variant>
        <vt:lpstr>Téma</vt:lpstr>
      </vt:variant>
      <vt:variant>
        <vt:i4>3</vt:i4>
      </vt:variant>
      <vt:variant>
        <vt:lpstr>Diacímek</vt:lpstr>
      </vt:variant>
      <vt:variant>
        <vt:i4>25</vt:i4>
      </vt:variant>
    </vt:vector>
  </HeadingPairs>
  <TitlesOfParts>
    <vt:vector size="28" baseType="lpstr">
      <vt:lpstr>Horizont</vt:lpstr>
      <vt:lpstr>1_Office Theme</vt:lpstr>
      <vt:lpstr>Office Theme</vt:lpstr>
      <vt:lpstr>PowerPoint bemutató</vt:lpstr>
      <vt:lpstr>SZEMÉLYES ADATOK AZ EGYETEMEN – ALAPOK ÉS NÓVUMOK</vt:lpstr>
      <vt:lpstr>SZEMÉLYES ADATOK AZ egyetemen – ALAPOK ÉS NÓVUMOK</vt:lpstr>
      <vt:lpstr>Adatvédelmi nyilvántartások az egyetemen</vt:lpstr>
      <vt:lpstr>Néhány személyes adatokat kezelő nyilvántartás az egyetemen</vt:lpstr>
      <vt:lpstr>Adatvédelmi incidens nyilvántartás</vt:lpstr>
      <vt:lpstr> BELSŐ ADATTOVÁBBÍTÁSI NYILVÁNTARTÁS </vt:lpstr>
      <vt:lpstr>BELSŐ Adatvédelmi nyilvántartás</vt:lpstr>
      <vt:lpstr>Változások az adatvédelmi szabályzat rendelkezéseiben</vt:lpstr>
      <vt:lpstr>PowerPoint bemutató</vt:lpstr>
      <vt:lpstr>Néhány fontosabb jogeset I.</vt:lpstr>
      <vt:lpstr>PowerPoint bemutató</vt:lpstr>
      <vt:lpstr>PowerPoint bemutató</vt:lpstr>
      <vt:lpstr>PowerPoint bemutató</vt:lpstr>
      <vt:lpstr>NÉHÁNY FONTOSABB JOGESET II.</vt:lpstr>
      <vt:lpstr>Néhány fontosabb jogeset iii.</vt:lpstr>
      <vt:lpstr>elektronikus beléptető rendszer i.</vt:lpstr>
      <vt:lpstr>Elektronikus beléptető rendszer ii.</vt:lpstr>
      <vt:lpstr>ELEKTRONIKUS BELÉPTETŐ RENDSZER III.</vt:lpstr>
      <vt:lpstr>ELEKTRONIKUS TÉRFIGYELŐ RENDSZER I.</vt:lpstr>
      <vt:lpstr>ELEKTRONIKUS TÉRFIGYELŐ RENDSZER II.</vt:lpstr>
      <vt:lpstr>ADATVÉDELMI ELLENŐRZÉS - JOGALAP</vt:lpstr>
      <vt:lpstr>ADATVÉDELMI ELLENŐRZÉS - DOKUMENTUMOK </vt:lpstr>
      <vt:lpstr>PowerPoint bemutató</vt:lpstr>
      <vt:lpstr>PowerPoint bemutató</vt:lpstr>
    </vt:vector>
  </TitlesOfParts>
  <Company>ELTE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Adatvédelmi oktatás 2016.</dc:title>
  <dc:creator>Rigó Kinga Viktória</dc:creator>
  <cp:lastModifiedBy>dr. Szoboszlai Kinga</cp:lastModifiedBy>
  <cp:revision>49</cp:revision>
  <dcterms:created xsi:type="dcterms:W3CDTF">2016-10-10T13:50:21Z</dcterms:created>
  <dcterms:modified xsi:type="dcterms:W3CDTF">2016-10-13T10:47:14Z</dcterms:modified>
</cp:coreProperties>
</file>