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4638"/>
    <a:srgbClr val="4A2D2C"/>
    <a:srgbClr val="C68076"/>
    <a:srgbClr val="EDEFF8"/>
    <a:srgbClr val="CF998D"/>
    <a:srgbClr val="965C59"/>
    <a:srgbClr val="A77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-1138" y="-9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96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779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507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967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46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001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481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876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878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649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44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3F20B-4621-4B36-9C1D-99B8066E7BCD}" type="datetimeFigureOut">
              <a:rPr lang="hu-HU" smtClean="0"/>
              <a:t>2025. 04. 16.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0174D-1FEB-4EE1-87C9-F6B12427C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547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Kép 21">
            <a:extLst>
              <a:ext uri="{FF2B5EF4-FFF2-40B4-BE49-F238E27FC236}">
                <a16:creationId xmlns:a16="http://schemas.microsoft.com/office/drawing/2014/main" id="{04DE4F4D-7EA6-0C4D-3665-9600D7645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358" y="13698"/>
            <a:ext cx="22400478" cy="31282507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3F820D56-5EE3-1BDE-4511-CD28D0470C12}"/>
              </a:ext>
            </a:extLst>
          </p:cNvPr>
          <p:cNvSpPr txBox="1"/>
          <p:nvPr/>
        </p:nvSpPr>
        <p:spPr>
          <a:xfrm>
            <a:off x="2743199" y="1787236"/>
            <a:ext cx="16211227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u-HU" sz="4400" b="1" cap="small" dirty="0">
                <a:solidFill>
                  <a:srgbClr val="C68076"/>
                </a:solidFill>
                <a:effectLst/>
                <a:latin typeface="Caladea" panose="02040503050406030204" pitchFamily="18" charset="-18"/>
                <a:ea typeface="Calibri" panose="020F0502020204030204" pitchFamily="34" charset="0"/>
                <a:cs typeface="Calibri" panose="020F0502020204030204" pitchFamily="34" charset="0"/>
              </a:rPr>
              <a:t>Utak a nyelvhasználat kutatásában</a:t>
            </a:r>
            <a:endParaRPr lang="hu-HU" sz="4400" cap="small" dirty="0">
              <a:solidFill>
                <a:srgbClr val="C68076"/>
              </a:solidFill>
              <a:effectLst/>
              <a:latin typeface="Caladea" panose="02040503050406030204" pitchFamily="18" charset="-18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u-HU" sz="2800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2025. április 29–30.</a:t>
            </a:r>
          </a:p>
          <a:p>
            <a:pPr algn="ctr"/>
            <a:r>
              <a:rPr lang="hu-H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hu-HU" sz="2000" b="1" i="0" u="none" strike="noStrike" kern="1200" cap="none" spc="0" normalizeH="0" baseline="0" noProof="0" dirty="0">
                <a:ln>
                  <a:noFill/>
                </a:ln>
                <a:solidFill>
                  <a:srgbClr val="844638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1088 Budapest, Múzeum krt. 4/A, Kari tanácsterem</a:t>
            </a:r>
            <a:endParaRPr lang="hu-H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2800" b="1" cap="small" dirty="0">
                <a:solidFill>
                  <a:srgbClr val="CF998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kedd</a:t>
            </a:r>
            <a:br>
              <a:rPr lang="hu-HU" sz="2800" b="1" cap="small" dirty="0">
                <a:solidFill>
                  <a:srgbClr val="CF998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r>
              <a:rPr lang="hu-HU" sz="1700" b="1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.00-tól		Regisztráció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hu-HU" sz="1700" b="1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.45–9.00		Megnyitók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0430" indent="-900430" algn="just"/>
            <a:r>
              <a:rPr lang="hu-HU" sz="1700" b="1" spc="-30" dirty="0">
                <a:solidFill>
                  <a:srgbClr val="84463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hu-HU" sz="1700" b="1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.00–9.45		</a:t>
            </a:r>
            <a:r>
              <a:rPr lang="hu-HU" sz="1700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u-HU" sz="1700" cap="small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Kas Bence </a:t>
            </a:r>
            <a:r>
              <a:rPr lang="hu-HU" sz="1700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Az anyanyelv mindenkié? – A nyelvfejlődési zavar formái és hatásai</a:t>
            </a:r>
            <a:endParaRPr lang="hu-HU" sz="1700" dirty="0">
              <a:solidFill>
                <a:srgbClr val="844638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hu-HU" b="1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hu-HU" sz="18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.45–10.00	Kávészünet</a:t>
            </a:r>
            <a:endParaRPr lang="hu-HU" sz="28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hu-HU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endParaRPr lang="hu-H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11.35–11.50	Kávészünet</a:t>
            </a:r>
            <a:endParaRPr lang="hu-HU" sz="1700" b="1" dirty="0">
              <a:solidFill>
                <a:srgbClr val="4A2D2C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11.50–13.05	3. szekció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1438" indent="-1341438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11.50–12.10	</a:t>
            </a:r>
            <a:r>
              <a:rPr lang="hu-HU" sz="1700" cap="small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Lukács Karolina </a:t>
            </a:r>
            <a:r>
              <a:rPr lang="hu-HU" sz="17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(PTE): </a:t>
            </a:r>
            <a:r>
              <a:rPr lang="hu-HU" sz="1700" spc="-2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Nyelvjárásiasság</a:t>
            </a:r>
            <a:r>
              <a:rPr lang="hu-HU" sz="17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és nyelvi standard(izmus). </a:t>
            </a:r>
            <a:r>
              <a:rPr lang="hu-HU" sz="1700" spc="-2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Szociodialektológiai</a:t>
            </a:r>
            <a:r>
              <a:rPr lang="hu-HU" sz="17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vizsgálat a varsányi általános iskolások körében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7788" indent="-1347788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12.10–12.30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Dobó Mónika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(SZTE): Az implicit és explicit nyelvi attitűd vizsgálata egy szegedi testvérpár esetében</a:t>
            </a: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0–12.50	</a:t>
            </a:r>
            <a:r>
              <a:rPr lang="hu-HU" sz="1700" cap="small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Kovács Péter Zoltán 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(BBTE): Többnyelvű olvasáskultúra? Hány nyelven olvasnak az erdélyi magyar középiskolások?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50963" indent="-1350963">
              <a:spcAft>
                <a:spcPts val="300"/>
              </a:spcAft>
            </a:pP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12.50–13.05	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Vita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Bef>
                <a:spcPts val="600"/>
              </a:spcBef>
            </a:pP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u-HU" sz="1700" b="1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.05–14.30	Ebédszünet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14.30–15.20	4. szekció</a:t>
            </a:r>
            <a:r>
              <a:rPr lang="hu-HU" sz="17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14.30–14.50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Dervishaj Barbara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(DE): A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preverbális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fókusz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kimerítőségének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nyomában</a:t>
            </a: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14.50–15.10	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Hraskó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Anna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 szinonímián és antonímián alapuló asszociatív kapcsolatok jelentősége az </a:t>
            </a:r>
            <a:r>
              <a:rPr lang="hu-HU" sz="1700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17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dús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17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gazdag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u-HU" sz="17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szegény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konstrukciók körében 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15.10–15.20	Vita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15.20–15.30	Kávészünet</a:t>
            </a:r>
            <a:endParaRPr lang="hu-HU" sz="1700" b="1" dirty="0">
              <a:solidFill>
                <a:srgbClr val="4A2D2C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7788" indent="-1347788">
              <a:spcAft>
                <a:spcPts val="600"/>
              </a:spcAft>
            </a:pP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17.00-től</a:t>
            </a:r>
            <a:r>
              <a:rPr lang="hu-HU" sz="1700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Elvárások, előítéletek, különbségek. </a:t>
            </a:r>
            <a:r>
              <a:rPr lang="hu-HU" sz="1700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Kerekasztal-beszélgetés a nyelvi diszkriminációról</a:t>
            </a:r>
            <a:endParaRPr lang="hu-HU" sz="1700" i="1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7788" algn="just"/>
            <a:r>
              <a:rPr lang="hu-HU" sz="1700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Résztvevők: Borissza Emese – Négyesi Regina Gréta – Tóth Viktória – </a:t>
            </a:r>
            <a:r>
              <a:rPr lang="hu-HU" sz="1700" dirty="0" err="1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Vieland</a:t>
            </a:r>
            <a:r>
              <a:rPr lang="hu-HU" sz="1700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Anna</a:t>
            </a:r>
          </a:p>
          <a:p>
            <a:pPr marL="1347788" algn="just"/>
            <a:r>
              <a:rPr lang="hu-HU" sz="1700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Moderátor: Németh Aletta 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sz="17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19.00-től</a:t>
            </a:r>
            <a:r>
              <a:rPr lang="hu-HU" sz="1700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Kötetlen program a Könyvtár Klubban</a:t>
            </a:r>
            <a:r>
              <a:rPr lang="hu-HU" sz="1700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hu-HU" sz="1700" dirty="0">
              <a:solidFill>
                <a:srgbClr val="4A2D2C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u-HU" sz="1700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800" b="1" cap="small" dirty="0">
                <a:solidFill>
                  <a:srgbClr val="CF998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Szerda</a:t>
            </a:r>
            <a:r>
              <a:rPr lang="hu-HU" sz="1700" b="1" cap="small" dirty="0">
                <a:solidFill>
                  <a:srgbClr val="CF998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hu-HU" sz="1700" b="1" dirty="0">
                <a:solidFill>
                  <a:srgbClr val="844638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9.00-től		Regisztráció</a:t>
            </a: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endParaRPr lang="hu-HU" sz="17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hu-HU" sz="170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Bef>
                <a:spcPts val="1800"/>
              </a:spcBef>
            </a:pP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u-HU" sz="1700" b="1" dirty="0">
                <a:solidFill>
                  <a:srgbClr val="4A2D2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.05–11.15	Kávészünet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600"/>
              </a:spcAft>
            </a:pP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11.15–12.50	9. szekció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11.15–11.3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Hajdu Tímea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(DE): Hogyan érthetjük (félre) egymást? Kommunikációs kihívások az online térben</a:t>
            </a: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11.35–11.55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Bognár Márk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SZT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A humor kognitív nyelvészeti elemzése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Szvetlana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Alekszijevics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Fiúk cinkkoporsóban</a:t>
            </a:r>
            <a:r>
              <a:rPr lang="hu-HU" sz="17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c. dokumentumprózá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jában </a:t>
            </a:r>
          </a:p>
          <a:p>
            <a:pPr marL="900430" indent="-90043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11.55–12.15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Nagy Roland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(Comenius Egyetem): Az írott sajtó manipulációs kísérletei a különféle szövegszinteken</a:t>
            </a:r>
          </a:p>
          <a:p>
            <a:pPr marL="1339850" indent="-1339850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12.15–12.35	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Kosztándi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Tímea Ildikó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BBT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„Gondoltam, szaggal jóllaktál.” – A humor társalgásszerkezeti beágyazottsága két közvetlen beszélgetés hangfelvétele alapján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12.35–12.50	Vita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Bef>
                <a:spcPts val="600"/>
              </a:spcBef>
            </a:pP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12.50–13.00	Kávészünet</a:t>
            </a:r>
          </a:p>
          <a:p>
            <a:pPr algn="just">
              <a:spcBef>
                <a:spcPts val="600"/>
              </a:spcBef>
            </a:pPr>
            <a:endParaRPr lang="hu-HU" sz="1700" b="1" dirty="0">
              <a:solidFill>
                <a:srgbClr val="4A2D2C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hu-HU" sz="1700" b="1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13.00–13.45</a:t>
            </a:r>
            <a:r>
              <a:rPr lang="hu-HU" sz="1700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u-HU" sz="1700" cap="small" spc="-30" dirty="0" err="1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Schirm</a:t>
            </a:r>
            <a:r>
              <a:rPr lang="hu-HU" sz="1700" cap="small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Anita </a:t>
            </a:r>
            <a:r>
              <a:rPr lang="hu-HU" sz="1700" spc="-30" dirty="0">
                <a:solidFill>
                  <a:srgbClr val="84463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(SZTE): A diáknyelv változása a szótárak és egyéb források alapján</a:t>
            </a:r>
          </a:p>
          <a:p>
            <a:pPr algn="just">
              <a:spcBef>
                <a:spcPts val="600"/>
              </a:spcBef>
            </a:pPr>
            <a:endParaRPr lang="hu-HU" sz="1700" spc="-30" dirty="0">
              <a:solidFill>
                <a:srgbClr val="4A2D2C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hu-HU" sz="1700" b="1" dirty="0">
                <a:solidFill>
                  <a:srgbClr val="4A2D2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13.45–13.50	A konferencia lezárása</a:t>
            </a:r>
            <a:endParaRPr lang="hu-HU" sz="1700" dirty="0">
              <a:solidFill>
                <a:srgbClr val="4A2D2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FF9199B0-20DD-D66A-9F87-42CF451C7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107" y="14660721"/>
            <a:ext cx="1375410" cy="95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endParaRPr lang="hu-H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297893D-ACCE-FB34-E24C-29ADBB828E3C}"/>
              </a:ext>
            </a:extLst>
          </p:cNvPr>
          <p:cNvSpPr txBox="1"/>
          <p:nvPr/>
        </p:nvSpPr>
        <p:spPr>
          <a:xfrm>
            <a:off x="2738436" y="6242859"/>
            <a:ext cx="778625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10.00–11.35	1. szekció 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4613" indent="-1344613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10.00–10.20	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Osztroluczki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Anett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Magyarországi szlovák új beszélők nyelvi ideológiái és identitása</a:t>
            </a:r>
          </a:p>
          <a:p>
            <a:pPr marL="1346200" indent="-134620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10.20–10.40	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Gosztom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Dalma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Nyelv és identitás kapcsolata a nyugat-magyarországi horvát nemzeti kisebbség körében</a:t>
            </a:r>
          </a:p>
          <a:p>
            <a:pPr marL="1341438" indent="-1341438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10.40–11.00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Jenei Kamilla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ELT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Az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entextualizáció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folyamata a </a:t>
            </a:r>
            <a:r>
              <a:rPr lang="hu-HU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kollaboratív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írás gyakorlatában </a:t>
            </a:r>
          </a:p>
          <a:p>
            <a:pPr marL="1341438" marR="0" lvl="0" indent="-134143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11.00–11.20	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Szakál Sára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(KRE): A dekolonizációs gondolatiság 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kontextualizálása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egy nyelvészeti etnográfiai kutatásban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.20–11.35	Vita</a:t>
            </a:r>
          </a:p>
          <a:p>
            <a:endParaRPr lang="hu-HU" sz="1700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F6F6A765-5157-E20B-EFD4-ABE5CA26E2DD}"/>
              </a:ext>
            </a:extLst>
          </p:cNvPr>
          <p:cNvSpPr txBox="1"/>
          <p:nvPr/>
        </p:nvSpPr>
        <p:spPr>
          <a:xfrm>
            <a:off x="11053327" y="6242859"/>
            <a:ext cx="790109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10.00–11.35	2. szekció </a:t>
            </a:r>
            <a:r>
              <a:rPr kumimoji="0" lang="hu-HU" sz="1700" i="0" u="none" strike="noStrike" kern="1200" cap="none" spc="0" normalizeH="0" baseline="0" noProof="0" dirty="0">
                <a:ln>
                  <a:noFill/>
                </a:ln>
                <a:solidFill>
                  <a:srgbClr val="844638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(A/-150-es terem)</a:t>
            </a:r>
          </a:p>
          <a:p>
            <a:pPr marL="1344613" marR="0" lvl="0" indent="-1344613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10.00–10.20	</a:t>
            </a:r>
            <a:r>
              <a:rPr kumimoji="0" lang="hu-HU" sz="1700" b="0" i="0" u="none" strike="noStrike" kern="0" cap="small" spc="-4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Torbágyi</a:t>
            </a:r>
            <a:r>
              <a:rPr kumimoji="0" lang="hu-HU" sz="1700" b="0" i="0" u="none" strike="noStrike" kern="0" cap="small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Laura Krisztina </a:t>
            </a:r>
            <a:r>
              <a:rPr kumimoji="0" lang="hu-HU" sz="1700" b="0" i="0" u="none" strike="noStrike" kern="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 nyelvváltás mint diskurzus</a:t>
            </a:r>
            <a:r>
              <a:rPr kumimoji="0" lang="hu-HU" sz="1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stratégia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tanári magyarázó megnyilatkozásokban a német nyelvi órán </a:t>
            </a:r>
          </a:p>
          <a:p>
            <a:pPr marL="1346200" marR="0" lvl="0" indent="-1346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10.20–10.40	</a:t>
            </a:r>
            <a:r>
              <a:rPr kumimoji="0" lang="hu-HU" sz="1700" b="0" i="0" u="none" strike="noStrike" kern="1200" cap="sm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Sedlák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Fanni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(ME): Hasonló, mégis más. A hamis barátok kihívásai az angol–német nyelvtanulásban</a:t>
            </a:r>
          </a:p>
          <a:p>
            <a:pPr marL="1341438" marR="0" lvl="0" indent="-134143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10.40–11.00	</a:t>
            </a:r>
            <a:r>
              <a:rPr kumimoji="0" lang="hu-HU" sz="1700" b="0" i="0" u="none" strike="noStrike" kern="1200" cap="small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Batinkov</a:t>
            </a:r>
            <a:r>
              <a:rPr kumimoji="0" lang="hu-HU" sz="1700" b="0" i="0" u="none" strike="noStrike" kern="1200" cap="small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Rita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(SZTE): Magyar </a:t>
            </a:r>
            <a:r>
              <a:rPr kumimoji="0" lang="hu-HU" sz="1700" b="0" i="0" u="none" strike="noStrike" kern="1200" cap="none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anyanyelvűek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török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nyelvtanulási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nehéz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ségei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feltételes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módon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belül</a:t>
            </a:r>
            <a:endParaRPr kumimoji="0" lang="hu-HU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1438" marR="0" lvl="0" indent="-134143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11.00–11.20	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Erdélyi </a:t>
            </a:r>
            <a:r>
              <a:rPr kumimoji="0" lang="hu-HU" sz="1700" b="0" i="0" u="none" strike="noStrike" kern="1200" cap="sm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Kiara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 konstrukciós nyelvtan jelentősége a magyar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mint idegen nyelv oktatásában. A ’transzfer’ alapjelentésű mondatszerkezeti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konstrukció példája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11.20–11.35	Vita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ADD6AE4-1D19-D4C4-DF27-478D3C9EF6C3}"/>
              </a:ext>
            </a:extLst>
          </p:cNvPr>
          <p:cNvSpPr txBox="1"/>
          <p:nvPr/>
        </p:nvSpPr>
        <p:spPr>
          <a:xfrm>
            <a:off x="11053326" y="14704897"/>
            <a:ext cx="8037561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15.30–16.45	6. szekció </a:t>
            </a:r>
            <a:r>
              <a:rPr kumimoji="0" lang="hu-HU" sz="1700" i="0" u="none" strike="noStrike" kern="1200" cap="none" spc="0" normalizeH="0" baseline="0" noProof="0" dirty="0">
                <a:ln>
                  <a:noFill/>
                </a:ln>
                <a:solidFill>
                  <a:srgbClr val="844638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(A/-150-es terem)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4613" indent="-1344613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15.30–15.50	</a:t>
            </a:r>
            <a:r>
              <a:rPr lang="hu-HU" sz="1700" cap="small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Nagy Illés 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Belső többnyelvűség a kétnyelvű magyar szinkron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tanulólexikográfiában </a:t>
            </a:r>
          </a:p>
          <a:p>
            <a:pPr marL="1346200" indent="-1346200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15.50–16.10	</a:t>
            </a:r>
            <a:r>
              <a:rPr lang="hu-HU" sz="17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Maronics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Lilla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ELT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Az autisztikus sérüléstől az emberi fejlődés 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sajátos útjáig. Az autizmus változó nyelvi </a:t>
            </a:r>
            <a:r>
              <a:rPr lang="hu-HU" sz="17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konceptualizációja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az egészségügyi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szakmai irányelvekben </a:t>
            </a:r>
          </a:p>
          <a:p>
            <a:pPr marL="1341438" indent="-1341438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16.10–16.25	Vita</a:t>
            </a:r>
          </a:p>
          <a:p>
            <a:endParaRPr lang="hu-HU" sz="1700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C81B48DE-16A3-EEEF-46F1-1D18BEFA5F97}"/>
              </a:ext>
            </a:extLst>
          </p:cNvPr>
          <p:cNvSpPr txBox="1"/>
          <p:nvPr/>
        </p:nvSpPr>
        <p:spPr>
          <a:xfrm>
            <a:off x="2738436" y="14687314"/>
            <a:ext cx="7934001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15.30–16.45	5. szekció </a:t>
            </a:r>
            <a:endParaRPr kumimoji="0" lang="hu-HU" sz="1700" i="0" u="none" strike="noStrike" kern="1200" cap="none" spc="0" normalizeH="0" baseline="0" noProof="0" dirty="0">
              <a:ln>
                <a:noFill/>
              </a:ln>
              <a:solidFill>
                <a:srgbClr val="844638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4613" marR="0" lvl="0" indent="-1344613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15.30–15.50	</a:t>
            </a:r>
            <a:r>
              <a:rPr kumimoji="0" lang="hu-HU" sz="1700" b="0" i="0" u="none" strike="noStrike" kern="0" cap="small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Mocsári Bernadett </a:t>
            </a:r>
            <a:r>
              <a:rPr kumimoji="0" lang="hu-HU" sz="1700" b="0" i="0" u="none" strike="noStrike" kern="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Jelnyelvi interakciós jelenségek </a:t>
            </a:r>
            <a:endParaRPr kumimoji="0" lang="hu-HU" sz="1700" b="0" i="0" u="none" strike="noStrike" kern="1200" cap="none" spc="-3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6200" marR="0" lvl="0" indent="-1346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15.50–16.10	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Kormos Erik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A dél-észt </a:t>
            </a:r>
            <a:r>
              <a:rPr kumimoji="0" lang="hu-H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szetu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nyelvváltozat revitalizációja </a:t>
            </a:r>
          </a:p>
          <a:p>
            <a:pPr marL="1341438" marR="0" lvl="0" indent="-134143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16.10–16.30	</a:t>
            </a:r>
            <a:r>
              <a:rPr kumimoji="0" lang="hu-HU" sz="1700" b="0" i="0" u="none" strike="noStrike" kern="1200" cap="small" spc="-3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Antoni</a:t>
            </a:r>
            <a:r>
              <a:rPr kumimoji="0" lang="hu-HU" sz="1700" b="0" i="0" u="none" strike="noStrike" kern="1200" cap="small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Luca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 japán nonverbális kommunikációs kultúra hatása az interkulturális kapcsolatokra</a:t>
            </a:r>
            <a:endParaRPr kumimoji="0" lang="hu-HU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16.30–16.45	Vita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B45AE811-A6B2-6A89-146F-DB15D29EEF8C}"/>
              </a:ext>
            </a:extLst>
          </p:cNvPr>
          <p:cNvSpPr txBox="1"/>
          <p:nvPr/>
        </p:nvSpPr>
        <p:spPr>
          <a:xfrm>
            <a:off x="2738436" y="20606958"/>
            <a:ext cx="778625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17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hu-H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.30–11.05	7. szekció</a:t>
            </a:r>
            <a:endParaRPr lang="hu-HU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4613" indent="-1344613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9.30–9.50	</a:t>
            </a:r>
            <a:r>
              <a:rPr lang="hu-HU" sz="1700" cap="small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Dr. Kassai Andrea 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(ME): </a:t>
            </a:r>
            <a:r>
              <a:rPr lang="hu-HU" sz="1700" i="1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Így írtok ti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... – Miről árulkodik a Z generáció </a:t>
            </a:r>
            <a:r>
              <a:rPr lang="hu-HU" sz="17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digilektusa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346200" indent="-1346200" algn="just">
              <a:spcAft>
                <a:spcPts val="300"/>
              </a:spcAft>
            </a:pP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.50–10.10	</a:t>
            </a:r>
            <a:r>
              <a:rPr lang="hu-HU" sz="1700" cap="small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Filyó</a:t>
            </a:r>
            <a:r>
              <a:rPr lang="hu-HU" sz="1700" cap="small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Fanni 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spc="-3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ELT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Hogyan alakítja a modalitás az önreprezentációt? Egy francia youtuber-</a:t>
            </a:r>
            <a:r>
              <a:rPr lang="hu-HU" sz="1700" spc="-3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étosz</a:t>
            </a: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példája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341438" indent="-1341438" algn="just">
              <a:spcAft>
                <a:spcPts val="300"/>
              </a:spcAft>
            </a:pP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10.10–10.30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Horváth Balázs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(BCE): Kinek a hibája? A 2024-es magyar politikai </a:t>
            </a:r>
            <a:r>
              <a:rPr lang="hu-HU" sz="17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kríziskommunikáció </a:t>
            </a:r>
            <a:r>
              <a:rPr lang="hu-HU" sz="1700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agentivitásának</a:t>
            </a:r>
            <a:r>
              <a:rPr lang="hu-HU" sz="17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elemzése a kormányzati felelősség-vállalás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szempontjából   </a:t>
            </a:r>
          </a:p>
          <a:p>
            <a:pPr marL="1341438" indent="-1341438" algn="just">
              <a:spcAft>
                <a:spcPts val="300"/>
              </a:spcAft>
            </a:pPr>
            <a:r>
              <a:rPr lang="hu-HU" sz="1700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10.30–10.50	</a:t>
            </a:r>
            <a:r>
              <a:rPr lang="hu-HU" sz="17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Veres Balázs 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ELT</a:t>
            </a:r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E): Közösségimédia-platformok hatása az online nyelvre </a:t>
            </a:r>
          </a:p>
          <a:p>
            <a:pPr algn="just"/>
            <a:r>
              <a:rPr lang="hu-H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10.50–11.05	Vita</a:t>
            </a:r>
          </a:p>
          <a:p>
            <a:endParaRPr lang="hu-HU" sz="17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15212F7-5688-73A4-7BBB-FD68FE97A8B6}"/>
              </a:ext>
            </a:extLst>
          </p:cNvPr>
          <p:cNvSpPr txBox="1"/>
          <p:nvPr/>
        </p:nvSpPr>
        <p:spPr>
          <a:xfrm>
            <a:off x="11053327" y="20606958"/>
            <a:ext cx="8260585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hu-HU" sz="17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kumimoji="0" lang="hu-H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.30–11.05	8. szekció </a:t>
            </a:r>
            <a:r>
              <a:rPr kumimoji="0" lang="hu-HU" sz="1700" i="0" u="none" strike="noStrike" kern="1200" cap="none" spc="0" normalizeH="0" baseline="0" noProof="0" dirty="0">
                <a:ln>
                  <a:noFill/>
                </a:ln>
                <a:solidFill>
                  <a:srgbClr val="844638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(A/-150-es terem)</a:t>
            </a:r>
          </a:p>
          <a:p>
            <a:pPr marL="1344613" marR="0" lvl="0" indent="-1344613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hu-HU" sz="1700" spc="-4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kumimoji="0" lang="hu-HU" sz="1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.30–9.50	</a:t>
            </a:r>
            <a:r>
              <a:rPr kumimoji="0" lang="hu-HU" sz="1700" b="0" i="0" u="none" strike="noStrike" kern="0" cap="small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Maros Anna – Négyesi Regina Gréta – Németh Aletta – Varga Anna Enikő </a:t>
            </a:r>
            <a:r>
              <a:rPr kumimoji="0" lang="hu-HU" sz="1700" b="0" i="0" u="none" strike="noStrike" kern="0" cap="none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 multimodális észlelés hatása az alapfrekvenciára és a beszédtempóra </a:t>
            </a:r>
            <a:r>
              <a:rPr kumimoji="0" lang="hu-HU" sz="1700" b="0" i="0" u="none" strike="noStrike" kern="0" cap="none" spc="-4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beszédalkalmazkodásban </a:t>
            </a:r>
            <a:endParaRPr kumimoji="0" lang="hu-HU" sz="1700" b="0" i="0" u="none" strike="noStrike" kern="1200" cap="none" spc="-3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46200" marR="0" lvl="0" indent="-13462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hu-H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.50–10.10	</a:t>
            </a:r>
            <a:r>
              <a:rPr kumimoji="0" lang="hu-HU" sz="1700" b="0" i="0" u="none" strike="noStrike" kern="1200" cap="sm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Ugrin</a:t>
            </a:r>
            <a:r>
              <a:rPr kumimoji="0" lang="hu-HU" sz="17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Bálint József 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BME</a:t>
            </a: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): A nyelvi képességek egyéni variabilitásának vizsgálata kísérletes módszerrel </a:t>
            </a:r>
          </a:p>
          <a:p>
            <a:pPr marL="1341438" marR="0" lvl="0" indent="-134143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10.10–10.30	</a:t>
            </a:r>
            <a:r>
              <a:rPr lang="hu-HU" sz="1700" cap="small" spc="-30" baseline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Gerák Zsófia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Szövegolvasási stratégiák az életkor függvényében </a:t>
            </a:r>
          </a:p>
          <a:p>
            <a:pPr marL="1341438" indent="-1341438" algn="just">
              <a:spcAft>
                <a:spcPts val="300"/>
              </a:spcAft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10.30–10.50	</a:t>
            </a:r>
            <a:r>
              <a:rPr kumimoji="0" lang="hu-HU" sz="1700" b="0" i="0" u="none" strike="noStrike" kern="1200" cap="small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Négyesi Regina Gréta </a:t>
            </a:r>
            <a:r>
              <a:rPr kumimoji="0" lang="hu-HU" sz="1700" b="0" i="0" u="none" strike="noStrike" kern="1200" cap="none" spc="-3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(ELTE): Az idegen nyelvi szorongás és a nyelvi attitűd kapcsolata. Nyelvi önéletrajzok idegennyelv-elsajátításról és -használatról </a:t>
            </a:r>
            <a:endParaRPr kumimoji="0" lang="hu-HU" sz="17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10.50–11.05	Vita</a:t>
            </a:r>
          </a:p>
        </p:txBody>
      </p:sp>
    </p:spTree>
    <p:extLst>
      <p:ext uri="{BB962C8B-B14F-4D97-AF65-F5344CB8AC3E}">
        <p14:creationId xmlns:p14="http://schemas.microsoft.com/office/powerpoint/2010/main" val="394604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188</TotalTime>
  <Words>800</Words>
  <Application>Microsoft Office PowerPoint</Application>
  <PresentationFormat>Egyéni</PresentationFormat>
  <Paragraphs>111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Caladea</vt:lpstr>
      <vt:lpstr>Calibri</vt:lpstr>
      <vt:lpstr>Calibri Light</vt:lpstr>
      <vt:lpstr>Times New Roman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Asus</dc:creator>
  <cp:lastModifiedBy>Asus</cp:lastModifiedBy>
  <cp:revision>15</cp:revision>
  <dcterms:created xsi:type="dcterms:W3CDTF">2023-04-12T10:38:57Z</dcterms:created>
  <dcterms:modified xsi:type="dcterms:W3CDTF">2025-04-16T07:28:20Z</dcterms:modified>
</cp:coreProperties>
</file>