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15" r:id="rId7"/>
    <p:sldId id="316" r:id="rId8"/>
    <p:sldId id="319" r:id="rId9"/>
    <p:sldId id="320" r:id="rId10"/>
    <p:sldId id="321" r:id="rId11"/>
    <p:sldId id="31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83" d="100"/>
          <a:sy n="83" d="100"/>
        </p:scale>
        <p:origin x="660" y="6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02.04.2020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upport@elsevier.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2"/>
            <a:ext cx="5926416" cy="967306"/>
          </a:xfrm>
        </p:spPr>
        <p:txBody>
          <a:bodyPr>
            <a:normAutofit fontScale="90000"/>
          </a:bodyPr>
          <a:lstStyle/>
          <a:p>
            <a:r>
              <a:rPr lang="en-US" sz="2700" b="1" dirty="0"/>
              <a:t>Publishing options:</a:t>
            </a:r>
            <a:br>
              <a:rPr lang="en-US" sz="2700" b="1" dirty="0"/>
            </a:br>
            <a:r>
              <a:rPr lang="en-US" sz="2700" b="1" dirty="0"/>
              <a:t>Hungarian institute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2363A082-5DC4-42D9-8547-1F08DD9A3064}"/>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7762C59A-9C23-4D4A-8A8E-90468FB1C75C}"/>
              </a:ext>
            </a:extLst>
          </p:cNvPr>
          <p:cNvSpPr txBox="1"/>
          <p:nvPr/>
        </p:nvSpPr>
        <p:spPr>
          <a:xfrm>
            <a:off x="183816" y="1678500"/>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7" name="Picture 6">
            <a:extLst>
              <a:ext uri="{FF2B5EF4-FFF2-40B4-BE49-F238E27FC236}">
                <a16:creationId xmlns:a16="http://schemas.microsoft.com/office/drawing/2014/main" id="{FB88C3CF-AC03-4619-8648-E89F4F866E40}"/>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286B2842-4774-4851-BB52-9A023AB3107E}"/>
              </a:ext>
            </a:extLst>
          </p:cNvPr>
          <p:cNvSpPr txBox="1"/>
          <p:nvPr/>
        </p:nvSpPr>
        <p:spPr>
          <a:xfrm>
            <a:off x="277007" y="2050191"/>
            <a:ext cx="1954634" cy="161582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receives a copy of summary via email</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sp>
        <p:nvSpPr>
          <p:cNvPr id="7" name="TextBox 6">
            <a:extLst>
              <a:ext uri="{FF2B5EF4-FFF2-40B4-BE49-F238E27FC236}">
                <a16:creationId xmlns:a16="http://schemas.microsoft.com/office/drawing/2014/main" id="{15BB15AD-CE02-4A75-A14B-F5BA729B26B4}"/>
              </a:ext>
            </a:extLst>
          </p:cNvPr>
          <p:cNvSpPr txBox="1"/>
          <p:nvPr/>
        </p:nvSpPr>
        <p:spPr>
          <a:xfrm>
            <a:off x="32187" y="1226896"/>
            <a:ext cx="1761688" cy="2292935"/>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‘make changes and re-submit link’</a:t>
            </a:r>
          </a:p>
          <a:p>
            <a:pPr algn="ctr"/>
            <a:endParaRPr lang="en-US" sz="1100" b="1" dirty="0">
              <a:solidFill>
                <a:schemeClr val="tx2"/>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54E8EF27-3D39-4C62-AE1F-BA40E6C3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0"/>
            <a:ext cx="7350125" cy="514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6" name="Picture 5">
            <a:extLst>
              <a:ext uri="{FF2B5EF4-FFF2-40B4-BE49-F238E27FC236}">
                <a16:creationId xmlns:a16="http://schemas.microsoft.com/office/drawing/2014/main" id="{7A9A7F79-364D-4276-BC3A-4A571DE82080}"/>
              </a:ext>
            </a:extLst>
          </p:cNvPr>
          <p:cNvPicPr>
            <a:picLocks noChangeAspect="1"/>
          </p:cNvPicPr>
          <p:nvPr/>
        </p:nvPicPr>
        <p:blipFill>
          <a:blip r:embed="rId2"/>
          <a:stretch>
            <a:fillRect/>
          </a:stretch>
        </p:blipFill>
        <p:spPr>
          <a:xfrm>
            <a:off x="0" y="41384"/>
            <a:ext cx="9144000" cy="5102116"/>
          </a:xfrm>
          <a:prstGeom prst="rect">
            <a:avLst/>
          </a:prstGeom>
        </p:spPr>
      </p:pic>
      <p:sp>
        <p:nvSpPr>
          <p:cNvPr id="7" name="TextBox 6">
            <a:extLst>
              <a:ext uri="{FF2B5EF4-FFF2-40B4-BE49-F238E27FC236}">
                <a16:creationId xmlns:a16="http://schemas.microsoft.com/office/drawing/2014/main" id="{1E8490D7-90C1-4FA5-86BB-5C61569487E7}"/>
              </a:ext>
            </a:extLst>
          </p:cNvPr>
          <p:cNvSpPr txBox="1"/>
          <p:nvPr/>
        </p:nvSpPr>
        <p:spPr>
          <a:xfrm>
            <a:off x="602418" y="1740407"/>
            <a:ext cx="1761688"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Hungarian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7" name="Picture 6">
            <a:extLst>
              <a:ext uri="{FF2B5EF4-FFF2-40B4-BE49-F238E27FC236}">
                <a16:creationId xmlns:a16="http://schemas.microsoft.com/office/drawing/2014/main" id="{12CB612D-D6E4-47D4-A22F-A325695310B8}"/>
              </a:ext>
            </a:extLst>
          </p:cNvPr>
          <p:cNvPicPr>
            <a:picLocks noChangeAspect="1"/>
          </p:cNvPicPr>
          <p:nvPr/>
        </p:nvPicPr>
        <p:blipFill>
          <a:blip r:embed="rId2"/>
          <a:stretch>
            <a:fillRect/>
          </a:stretch>
        </p:blipFill>
        <p:spPr>
          <a:xfrm>
            <a:off x="46078" y="-55180"/>
            <a:ext cx="9051844" cy="5143500"/>
          </a:xfrm>
          <a:prstGeom prst="rect">
            <a:avLst/>
          </a:prstGeom>
        </p:spPr>
      </p:pic>
      <p:sp>
        <p:nvSpPr>
          <p:cNvPr id="8" name="TextBox 7">
            <a:extLst>
              <a:ext uri="{FF2B5EF4-FFF2-40B4-BE49-F238E27FC236}">
                <a16:creationId xmlns:a16="http://schemas.microsoft.com/office/drawing/2014/main" id="{189142E6-992D-4F63-8D91-FCC2E7FE4302}"/>
              </a:ext>
            </a:extLst>
          </p:cNvPr>
          <p:cNvSpPr txBox="1"/>
          <p:nvPr/>
        </p:nvSpPr>
        <p:spPr>
          <a:xfrm>
            <a:off x="470293" y="232120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6" name="Picture 5">
            <a:extLst>
              <a:ext uri="{FF2B5EF4-FFF2-40B4-BE49-F238E27FC236}">
                <a16:creationId xmlns:a16="http://schemas.microsoft.com/office/drawing/2014/main" id="{73C6BC3E-E461-47F2-8E5D-8DA7BBC96320}"/>
              </a:ext>
            </a:extLst>
          </p:cNvPr>
          <p:cNvPicPr>
            <a:picLocks noChangeAspect="1"/>
          </p:cNvPicPr>
          <p:nvPr/>
        </p:nvPicPr>
        <p:blipFill>
          <a:blip r:embed="rId2"/>
          <a:stretch>
            <a:fillRect/>
          </a:stretch>
        </p:blipFill>
        <p:spPr>
          <a:xfrm>
            <a:off x="0" y="-1"/>
            <a:ext cx="9144000" cy="5076497"/>
          </a:xfrm>
          <a:prstGeom prst="rect">
            <a:avLst/>
          </a:prstGeom>
        </p:spPr>
      </p:pic>
      <p:sp>
        <p:nvSpPr>
          <p:cNvPr id="7" name="TextBox 6">
            <a:extLst>
              <a:ext uri="{FF2B5EF4-FFF2-40B4-BE49-F238E27FC236}">
                <a16:creationId xmlns:a16="http://schemas.microsoft.com/office/drawing/2014/main" id="{FED373E4-3DA3-4CD0-A57B-C7643AE55151}"/>
              </a:ext>
            </a:extLst>
          </p:cNvPr>
          <p:cNvSpPr txBox="1"/>
          <p:nvPr/>
        </p:nvSpPr>
        <p:spPr>
          <a:xfrm>
            <a:off x="240385" y="2017752"/>
            <a:ext cx="2072079" cy="1107996"/>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sp>
        <p:nvSpPr>
          <p:cNvPr id="6" name="TextBox 5">
            <a:extLst>
              <a:ext uri="{FF2B5EF4-FFF2-40B4-BE49-F238E27FC236}">
                <a16:creationId xmlns:a16="http://schemas.microsoft.com/office/drawing/2014/main" id="{0B53D2FD-783F-47BE-B957-57B3841D906E}"/>
              </a:ext>
            </a:extLst>
          </p:cNvPr>
          <p:cNvSpPr txBox="1"/>
          <p:nvPr/>
        </p:nvSpPr>
        <p:spPr>
          <a:xfrm>
            <a:off x="6840815" y="259242"/>
            <a:ext cx="1977655" cy="4662815"/>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institution rejects the author request in the Elsevier Portal, we also make it clear that the authors will receive a full price invoice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hybrid journals, in case of no funding, the authors can contact </a:t>
            </a:r>
            <a:r>
              <a:rPr lang="en-US" sz="1100" b="1" dirty="0">
                <a:solidFill>
                  <a:schemeClr val="tx2"/>
                </a:solidFill>
                <a:latin typeface="Arial" pitchFamily="34" charset="0"/>
                <a:cs typeface="Arial" pitchFamily="34" charset="0"/>
                <a:hlinkClick r:id="rId2"/>
              </a:rPr>
              <a:t>support@elsevier.com</a:t>
            </a:r>
            <a:r>
              <a:rPr lang="en-US" sz="1100" b="1" dirty="0">
                <a:solidFill>
                  <a:schemeClr val="tx2"/>
                </a:solidFill>
                <a:latin typeface="Arial" pitchFamily="34" charset="0"/>
                <a:cs typeface="Arial" pitchFamily="34" charset="0"/>
              </a:rPr>
              <a:t> within 2 weeks of receiving an invoice and change the publishing model to Subscription</a:t>
            </a:r>
          </a:p>
          <a:p>
            <a:endParaRPr lang="en-US" sz="1100" b="1"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27E0B0BD-D6A8-49DB-89DD-7F17798B1723}"/>
              </a:ext>
            </a:extLst>
          </p:cNvPr>
          <p:cNvPicPr>
            <a:picLocks noChangeAspect="1"/>
          </p:cNvPicPr>
          <p:nvPr/>
        </p:nvPicPr>
        <p:blipFill>
          <a:blip r:embed="rId3"/>
          <a:stretch>
            <a:fillRect/>
          </a:stretch>
        </p:blipFill>
        <p:spPr>
          <a:xfrm>
            <a:off x="0" y="0"/>
            <a:ext cx="6925340" cy="5153846"/>
          </a:xfrm>
          <a:prstGeom prst="rect">
            <a:avLst/>
          </a:prstGeom>
        </p:spPr>
      </p:pic>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7" name="Picture 6">
            <a:extLst>
              <a:ext uri="{FF2B5EF4-FFF2-40B4-BE49-F238E27FC236}">
                <a16:creationId xmlns:a16="http://schemas.microsoft.com/office/drawing/2014/main" id="{D48B34F3-0BA1-4D93-ADDA-AB37CBDB5926}"/>
              </a:ext>
            </a:extLst>
          </p:cNvPr>
          <p:cNvPicPr>
            <a:picLocks noChangeAspect="1"/>
          </p:cNvPicPr>
          <p:nvPr/>
        </p:nvPicPr>
        <p:blipFill>
          <a:blip r:embed="rId2"/>
          <a:stretch>
            <a:fillRect/>
          </a:stretch>
        </p:blipFill>
        <p:spPr>
          <a:xfrm>
            <a:off x="1" y="0"/>
            <a:ext cx="9144000" cy="5143499"/>
          </a:xfrm>
          <a:prstGeom prst="rect">
            <a:avLst/>
          </a:prstGeom>
        </p:spPr>
      </p:pic>
      <p:sp>
        <p:nvSpPr>
          <p:cNvPr id="9" name="TextBox 8">
            <a:extLst>
              <a:ext uri="{FF2B5EF4-FFF2-40B4-BE49-F238E27FC236}">
                <a16:creationId xmlns:a16="http://schemas.microsoft.com/office/drawing/2014/main" id="{C3CF46BA-CB25-4E94-990D-307A919B073A}"/>
              </a:ext>
            </a:extLst>
          </p:cNvPr>
          <p:cNvSpPr txBox="1"/>
          <p:nvPr/>
        </p:nvSpPr>
        <p:spPr>
          <a:xfrm>
            <a:off x="70569" y="2259274"/>
            <a:ext cx="2072079" cy="43088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In case of OA, author selects the CC License</a:t>
            </a: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id="{3098DA88-BD50-49BC-91BB-EE4983CCC36E}"/>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E76700DD-295C-43CF-82DC-401138690C82}"/>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6" name="Picture 5">
            <a:extLst>
              <a:ext uri="{FF2B5EF4-FFF2-40B4-BE49-F238E27FC236}">
                <a16:creationId xmlns:a16="http://schemas.microsoft.com/office/drawing/2014/main" id="{F01639B3-34A6-410B-8C46-589CC82258C5}"/>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5868E85E-03F5-4A81-838D-61DDB2B2CF61}"/>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249</Words>
  <Application>Microsoft Office PowerPoint</Application>
  <PresentationFormat>On-screen Show (16:9)</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Elsevier</vt:lpstr>
      <vt:lpstr>Publishing options: Hungarian institute associated authors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2020-04-02T06:29:30Z</dcterms:modified>
</cp:coreProperties>
</file>