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8"/>
  </p:notesMasterIdLst>
  <p:handoutMasterIdLst>
    <p:handoutMasterId r:id="rId29"/>
  </p:handoutMasterIdLst>
  <p:sldIdLst>
    <p:sldId id="292" r:id="rId3"/>
    <p:sldId id="293" r:id="rId4"/>
    <p:sldId id="296" r:id="rId5"/>
    <p:sldId id="295" r:id="rId6"/>
    <p:sldId id="297" r:id="rId7"/>
    <p:sldId id="299" r:id="rId8"/>
    <p:sldId id="300" r:id="rId9"/>
    <p:sldId id="301" r:id="rId10"/>
    <p:sldId id="282" r:id="rId11"/>
    <p:sldId id="302" r:id="rId12"/>
    <p:sldId id="304" r:id="rId13"/>
    <p:sldId id="303" r:id="rId14"/>
    <p:sldId id="306" r:id="rId15"/>
    <p:sldId id="307" r:id="rId16"/>
    <p:sldId id="316" r:id="rId17"/>
    <p:sldId id="308" r:id="rId18"/>
    <p:sldId id="309" r:id="rId19"/>
    <p:sldId id="310" r:id="rId20"/>
    <p:sldId id="311" r:id="rId21"/>
    <p:sldId id="312" r:id="rId22"/>
    <p:sldId id="313" r:id="rId23"/>
    <p:sldId id="314" r:id="rId24"/>
    <p:sldId id="315" r:id="rId25"/>
    <p:sldId id="281" r:id="rId26"/>
    <p:sldId id="317"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645"/>
    <a:srgbClr val="F7F6EE"/>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C1418-4A53-4F02-A944-91B2A969E2E3}" v="2" dt="2020-09-22T13:52:33.554"/>
    <p1510:client id="{D0565573-2E56-4C15-9AEB-DFF9CA2276C4}" v="3" dt="2020-09-21T15:34:46.431"/>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63293" autoAdjust="0"/>
  </p:normalViewPr>
  <p:slideViewPr>
    <p:cSldViewPr>
      <p:cViewPr varScale="1">
        <p:scale>
          <a:sx n="73" d="100"/>
          <a:sy n="73" d="100"/>
        </p:scale>
        <p:origin x="2124" y="60"/>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692" y="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hu-HU"/>
              <a:t>2020.10.01.</a:t>
            </a:fld>
            <a:endParaRPr/>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hu-HU"/>
              <a:t>2020.10.01.</a:t>
            </a:fld>
            <a:endParaRPr/>
          </a:p>
        </p:txBody>
      </p:sp>
      <p:sp>
        <p:nvSpPr>
          <p:cNvPr id="4" name="Diakép hely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Mintaszöveg szerkesztése</a:t>
            </a:r>
          </a:p>
          <a:p>
            <a:pPr lvl="1"/>
            <a:r>
              <a:t>Második szint</a:t>
            </a:r>
          </a:p>
          <a:p>
            <a:pPr lvl="2"/>
            <a:r>
              <a:t>Harmadik szint</a:t>
            </a:r>
          </a:p>
          <a:p>
            <a:pPr lvl="3"/>
            <a:r>
              <a:t>Negyedik szint</a:t>
            </a:r>
          </a:p>
          <a:p>
            <a:pPr lvl="4"/>
            <a:r>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rasmusapp.e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Pótpályázat mert, a főpályázattal ellentétben nem az egész tanévre lehet jelentkezni, csak a tavaszi félévre, a még megmaradt mobilitási helyekre. A </a:t>
            </a:r>
            <a:r>
              <a:rPr lang="hu-HU" dirty="0" err="1"/>
              <a:t>főpályázat</a:t>
            </a:r>
            <a:r>
              <a:rPr lang="hu-HU" baseline="0" dirty="0"/>
              <a:t> január végén/február elején kerül kiírásra</a:t>
            </a:r>
            <a:r>
              <a:rPr lang="hu-HU" dirty="0"/>
              <a:t>.</a:t>
            </a:r>
          </a:p>
        </p:txBody>
      </p:sp>
      <p:sp>
        <p:nvSpPr>
          <p:cNvPr id="4" name="Dia számának helye 3"/>
          <p:cNvSpPr>
            <a:spLocks noGrp="1"/>
          </p:cNvSpPr>
          <p:nvPr>
            <p:ph type="sldNum" sz="quarter" idx="5"/>
          </p:nvPr>
        </p:nvSpPr>
        <p:spPr/>
        <p:txBody>
          <a:bodyPr/>
          <a:lstStyle/>
          <a:p>
            <a:fld id="{69C971FF-EF28-4195-A575-329446EFAA55}" type="slidenum">
              <a:rPr lang="hu-HU" smtClean="0"/>
              <a:t>1</a:t>
            </a:fld>
            <a:endParaRPr lang="hu-HU"/>
          </a:p>
        </p:txBody>
      </p:sp>
    </p:spTree>
    <p:extLst>
      <p:ext uri="{BB962C8B-B14F-4D97-AF65-F5344CB8AC3E}">
        <p14:creationId xmlns:p14="http://schemas.microsoft.com/office/powerpoint/2010/main" val="720399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defRPr/>
            </a:pPr>
            <a:r>
              <a:rPr lang="hu-HU" sz="1200" b="1" dirty="0">
                <a:solidFill>
                  <a:srgbClr val="5B2645"/>
                </a:solidFill>
              </a:rPr>
              <a:t>EURÓ ALAPÚ számla nyitása*: </a:t>
            </a:r>
            <a:r>
              <a:rPr lang="hu-HU" sz="1200" b="0" dirty="0">
                <a:solidFill>
                  <a:srgbClr val="5B2645"/>
                </a:solidFill>
              </a:rPr>
              <a:t>Az</a:t>
            </a:r>
            <a:r>
              <a:rPr lang="hu-HU" dirty="0">
                <a:solidFill>
                  <a:srgbClr val="5B2645"/>
                </a:solidFill>
              </a:rPr>
              <a:t> esetleges</a:t>
            </a:r>
            <a:r>
              <a:rPr lang="hu-HU" sz="1200" b="0" dirty="0">
                <a:solidFill>
                  <a:srgbClr val="5B2645"/>
                </a:solidFill>
              </a:rPr>
              <a:t> ösztöndíj-visszafizetés minden</a:t>
            </a:r>
            <a:r>
              <a:rPr lang="hu-HU" sz="1200" b="0" baseline="0" dirty="0">
                <a:solidFill>
                  <a:srgbClr val="5B2645"/>
                </a:solidFill>
              </a:rPr>
              <a:t> esetben euróban történik. Az felmerülő banki költségek és árfolyamveszteségből fakadó többletköltségek minden esetben az utalást indító félt terhelik, ezeket az Egyetem nem tudja átvállalni! Emiatt mindenképp javasoljuk, hogy az Erasmus ösztöndíj utalását euró alapú devizaszámlára kérjék.</a:t>
            </a:r>
            <a:endParaRPr lang="hu-HU" b="0" dirty="0"/>
          </a:p>
        </p:txBody>
      </p:sp>
      <p:sp>
        <p:nvSpPr>
          <p:cNvPr id="4" name="Dia számának helye 3"/>
          <p:cNvSpPr>
            <a:spLocks noGrp="1"/>
          </p:cNvSpPr>
          <p:nvPr>
            <p:ph type="sldNum" sz="quarter" idx="5"/>
          </p:nvPr>
        </p:nvSpPr>
        <p:spPr/>
        <p:txBody>
          <a:bodyPr/>
          <a:lstStyle/>
          <a:p>
            <a:fld id="{69C971FF-EF28-4195-A575-329446EFAA55}" type="slidenum">
              <a:rPr lang="hu-HU" smtClean="0"/>
              <a:t>16</a:t>
            </a:fld>
            <a:endParaRPr lang="hu-HU"/>
          </a:p>
        </p:txBody>
      </p:sp>
    </p:spTree>
    <p:extLst>
      <p:ext uri="{BB962C8B-B14F-4D97-AF65-F5344CB8AC3E}">
        <p14:creationId xmlns:p14="http://schemas.microsoft.com/office/powerpoint/2010/main" val="143757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a:t>Elbírálás*: </a:t>
            </a:r>
            <a:r>
              <a:rPr lang="hu-HU" dirty="0"/>
              <a:t>A kari bírálati szempontok kismértékben eltérhetnek. Mindenképpen konzultáljon nemzetközi koordinátorával is.</a:t>
            </a:r>
            <a:r>
              <a:rPr lang="hu-HU" dirty="0">
                <a:cs typeface="+mn-lt"/>
              </a:rPr>
              <a:t/>
            </a:r>
            <a:br>
              <a:rPr lang="hu-HU" dirty="0">
                <a:cs typeface="+mn-lt"/>
              </a:rPr>
            </a:br>
            <a:endParaRPr lang="hu-HU" b="0" dirty="0"/>
          </a:p>
        </p:txBody>
      </p:sp>
      <p:sp>
        <p:nvSpPr>
          <p:cNvPr id="4" name="Dia számának helye 3"/>
          <p:cNvSpPr>
            <a:spLocks noGrp="1"/>
          </p:cNvSpPr>
          <p:nvPr>
            <p:ph type="sldNum" sz="quarter" idx="5"/>
          </p:nvPr>
        </p:nvSpPr>
        <p:spPr/>
        <p:txBody>
          <a:bodyPr/>
          <a:lstStyle/>
          <a:p>
            <a:fld id="{69C971FF-EF28-4195-A575-329446EFAA55}" type="slidenum">
              <a:rPr lang="hu-HU" smtClean="0"/>
              <a:t>18</a:t>
            </a:fld>
            <a:endParaRPr lang="hu-HU"/>
          </a:p>
        </p:txBody>
      </p:sp>
    </p:spTree>
    <p:extLst>
      <p:ext uri="{BB962C8B-B14F-4D97-AF65-F5344CB8AC3E}">
        <p14:creationId xmlns:p14="http://schemas.microsoft.com/office/powerpoint/2010/main" val="283061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a:solidFill>
                  <a:srgbClr val="5B2645"/>
                </a:solidFill>
              </a:rPr>
              <a:t>A hivatalos értesítés a </a:t>
            </a:r>
            <a:r>
              <a:rPr lang="hu-HU" b="1" dirty="0" err="1">
                <a:solidFill>
                  <a:srgbClr val="5B2645"/>
                </a:solidFill>
              </a:rPr>
              <a:t>Neptunban</a:t>
            </a:r>
            <a:r>
              <a:rPr lang="hu-HU" b="1" dirty="0">
                <a:solidFill>
                  <a:srgbClr val="5B2645"/>
                </a:solidFill>
              </a:rPr>
              <a:t> megadott e-mail címre érkezik*: </a:t>
            </a:r>
            <a:r>
              <a:rPr lang="hu-HU" dirty="0">
                <a:solidFill>
                  <a:srgbClr val="5B2645"/>
                </a:solidFill>
              </a:rPr>
              <a:t>Ezért kérjük ügyeljen arra, hogy a </a:t>
            </a:r>
            <a:r>
              <a:rPr lang="hu-HU" dirty="0" err="1">
                <a:solidFill>
                  <a:srgbClr val="5B2645"/>
                </a:solidFill>
              </a:rPr>
              <a:t>Neptun</a:t>
            </a:r>
            <a:r>
              <a:rPr lang="hu-HU" dirty="0">
                <a:solidFill>
                  <a:srgbClr val="5B2645"/>
                </a:solidFill>
              </a:rPr>
              <a:t>/Elérhetőségek menüpontban olyan e-mail cím legyen megadva, amit gyakran használ.</a:t>
            </a:r>
          </a:p>
          <a:p>
            <a:r>
              <a:rPr lang="hu-HU" b="1" dirty="0">
                <a:solidFill>
                  <a:srgbClr val="5B2645"/>
                </a:solidFill>
              </a:rPr>
              <a:t>Tipikusan brit és/vagy skandináv egyetemek*: </a:t>
            </a:r>
            <a:r>
              <a:rPr lang="hu-HU" b="0" dirty="0">
                <a:solidFill>
                  <a:srgbClr val="5B2645"/>
                </a:solidFill>
              </a:rPr>
              <a:t>visszautalás a tanulmányok tervezése diára.</a:t>
            </a:r>
          </a:p>
          <a:p>
            <a:r>
              <a:rPr lang="hu-HU" b="1" dirty="0" err="1">
                <a:solidFill>
                  <a:srgbClr val="5B2645"/>
                </a:solidFill>
              </a:rPr>
              <a:t>Nominálás</a:t>
            </a:r>
            <a:r>
              <a:rPr lang="hu-HU" b="1" dirty="0">
                <a:solidFill>
                  <a:srgbClr val="5B2645"/>
                </a:solidFill>
              </a:rPr>
              <a:t>*: </a:t>
            </a:r>
            <a:r>
              <a:rPr lang="hu-HU" b="0" dirty="0">
                <a:solidFill>
                  <a:srgbClr val="5B2645"/>
                </a:solidFill>
              </a:rPr>
              <a:t>Mivel a </a:t>
            </a:r>
            <a:r>
              <a:rPr lang="hu-HU" b="0" dirty="0" err="1">
                <a:solidFill>
                  <a:srgbClr val="5B2645"/>
                </a:solidFill>
              </a:rPr>
              <a:t>nominálási</a:t>
            </a:r>
            <a:r>
              <a:rPr lang="hu-HU" b="0" dirty="0">
                <a:solidFill>
                  <a:srgbClr val="5B2645"/>
                </a:solidFill>
              </a:rPr>
              <a:t> határidő egyetemenként eltérő, érdemes Önnek is figyelnie azt a fogadóintézmény honlapján. Ha közeleg vagy lejárt a </a:t>
            </a:r>
            <a:r>
              <a:rPr lang="hu-HU" b="0" dirty="0" err="1">
                <a:solidFill>
                  <a:srgbClr val="5B2645"/>
                </a:solidFill>
              </a:rPr>
              <a:t>nominálási</a:t>
            </a:r>
            <a:r>
              <a:rPr lang="hu-HU" b="0" dirty="0">
                <a:solidFill>
                  <a:srgbClr val="5B2645"/>
                </a:solidFill>
              </a:rPr>
              <a:t> határidő, és még nem kapott értesítést a fogadóegyetemtől, konzultáljon nemzetközi koordinátorával, hogy </a:t>
            </a:r>
            <a:r>
              <a:rPr lang="hu-HU" b="0" dirty="0" err="1">
                <a:solidFill>
                  <a:srgbClr val="5B2645"/>
                </a:solidFill>
              </a:rPr>
              <a:t>nominálta</a:t>
            </a:r>
            <a:r>
              <a:rPr lang="hu-HU" b="0" dirty="0">
                <a:solidFill>
                  <a:srgbClr val="5B2645"/>
                </a:solidFill>
              </a:rPr>
              <a:t>-e Önt.</a:t>
            </a:r>
            <a:endParaRPr lang="hu-HU" b="0" dirty="0"/>
          </a:p>
        </p:txBody>
      </p:sp>
      <p:sp>
        <p:nvSpPr>
          <p:cNvPr id="4" name="Dia számának helye 3"/>
          <p:cNvSpPr>
            <a:spLocks noGrp="1"/>
          </p:cNvSpPr>
          <p:nvPr>
            <p:ph type="sldNum" sz="quarter" idx="5"/>
          </p:nvPr>
        </p:nvSpPr>
        <p:spPr/>
        <p:txBody>
          <a:bodyPr/>
          <a:lstStyle/>
          <a:p>
            <a:fld id="{69C971FF-EF28-4195-A575-329446EFAA55}" type="slidenum">
              <a:rPr lang="hu-HU" smtClean="0"/>
              <a:t>19</a:t>
            </a:fld>
            <a:endParaRPr lang="hu-HU"/>
          </a:p>
        </p:txBody>
      </p:sp>
    </p:spTree>
    <p:extLst>
      <p:ext uri="{BB962C8B-B14F-4D97-AF65-F5344CB8AC3E}">
        <p14:creationId xmlns:p14="http://schemas.microsoft.com/office/powerpoint/2010/main" val="129596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1" dirty="0">
              <a:highlight>
                <a:srgbClr val="FFFF00"/>
              </a:highlight>
            </a:endParaRPr>
          </a:p>
        </p:txBody>
      </p:sp>
      <p:sp>
        <p:nvSpPr>
          <p:cNvPr id="4" name="Dia számának helye 3"/>
          <p:cNvSpPr>
            <a:spLocks noGrp="1"/>
          </p:cNvSpPr>
          <p:nvPr>
            <p:ph type="sldNum" sz="quarter" idx="5"/>
          </p:nvPr>
        </p:nvSpPr>
        <p:spPr/>
        <p:txBody>
          <a:bodyPr/>
          <a:lstStyle/>
          <a:p>
            <a:fld id="{69C971FF-EF28-4195-A575-329446EFAA55}" type="slidenum">
              <a:rPr lang="hu-HU" smtClean="0"/>
              <a:t>21</a:t>
            </a:fld>
            <a:endParaRPr lang="hu-HU"/>
          </a:p>
        </p:txBody>
      </p:sp>
    </p:spTree>
    <p:extLst>
      <p:ext uri="{BB962C8B-B14F-4D97-AF65-F5344CB8AC3E}">
        <p14:creationId xmlns:p14="http://schemas.microsoft.com/office/powerpoint/2010/main" val="5130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b="0" dirty="0"/>
          </a:p>
        </p:txBody>
      </p:sp>
      <p:sp>
        <p:nvSpPr>
          <p:cNvPr id="4" name="Dia számának helye 3"/>
          <p:cNvSpPr>
            <a:spLocks noGrp="1"/>
          </p:cNvSpPr>
          <p:nvPr>
            <p:ph type="sldNum" sz="quarter" idx="5"/>
          </p:nvPr>
        </p:nvSpPr>
        <p:spPr/>
        <p:txBody>
          <a:bodyPr/>
          <a:lstStyle/>
          <a:p>
            <a:fld id="{69C971FF-EF28-4195-A575-329446EFAA55}" type="slidenum">
              <a:rPr lang="hu-HU" smtClean="0"/>
              <a:t>22</a:t>
            </a:fld>
            <a:endParaRPr lang="hu-HU"/>
          </a:p>
        </p:txBody>
      </p:sp>
    </p:spTree>
    <p:extLst>
      <p:ext uri="{BB962C8B-B14F-4D97-AF65-F5344CB8AC3E}">
        <p14:creationId xmlns:p14="http://schemas.microsoft.com/office/powerpoint/2010/main" val="77934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a:t>ESN*: </a:t>
            </a:r>
            <a:r>
              <a:rPr lang="hu-HU" dirty="0"/>
              <a:t>Az Erasmus </a:t>
            </a:r>
            <a:r>
              <a:rPr lang="hu-HU" dirty="0" err="1"/>
              <a:t>Student</a:t>
            </a:r>
            <a:r>
              <a:rPr lang="hu-HU" dirty="0"/>
              <a:t> Network egész Európában jelen van, segíti/mentorálja az </a:t>
            </a:r>
            <a:r>
              <a:rPr lang="hu-HU" dirty="0" err="1"/>
              <a:t>Erasmusos</a:t>
            </a:r>
            <a:r>
              <a:rPr lang="hu-HU" dirty="0"/>
              <a:t> hallgatókat adminisztratív, hivatalos vagy mindennapi teendőikben, valamint programokat szerveznek a könnyebb ismerkedést és beilleszkedést elősegítendő. Az ELTE-n is működik helyi ESN. Az ESN-ben folytatott tevékenység/munka pluszpontokat ér Erasmus+ pályázáskor, valamint segít megérteni, hogy mi várja majd Önt a mobilitása alatt. Visszatérve is érdemes csatlakozni az ELTE ESN-</a:t>
            </a:r>
            <a:r>
              <a:rPr lang="hu-HU" dirty="0" err="1"/>
              <a:t>hez</a:t>
            </a:r>
            <a:r>
              <a:rPr lang="hu-HU" dirty="0"/>
              <a:t>, hiszen nemzetközi tapasztalatokkal felvértezve még inkább érti az ELTE-re érkező külföldi diákok mindennapi kihívásait, valamint megkönnyíti Önnek a nemzetközi környezetből való hazatérés utáni </a:t>
            </a:r>
            <a:r>
              <a:rPr lang="hu-HU" dirty="0" err="1"/>
              <a:t>reintegrációs</a:t>
            </a:r>
            <a:r>
              <a:rPr lang="hu-HU" dirty="0"/>
              <a:t> folyamatot is. </a:t>
            </a:r>
          </a:p>
          <a:p>
            <a:r>
              <a:rPr lang="hu-HU" b="1" dirty="0"/>
              <a:t>Online </a:t>
            </a:r>
            <a:r>
              <a:rPr lang="hu-HU" b="1" dirty="0" err="1"/>
              <a:t>Learning</a:t>
            </a:r>
            <a:r>
              <a:rPr lang="hu-HU" b="1" dirty="0"/>
              <a:t> </a:t>
            </a:r>
            <a:r>
              <a:rPr lang="hu-HU" b="1" dirty="0" err="1"/>
              <a:t>Agreement</a:t>
            </a:r>
            <a:r>
              <a:rPr lang="hu-HU" b="1" dirty="0"/>
              <a:t>*: </a:t>
            </a:r>
            <a:r>
              <a:rPr lang="hu-HU" dirty="0"/>
              <a:t>Ezen az online platformon jön majd létre a tanulmányi/szakmai gyakorlati megállapodás a kiutazó hallgató, az ELTE és a fogadó egyetem között.</a:t>
            </a:r>
          </a:p>
          <a:p>
            <a:r>
              <a:rPr lang="hu-HU" b="1" dirty="0"/>
              <a:t>Erasmus App*</a:t>
            </a:r>
            <a:r>
              <a:rPr lang="hu-HU" dirty="0"/>
              <a:t>: Tippek, esemény értesítők, városi kisokos a felületen. Tekintse meg az alkalmazás használatával járó lehetőségeket: </a:t>
            </a:r>
            <a:r>
              <a:rPr lang="hu-HU" dirty="0">
                <a:hlinkClick r:id="rId3"/>
              </a:rPr>
              <a:t>erasmusapp.eu/</a:t>
            </a:r>
            <a:endParaRPr lang="hu-HU" dirty="0"/>
          </a:p>
          <a:p>
            <a:r>
              <a:rPr lang="hu-HU" b="1" dirty="0"/>
              <a:t>Tempus Közalapítvány (TKA) oldala*</a:t>
            </a:r>
            <a:r>
              <a:rPr lang="hu-HU" dirty="0"/>
              <a:t>: Az Erasmus</a:t>
            </a:r>
            <a:r>
              <a:rPr lang="hu-HU" baseline="0" dirty="0"/>
              <a:t> program lebonyolításért felelős magyarországi Nemzeti Ügynökség. </a:t>
            </a:r>
            <a:r>
              <a:rPr lang="hu-HU" dirty="0"/>
              <a:t>Hasznos információk, további ösztöndíjprogramok,</a:t>
            </a:r>
            <a:r>
              <a:rPr lang="hu-HU" baseline="0" dirty="0"/>
              <a:t> </a:t>
            </a:r>
            <a:r>
              <a:rPr lang="hu-HU" dirty="0"/>
              <a:t>hallgatói beszámolók</a:t>
            </a:r>
            <a:r>
              <a:rPr lang="hu-HU" baseline="0" dirty="0"/>
              <a:t> stb.</a:t>
            </a:r>
            <a:endParaRPr lang="hu-HU" dirty="0"/>
          </a:p>
          <a:p>
            <a:r>
              <a:rPr lang="hu-HU" b="1" dirty="0"/>
              <a:t>ELTE HÖK*: </a:t>
            </a:r>
            <a:r>
              <a:rPr lang="hu-HU" dirty="0"/>
              <a:t>Az ELTE HÖK külügyi képviselői is azon dolgoznak, hogy minél</a:t>
            </a:r>
            <a:r>
              <a:rPr lang="hu-HU" baseline="0" dirty="0"/>
              <a:t> több hallgató megismerje a nemzetközi ösztöndíj-lehetőségeket, forduljon hozzájuk is bátran! </a:t>
            </a:r>
            <a:r>
              <a:rPr lang="hu-HU" dirty="0"/>
              <a:t>Érdemes figyelni a Facebook és Instagram oldalukat. Az ELTE HÖK írja ki, a már említett Erasmus+ Start Ösztöndíj kiegészítő támogatási ösztöndíjat.</a:t>
            </a:r>
          </a:p>
        </p:txBody>
      </p:sp>
      <p:sp>
        <p:nvSpPr>
          <p:cNvPr id="4" name="Dia számának helye 3"/>
          <p:cNvSpPr>
            <a:spLocks noGrp="1"/>
          </p:cNvSpPr>
          <p:nvPr>
            <p:ph type="sldNum" sz="quarter" idx="5"/>
          </p:nvPr>
        </p:nvSpPr>
        <p:spPr/>
        <p:txBody>
          <a:bodyPr/>
          <a:lstStyle/>
          <a:p>
            <a:fld id="{69C971FF-EF28-4195-A575-329446EFAA55}" type="slidenum">
              <a:rPr lang="hu-HU" smtClean="0"/>
              <a:t>23</a:t>
            </a:fld>
            <a:endParaRPr lang="hu-HU"/>
          </a:p>
        </p:txBody>
      </p:sp>
    </p:spTree>
    <p:extLst>
      <p:ext uri="{BB962C8B-B14F-4D97-AF65-F5344CB8AC3E}">
        <p14:creationId xmlns:p14="http://schemas.microsoft.com/office/powerpoint/2010/main" val="1117297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69C971FF-EF28-4195-A575-329446EFAA55}" type="slidenum">
              <a:rPr lang="hu-HU" smtClean="0"/>
              <a:t>24</a:t>
            </a:fld>
            <a:endParaRPr lang="hu-HU"/>
          </a:p>
        </p:txBody>
      </p:sp>
    </p:spTree>
    <p:extLst>
      <p:ext uri="{BB962C8B-B14F-4D97-AF65-F5344CB8AC3E}">
        <p14:creationId xmlns:p14="http://schemas.microsoft.com/office/powerpoint/2010/main" val="23729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69C971FF-EF28-4195-A575-329446EFAA55}" type="slidenum">
              <a:rPr lang="hu-HU" smtClean="0"/>
              <a:t>25</a:t>
            </a:fld>
            <a:endParaRPr lang="hu-HU"/>
          </a:p>
        </p:txBody>
      </p:sp>
    </p:spTree>
    <p:extLst>
      <p:ext uri="{BB962C8B-B14F-4D97-AF65-F5344CB8AC3E}">
        <p14:creationId xmlns:p14="http://schemas.microsoft.com/office/powerpoint/2010/main" val="278833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defRPr/>
            </a:pPr>
            <a:r>
              <a:rPr lang="hu-HU" sz="1200" b="1" kern="1200" dirty="0">
                <a:solidFill>
                  <a:srgbClr val="5B2645"/>
                </a:solidFill>
                <a:effectLst/>
              </a:rPr>
              <a:t>Három ösztöndíjtípus valósítható meg a pályázás keretében</a:t>
            </a:r>
            <a:r>
              <a:rPr lang="hu-HU" b="1" dirty="0">
                <a:solidFill>
                  <a:srgbClr val="5B2645"/>
                </a:solidFill>
              </a:rPr>
              <a:t>*</a:t>
            </a:r>
            <a:r>
              <a:rPr lang="hu-HU" dirty="0">
                <a:solidFill>
                  <a:srgbClr val="5B2645"/>
                </a:solidFill>
              </a:rPr>
              <a:t>: </a:t>
            </a:r>
            <a:r>
              <a:rPr lang="hu-HU" sz="1200" b="0" kern="1200" dirty="0">
                <a:solidFill>
                  <a:srgbClr val="5B2645"/>
                </a:solidFill>
                <a:effectLst/>
              </a:rPr>
              <a:t>részképzés, szakmai gyakorlat, diplomaszerzés/abszolválás utáni szakmai gyakorlat.</a:t>
            </a:r>
            <a:r>
              <a:rPr lang="hu-HU" sz="1200" b="0" kern="1200" dirty="0">
                <a:effectLst/>
                <a:cs typeface="+mn-lt"/>
              </a:rPr>
              <a:t/>
            </a:r>
            <a:br>
              <a:rPr lang="hu-HU" sz="1200" b="0" kern="1200" dirty="0">
                <a:effectLst/>
                <a:cs typeface="+mn-lt"/>
              </a:rPr>
            </a:br>
            <a:r>
              <a:rPr lang="hu-HU" sz="1200" b="1" kern="1200" dirty="0">
                <a:solidFill>
                  <a:srgbClr val="5B2645"/>
                </a:solidFill>
                <a:effectLst/>
              </a:rPr>
              <a:t>Képzési</a:t>
            </a:r>
            <a:r>
              <a:rPr lang="hu-HU" sz="1200" b="1" kern="1200" baseline="0" dirty="0">
                <a:solidFill>
                  <a:srgbClr val="5B2645"/>
                </a:solidFill>
                <a:effectLst/>
              </a:rPr>
              <a:t> ciklusonként</a:t>
            </a:r>
            <a:r>
              <a:rPr lang="hu-HU" sz="1200" b="1" kern="1200" dirty="0">
                <a:solidFill>
                  <a:srgbClr val="5B2645"/>
                </a:solidFill>
                <a:effectLst/>
              </a:rPr>
              <a:t> 12 hónap Erasmus+ státusz*: </a:t>
            </a:r>
            <a:r>
              <a:rPr lang="hu-HU" sz="1200" b="0" kern="1200" dirty="0">
                <a:solidFill>
                  <a:srgbClr val="5B2645"/>
                </a:solidFill>
                <a:effectLst/>
              </a:rPr>
              <a:t>Minden képzési ciklusban összesen 12 hónap</a:t>
            </a:r>
            <a:r>
              <a:rPr lang="hu-HU" sz="1200" b="0" kern="1200" baseline="0" dirty="0">
                <a:solidFill>
                  <a:srgbClr val="5B2645"/>
                </a:solidFill>
                <a:effectLst/>
              </a:rPr>
              <a:t> Erasmus státuszra jogosult a hallgató</a:t>
            </a:r>
            <a:r>
              <a:rPr lang="hu-HU" sz="1200" b="0" kern="1200" dirty="0">
                <a:solidFill>
                  <a:srgbClr val="5B2645"/>
                </a:solidFill>
                <a:effectLst/>
              </a:rPr>
              <a:t>.</a:t>
            </a:r>
            <a:r>
              <a:rPr lang="hu-HU" dirty="0">
                <a:solidFill>
                  <a:srgbClr val="5B2645"/>
                </a:solidFill>
              </a:rPr>
              <a:t> </a:t>
            </a:r>
            <a:r>
              <a:rPr lang="hu-HU" sz="1200" b="0" kern="1200" dirty="0">
                <a:solidFill>
                  <a:srgbClr val="5B2645"/>
                </a:solidFill>
                <a:effectLst/>
              </a:rPr>
              <a:t> Alapképzésen</a:t>
            </a:r>
            <a:r>
              <a:rPr lang="hu-HU" sz="1200" b="0" kern="1200" baseline="0" dirty="0">
                <a:solidFill>
                  <a:srgbClr val="5B2645"/>
                </a:solidFill>
                <a:effectLst/>
              </a:rPr>
              <a:t> tehát 12 hónapra, mesterképzésen újabb </a:t>
            </a:r>
            <a:r>
              <a:rPr lang="hu-HU" sz="1200" b="0" kern="1200" dirty="0">
                <a:solidFill>
                  <a:srgbClr val="5B2645"/>
                </a:solidFill>
                <a:effectLst/>
              </a:rPr>
              <a:t>12 hónapra, doktori képzésen</a:t>
            </a:r>
            <a:r>
              <a:rPr lang="hu-HU" sz="1200" b="0" kern="1200" baseline="0" dirty="0">
                <a:solidFill>
                  <a:srgbClr val="5B2645"/>
                </a:solidFill>
                <a:effectLst/>
              </a:rPr>
              <a:t> is további 12 hónapra, o</a:t>
            </a:r>
            <a:r>
              <a:rPr lang="hu-HU" sz="1200" b="0" kern="1200" dirty="0">
                <a:solidFill>
                  <a:srgbClr val="5B2645"/>
                </a:solidFill>
                <a:effectLst/>
              </a:rPr>
              <a:t>sztatlan</a:t>
            </a:r>
            <a:r>
              <a:rPr lang="hu-HU" sz="1200" b="0" kern="1200" baseline="0" dirty="0">
                <a:solidFill>
                  <a:srgbClr val="5B2645"/>
                </a:solidFill>
                <a:effectLst/>
              </a:rPr>
              <a:t> </a:t>
            </a:r>
            <a:r>
              <a:rPr lang="hu-HU" sz="1200" b="0" kern="1200" dirty="0">
                <a:solidFill>
                  <a:srgbClr val="5B2645"/>
                </a:solidFill>
                <a:effectLst/>
              </a:rPr>
              <a:t>képzés</a:t>
            </a:r>
            <a:r>
              <a:rPr lang="hu-HU" sz="1200" b="0" kern="1200" baseline="0" dirty="0">
                <a:solidFill>
                  <a:srgbClr val="5B2645"/>
                </a:solidFill>
                <a:effectLst/>
              </a:rPr>
              <a:t> esetén pedig arányosan 24 hónapra. </a:t>
            </a:r>
            <a:r>
              <a:rPr lang="hu-HU" sz="1200" b="0" kern="1200" dirty="0">
                <a:solidFill>
                  <a:srgbClr val="5B2645"/>
                </a:solidFill>
                <a:effectLst/>
              </a:rPr>
              <a:t>A hónapok bármilyen</a:t>
            </a:r>
            <a:r>
              <a:rPr lang="hu-HU" sz="1200" b="0" kern="1200" baseline="0" dirty="0">
                <a:solidFill>
                  <a:srgbClr val="5B2645"/>
                </a:solidFill>
                <a:effectLst/>
              </a:rPr>
              <a:t> ösztöndíjtípusra használhatók, bármilyen felosztásban</a:t>
            </a:r>
            <a:r>
              <a:rPr lang="hu-HU" sz="1200" b="0" kern="1200" dirty="0">
                <a:solidFill>
                  <a:srgbClr val="5B2645"/>
                </a:solidFill>
                <a:effectLst/>
              </a:rPr>
              <a:t>, pl. 2*5 hó tanulmányi mobilitásra</a:t>
            </a:r>
            <a:r>
              <a:rPr lang="hu-HU" sz="1200" b="0" kern="1200" baseline="0" dirty="0">
                <a:solidFill>
                  <a:srgbClr val="5B2645"/>
                </a:solidFill>
                <a:effectLst/>
              </a:rPr>
              <a:t> és</a:t>
            </a:r>
            <a:r>
              <a:rPr lang="hu-HU" sz="1200" b="0" kern="1200" dirty="0">
                <a:solidFill>
                  <a:srgbClr val="5B2645"/>
                </a:solidFill>
                <a:effectLst/>
              </a:rPr>
              <a:t> 2 hó szakmai gyakorlati mobilitásra,</a:t>
            </a:r>
            <a:r>
              <a:rPr lang="hu-HU" sz="1200" b="0" kern="1200" baseline="0" dirty="0">
                <a:solidFill>
                  <a:srgbClr val="5B2645"/>
                </a:solidFill>
                <a:effectLst/>
              </a:rPr>
              <a:t> vagy 5 hó tanulmányi és 7 hó diplomaszerzés utáni szakmai gyakorlat mobilitásra </a:t>
            </a:r>
            <a:r>
              <a:rPr lang="hu-HU" sz="1200" b="0" kern="1200" dirty="0">
                <a:solidFill>
                  <a:srgbClr val="5B2645"/>
                </a:solidFill>
                <a:effectLst/>
              </a:rPr>
              <a:t>stb. Fontos azonban észben tartani</a:t>
            </a:r>
            <a:r>
              <a:rPr lang="hu-HU" sz="1200" b="0" kern="1200" baseline="0" dirty="0">
                <a:solidFill>
                  <a:srgbClr val="5B2645"/>
                </a:solidFill>
                <a:effectLst/>
              </a:rPr>
              <a:t> az ösztöndíjtípusok minimális időtartamást (lásd: </a:t>
            </a:r>
            <a:r>
              <a:rPr lang="hu-HU" sz="1200" b="0" i="1" kern="1200" baseline="0" dirty="0">
                <a:solidFill>
                  <a:srgbClr val="5B2645"/>
                </a:solidFill>
                <a:effectLst/>
              </a:rPr>
              <a:t>Időtartam</a:t>
            </a:r>
            <a:r>
              <a:rPr lang="hu-HU" sz="1200" b="0" kern="1200" baseline="0" dirty="0">
                <a:solidFill>
                  <a:srgbClr val="5B2645"/>
                </a:solidFill>
                <a:effectLst/>
              </a:rPr>
              <a:t> rész a táblázatban).</a:t>
            </a:r>
            <a:r>
              <a:rPr lang="hu-HU" sz="1200" b="0" kern="1200" dirty="0">
                <a:effectLst/>
                <a:cs typeface="+mn-lt"/>
              </a:rPr>
              <a:t/>
            </a:r>
            <a:br>
              <a:rPr lang="hu-HU" sz="1200" b="0" kern="1200" dirty="0">
                <a:effectLst/>
                <a:cs typeface="+mn-lt"/>
              </a:rPr>
            </a:br>
            <a:r>
              <a:rPr lang="hu-HU" sz="1200" b="1" kern="1200" dirty="0">
                <a:solidFill>
                  <a:srgbClr val="5B2645"/>
                </a:solidFill>
                <a:effectLst/>
              </a:rPr>
              <a:t>Szakmai gyakorlati pályázás folyamatos*: </a:t>
            </a:r>
            <a:r>
              <a:rPr lang="hu-HU" sz="1200" b="0" kern="1200" dirty="0">
                <a:solidFill>
                  <a:srgbClr val="5B2645"/>
                </a:solidFill>
                <a:effectLst/>
              </a:rPr>
              <a:t>a hallgató önállóan</a:t>
            </a:r>
            <a:r>
              <a:rPr lang="hu-HU" sz="1200" b="0" kern="1200" baseline="0" dirty="0">
                <a:solidFill>
                  <a:srgbClr val="5B2645"/>
                </a:solidFill>
                <a:effectLst/>
              </a:rPr>
              <a:t> keres fogadóintézményt, ez időbe telik. A szakmai gyakorlatra vonatkozó pályázatokat ezért nem egy adott határidőre, hanem folyamatosan lehet benyújtani. </a:t>
            </a:r>
            <a:r>
              <a:rPr lang="hu-HU" b="1" dirty="0">
                <a:cs typeface="+mn-lt"/>
              </a:rPr>
              <a:t/>
            </a:r>
            <a:br>
              <a:rPr lang="hu-HU" b="1" dirty="0">
                <a:cs typeface="+mn-lt"/>
              </a:rPr>
            </a:br>
            <a:r>
              <a:rPr lang="hu-HU" b="1" dirty="0"/>
              <a:t>Hosszabbítás tavaszi kiutazás esetén nem lehetséges*: </a:t>
            </a:r>
            <a:r>
              <a:rPr lang="hu-HU" dirty="0"/>
              <a:t>ha az őszi félévre is kint szeretne maradni, a februári főpályázati időszakban újabb</a:t>
            </a:r>
            <a:r>
              <a:rPr lang="hu-HU" baseline="0" dirty="0"/>
              <a:t> pályázatot kell benyújtania. </a:t>
            </a:r>
            <a:r>
              <a:rPr lang="hu-HU" dirty="0">
                <a:cs typeface="+mn-lt"/>
              </a:rPr>
              <a:t/>
            </a:r>
            <a:br>
              <a:rPr lang="hu-HU" dirty="0">
                <a:cs typeface="+mn-lt"/>
              </a:rPr>
            </a:br>
            <a:r>
              <a:rPr lang="hu-HU" sz="1200" b="1" kern="1200" dirty="0">
                <a:solidFill>
                  <a:srgbClr val="5B2645"/>
                </a:solidFill>
                <a:effectLst/>
              </a:rPr>
              <a:t>Tandíjmentesség</a:t>
            </a:r>
            <a:r>
              <a:rPr lang="hu-HU" sz="1200" kern="1200" dirty="0">
                <a:solidFill>
                  <a:srgbClr val="5B2645"/>
                </a:solidFill>
                <a:effectLst/>
              </a:rPr>
              <a:t> </a:t>
            </a:r>
            <a:r>
              <a:rPr lang="hu-HU" sz="1200" b="1" kern="1200" dirty="0">
                <a:solidFill>
                  <a:srgbClr val="5B2645"/>
                </a:solidFill>
                <a:effectLst/>
              </a:rPr>
              <a:t>a partnerintézményben*</a:t>
            </a:r>
            <a:r>
              <a:rPr lang="hu-HU" sz="1200" kern="1200" dirty="0">
                <a:solidFill>
                  <a:srgbClr val="5B2645"/>
                </a:solidFill>
                <a:effectLst/>
                <a:latin typeface="+mn-lt"/>
                <a:ea typeface="+mn-ea"/>
                <a:cs typeface="+mn-cs"/>
              </a:rPr>
              <a:t>: A hallgató nem fizet tandíjat, regisztrációs díjat, vizsgadíjat, valamint</a:t>
            </a:r>
            <a:r>
              <a:rPr lang="hu-HU" sz="1200" kern="1200" baseline="0" dirty="0">
                <a:solidFill>
                  <a:srgbClr val="5B2645"/>
                </a:solidFill>
                <a:effectLst/>
                <a:latin typeface="+mn-lt"/>
                <a:ea typeface="+mn-ea"/>
                <a:cs typeface="+mn-cs"/>
              </a:rPr>
              <a:t> ingyen használja a könyvtárat és a laboratóriumokat. Kisebb, a fogadóegyetemen teljes képzésre beiratkozott hallgatóitól is elkért díjat a mobilitásban résztvevő hallgatóra is ki lehet vetni pl. biztosítási díj, tankönyvek/jegyzetek díja stb. </a:t>
            </a:r>
            <a:r>
              <a:rPr lang="hu-HU" sz="1200" kern="1200" dirty="0">
                <a:solidFill>
                  <a:srgbClr val="5B2645"/>
                </a:solidFill>
                <a:effectLst/>
                <a:latin typeface="+mn-lt"/>
                <a:ea typeface="+mn-ea"/>
                <a:cs typeface="+mn-cs"/>
              </a:rPr>
              <a:t>Amennyiben az ELTE-n nem államilag támogatott képzésben vesz részt, úgy az ELTE-n a kiutazás félévben is fizetnie kell a tandíját.</a:t>
            </a:r>
            <a:r>
              <a:rPr lang="hu-HU" dirty="0">
                <a:cs typeface="+mn-lt"/>
              </a:rPr>
              <a:t/>
            </a:r>
            <a:br>
              <a:rPr lang="hu-HU" dirty="0">
                <a:cs typeface="+mn-lt"/>
              </a:rPr>
            </a:br>
            <a:r>
              <a:rPr lang="hu-HU" sz="1200" b="1" kern="1200" dirty="0">
                <a:solidFill>
                  <a:srgbClr val="5B2645"/>
                </a:solidFill>
                <a:effectLst/>
              </a:rPr>
              <a:t>Kiutazás ideje alatt aktív hallgatói jogviszony szükséges</a:t>
            </a:r>
            <a:r>
              <a:rPr lang="hu-HU" sz="1200" kern="1200" dirty="0">
                <a:solidFill>
                  <a:srgbClr val="5B2645"/>
                </a:solidFill>
                <a:effectLst/>
              </a:rPr>
              <a:t>!*: A </a:t>
            </a:r>
            <a:r>
              <a:rPr lang="hu-HU" sz="1200" kern="1200" dirty="0" err="1">
                <a:solidFill>
                  <a:srgbClr val="5B2645"/>
                </a:solidFill>
                <a:effectLst/>
              </a:rPr>
              <a:t>Neptunban</a:t>
            </a:r>
            <a:r>
              <a:rPr lang="hu-HU" sz="1200" kern="1200" dirty="0">
                <a:solidFill>
                  <a:srgbClr val="5B2645"/>
                </a:solidFill>
                <a:effectLst/>
              </a:rPr>
              <a:t> ugyanúgy aktívra kell állítani a státuszt, mint egy ELTE-n töltött félév idején. Ha a</a:t>
            </a:r>
            <a:r>
              <a:rPr lang="hu-HU" sz="1200" kern="1200" baseline="0" dirty="0">
                <a:solidFill>
                  <a:srgbClr val="5B2645"/>
                </a:solidFill>
                <a:effectLst/>
              </a:rPr>
              <a:t> mobilitási időszak alatt nem áll fenn végig</a:t>
            </a:r>
            <a:r>
              <a:rPr lang="hu-HU" sz="1200" kern="1200" dirty="0">
                <a:solidFill>
                  <a:srgbClr val="5B2645"/>
                </a:solidFill>
                <a:effectLst/>
              </a:rPr>
              <a:t> aktív hallgatói jogviszony, akkor vissza kell fizetni az Erasmus ösztöndíjat!</a:t>
            </a:r>
            <a:r>
              <a:rPr lang="hu-HU" sz="1200" kern="1200" dirty="0">
                <a:effectLst/>
                <a:cs typeface="+mn-lt"/>
              </a:rPr>
              <a:t/>
            </a:r>
            <a:br>
              <a:rPr lang="hu-HU" sz="1200" kern="1200" dirty="0">
                <a:effectLst/>
                <a:cs typeface="+mn-lt"/>
              </a:rPr>
            </a:br>
            <a:r>
              <a:rPr lang="hu-HU" sz="1200" b="1" kern="1200" dirty="0">
                <a:solidFill>
                  <a:srgbClr val="5B2645"/>
                </a:solidFill>
                <a:effectLst/>
              </a:rPr>
              <a:t>Aktív jogviszony csak a pályázáskor szükséges!*: </a:t>
            </a:r>
            <a:r>
              <a:rPr lang="hu-HU" sz="1200" b="0" kern="1200" dirty="0">
                <a:solidFill>
                  <a:srgbClr val="5B2645"/>
                </a:solidFill>
                <a:effectLst/>
              </a:rPr>
              <a:t>A</a:t>
            </a:r>
            <a:r>
              <a:rPr lang="hu-HU" sz="1200" b="0" kern="1200" baseline="0" dirty="0">
                <a:solidFill>
                  <a:srgbClr val="5B2645"/>
                </a:solidFill>
                <a:effectLst/>
              </a:rPr>
              <a:t> pályázatot csak az aktív jogviszony ideje alatt lehet benyújtani, de maga a szakmai gyakorlati tevékenység diplomaszerzés vagy abszolválás után történik, amikor már nem áll fenn a hallgatói jogviszony.</a:t>
            </a:r>
            <a:r>
              <a:rPr lang="hu-HU" dirty="0">
                <a:solidFill>
                  <a:srgbClr val="5B2645"/>
                </a:solidFill>
              </a:rPr>
              <a:t> </a:t>
            </a:r>
            <a:endParaRPr lang="hu-HU" sz="1200" b="0" dirty="0">
              <a:solidFill>
                <a:srgbClr val="5B26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 </a:t>
            </a:r>
          </a:p>
        </p:txBody>
      </p:sp>
      <p:sp>
        <p:nvSpPr>
          <p:cNvPr id="4" name="Dia számának helye 3"/>
          <p:cNvSpPr>
            <a:spLocks noGrp="1"/>
          </p:cNvSpPr>
          <p:nvPr>
            <p:ph type="sldNum" sz="quarter" idx="5"/>
          </p:nvPr>
        </p:nvSpPr>
        <p:spPr/>
        <p:txBody>
          <a:bodyPr/>
          <a:lstStyle/>
          <a:p>
            <a:fld id="{69C971FF-EF28-4195-A575-329446EFAA55}" type="slidenum">
              <a:rPr lang="hu-HU" smtClean="0"/>
              <a:t>4</a:t>
            </a:fld>
            <a:endParaRPr lang="hu-HU"/>
          </a:p>
        </p:txBody>
      </p:sp>
    </p:spTree>
    <p:extLst>
      <p:ext uri="{BB962C8B-B14F-4D97-AF65-F5344CB8AC3E}">
        <p14:creationId xmlns:p14="http://schemas.microsoft.com/office/powerpoint/2010/main" val="237267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solidFill>
                  <a:srgbClr val="FF0000"/>
                </a:solidFill>
              </a:rPr>
              <a:t>Kari specifikumok!*</a:t>
            </a:r>
          </a:p>
          <a:p>
            <a:r>
              <a:rPr lang="hu-HU" dirty="0">
                <a:solidFill>
                  <a:srgbClr val="92D050"/>
                </a:solidFill>
                <a:highlight>
                  <a:srgbClr val="FFFF00"/>
                </a:highlight>
              </a:rPr>
              <a:t>A kari követelmények kismértékben eltérhetnek,</a:t>
            </a:r>
            <a:r>
              <a:rPr lang="hu-HU" baseline="0" dirty="0">
                <a:solidFill>
                  <a:srgbClr val="92D050"/>
                </a:solidFill>
                <a:highlight>
                  <a:srgbClr val="FFFF00"/>
                </a:highlight>
              </a:rPr>
              <a:t> m</a:t>
            </a:r>
            <a:r>
              <a:rPr lang="hu-HU" dirty="0">
                <a:solidFill>
                  <a:srgbClr val="92D050"/>
                </a:solidFill>
                <a:highlight>
                  <a:srgbClr val="FFFF00"/>
                </a:highlight>
              </a:rPr>
              <a:t>indenképpen olvassa át a kari felhívást és kérdés esetén konzultáljon nemzetközi koordinátorával.</a:t>
            </a:r>
          </a:p>
        </p:txBody>
      </p:sp>
      <p:sp>
        <p:nvSpPr>
          <p:cNvPr id="4" name="Dia számának helye 3"/>
          <p:cNvSpPr>
            <a:spLocks noGrp="1"/>
          </p:cNvSpPr>
          <p:nvPr>
            <p:ph type="sldNum" sz="quarter" idx="5"/>
          </p:nvPr>
        </p:nvSpPr>
        <p:spPr/>
        <p:txBody>
          <a:bodyPr/>
          <a:lstStyle/>
          <a:p>
            <a:fld id="{69C971FF-EF28-4195-A575-329446EFAA55}" type="slidenum">
              <a:rPr lang="hu-HU" smtClean="0"/>
              <a:t>6</a:t>
            </a:fld>
            <a:endParaRPr lang="hu-HU"/>
          </a:p>
        </p:txBody>
      </p:sp>
    </p:spTree>
    <p:extLst>
      <p:ext uri="{BB962C8B-B14F-4D97-AF65-F5344CB8AC3E}">
        <p14:creationId xmlns:p14="http://schemas.microsoft.com/office/powerpoint/2010/main" val="82139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solidFill>
                  <a:srgbClr val="FF0000"/>
                </a:solidFill>
                <a:highlight>
                  <a:srgbClr val="FFFF00"/>
                </a:highlight>
              </a:rPr>
              <a:t>Kari specifikumok!*:</a:t>
            </a:r>
            <a:br>
              <a:rPr lang="hu-HU" b="1" dirty="0">
                <a:solidFill>
                  <a:srgbClr val="FF0000"/>
                </a:solidFill>
                <a:highlight>
                  <a:srgbClr val="FFFF00"/>
                </a:highlight>
              </a:rPr>
            </a:br>
            <a:r>
              <a:rPr lang="hu-HU" dirty="0">
                <a:solidFill>
                  <a:srgbClr val="FF0000"/>
                </a:solidFill>
                <a:highlight>
                  <a:srgbClr val="FFFF00"/>
                </a:highlight>
              </a:rPr>
              <a:t>A kari követelmények, a leadandó pályázati dokumentumok kismértékben eltérhetnek,</a:t>
            </a:r>
            <a:r>
              <a:rPr lang="hu-HU" baseline="0" dirty="0">
                <a:solidFill>
                  <a:srgbClr val="FF0000"/>
                </a:solidFill>
                <a:highlight>
                  <a:srgbClr val="FFFF00"/>
                </a:highlight>
              </a:rPr>
              <a:t> m</a:t>
            </a:r>
            <a:r>
              <a:rPr lang="hu-HU" dirty="0">
                <a:solidFill>
                  <a:srgbClr val="FF0000"/>
                </a:solidFill>
                <a:highlight>
                  <a:srgbClr val="FFFF00"/>
                </a:highlight>
              </a:rPr>
              <a:t>indenképpen olvassa át a kari felhívást és kérdés esetén konzultáljon nemzetközi koordinátorával.</a:t>
            </a:r>
          </a:p>
          <a:p>
            <a:pPr>
              <a:defRPr/>
            </a:pPr>
            <a:r>
              <a:rPr lang="hu-HU" sz="1200" b="1" dirty="0">
                <a:solidFill>
                  <a:srgbClr val="FF0000"/>
                </a:solidFill>
                <a:highlight>
                  <a:srgbClr val="FFFF00"/>
                </a:highlight>
              </a:rPr>
              <a:t>Motivációs levél és tanulmányi terv*</a:t>
            </a:r>
            <a:r>
              <a:rPr lang="hu-HU" sz="1200" b="0" dirty="0">
                <a:solidFill>
                  <a:srgbClr val="FF0000"/>
                </a:solidFill>
                <a:highlight>
                  <a:srgbClr val="FFFF00"/>
                </a:highlight>
              </a:rPr>
              <a:t>: A motivációs levélben az ösztöndíjra</a:t>
            </a:r>
            <a:r>
              <a:rPr lang="hu-HU" sz="1200" b="0" baseline="0" dirty="0">
                <a:solidFill>
                  <a:srgbClr val="FF0000"/>
                </a:solidFill>
                <a:highlight>
                  <a:srgbClr val="FFFF00"/>
                </a:highlight>
              </a:rPr>
              <a:t> való jelentkezés általános motivációt kell ismertetni, a tanulmányi </a:t>
            </a:r>
            <a:r>
              <a:rPr lang="hu-HU" dirty="0">
                <a:solidFill>
                  <a:srgbClr val="FF0000"/>
                </a:solidFill>
                <a:highlight>
                  <a:srgbClr val="FFFF00"/>
                </a:highlight>
              </a:rPr>
              <a:t>tervben </a:t>
            </a:r>
            <a:r>
              <a:rPr lang="hu-HU" sz="1200" b="0" baseline="0" dirty="0">
                <a:solidFill>
                  <a:srgbClr val="FF0000"/>
                </a:solidFill>
                <a:highlight>
                  <a:srgbClr val="FFFF00"/>
                </a:highlight>
              </a:rPr>
              <a:t>pedig azt, hogy milyen tárgyakat tervez felvenni a hallgató a fogadóintézményben, azok hogyan illeszkednek az itthoni tanulmányaiba és várhatóan mely itthoni tárgyakat tudja kinti tárggyal elfogadtatni a kurzusleírások összehasonlítása alapján.</a:t>
            </a:r>
            <a:r>
              <a:rPr lang="hu-HU" dirty="0">
                <a:solidFill>
                  <a:srgbClr val="FF0000"/>
                </a:solidFill>
                <a:highlight>
                  <a:srgbClr val="FFFF00"/>
                </a:highlight>
              </a:rPr>
              <a:t> </a:t>
            </a:r>
            <a:endParaRPr lang="hu-HU" dirty="0">
              <a:solidFill>
                <a:srgbClr val="FF0000"/>
              </a:solidFill>
            </a:endParaRPr>
          </a:p>
        </p:txBody>
      </p:sp>
      <p:sp>
        <p:nvSpPr>
          <p:cNvPr id="4" name="Dia számának helye 3"/>
          <p:cNvSpPr>
            <a:spLocks noGrp="1"/>
          </p:cNvSpPr>
          <p:nvPr>
            <p:ph type="sldNum" sz="quarter" idx="5"/>
          </p:nvPr>
        </p:nvSpPr>
        <p:spPr/>
        <p:txBody>
          <a:bodyPr/>
          <a:lstStyle/>
          <a:p>
            <a:fld id="{69C971FF-EF28-4195-A575-329446EFAA55}" type="slidenum">
              <a:rPr lang="hu-HU" smtClean="0"/>
              <a:t>7</a:t>
            </a:fld>
            <a:endParaRPr lang="hu-HU"/>
          </a:p>
        </p:txBody>
      </p:sp>
    </p:spTree>
    <p:extLst>
      <p:ext uri="{BB962C8B-B14F-4D97-AF65-F5344CB8AC3E}">
        <p14:creationId xmlns:p14="http://schemas.microsoft.com/office/powerpoint/2010/main" val="68642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a:solidFill>
                  <a:srgbClr val="5B2645"/>
                </a:solidFill>
              </a:rPr>
              <a:t>Ösztöndíjak*</a:t>
            </a:r>
            <a:r>
              <a:rPr lang="hu-HU" b="0" dirty="0">
                <a:solidFill>
                  <a:srgbClr val="5B2645"/>
                </a:solidFill>
              </a:rPr>
              <a:t>: A 2020/21-es tanévtől emelkedtek</a:t>
            </a:r>
            <a:r>
              <a:rPr lang="hu-HU" b="0" baseline="0" dirty="0">
                <a:solidFill>
                  <a:srgbClr val="5B2645"/>
                </a:solidFill>
              </a:rPr>
              <a:t> az ösztöndíjak alacsony és közepes megélhetésű célországok esetén. </a:t>
            </a:r>
          </a:p>
          <a:p>
            <a:r>
              <a:rPr lang="hu-HU" b="1" dirty="0">
                <a:solidFill>
                  <a:srgbClr val="5B2645"/>
                </a:solidFill>
              </a:rPr>
              <a:t>Utalás ütemezése*: </a:t>
            </a:r>
            <a:r>
              <a:rPr lang="hu-HU" b="0" dirty="0">
                <a:solidFill>
                  <a:srgbClr val="5B2645"/>
                </a:solidFill>
              </a:rPr>
              <a:t>A</a:t>
            </a:r>
            <a:r>
              <a:rPr lang="hu-HU" b="0" baseline="0" dirty="0">
                <a:solidFill>
                  <a:srgbClr val="5B2645"/>
                </a:solidFill>
              </a:rPr>
              <a:t> teljes mobilitási időszakra járó ösztöndíj 90%-a </a:t>
            </a:r>
            <a:r>
              <a:rPr lang="hu-HU" b="0" baseline="0" dirty="0" err="1">
                <a:solidFill>
                  <a:srgbClr val="5B2645"/>
                </a:solidFill>
              </a:rPr>
              <a:t>a</a:t>
            </a:r>
            <a:r>
              <a:rPr lang="hu-HU" b="0" baseline="0" dirty="0">
                <a:solidFill>
                  <a:srgbClr val="5B2645"/>
                </a:solidFill>
              </a:rPr>
              <a:t> kiutazás előtt </a:t>
            </a:r>
            <a:r>
              <a:rPr lang="hu-HU" dirty="0">
                <a:solidFill>
                  <a:srgbClr val="5B2645"/>
                </a:solidFill>
              </a:rPr>
              <a:t>kiutalásra</a:t>
            </a:r>
            <a:r>
              <a:rPr lang="hu-HU" b="0" baseline="0" dirty="0">
                <a:solidFill>
                  <a:srgbClr val="5B2645"/>
                </a:solidFill>
              </a:rPr>
              <a:t> kerül. A fennmaradó 10% hazautazást követően, hiánytalan záródokumentáció esetén kerül kiutalásra.</a:t>
            </a:r>
            <a:r>
              <a:rPr lang="hu-HU" b="1" baseline="0" dirty="0">
                <a:solidFill>
                  <a:srgbClr val="5B2645"/>
                </a:solidFill>
              </a:rPr>
              <a:t> </a:t>
            </a:r>
            <a:r>
              <a:rPr lang="hu-HU" dirty="0">
                <a:solidFill>
                  <a:srgbClr val="5B2645"/>
                </a:solidFill>
              </a:rPr>
              <a:t>Példa: Dániába</a:t>
            </a:r>
            <a:r>
              <a:rPr lang="hu-HU" baseline="0" dirty="0">
                <a:solidFill>
                  <a:srgbClr val="5B2645"/>
                </a:solidFill>
              </a:rPr>
              <a:t> utazik a hallgató </a:t>
            </a:r>
            <a:r>
              <a:rPr lang="hu-HU" dirty="0">
                <a:solidFill>
                  <a:srgbClr val="5B2645"/>
                </a:solidFill>
              </a:rPr>
              <a:t>5 hónapra részképzésre &gt;a kiutazási dokumentumok leadása utáni kapott ösztöndíj összege: 5x520x0,9=2.340 euró, a záródokumentumok leadása után kapott maradék ösztöndíj összege: 5x520x0,1=260 euró.</a:t>
            </a:r>
          </a:p>
          <a:p>
            <a:r>
              <a:rPr lang="hu-HU" b="1" dirty="0">
                <a:solidFill>
                  <a:srgbClr val="5B2645"/>
                </a:solidFill>
              </a:rPr>
              <a:t>az ösztöndíj nem feltétlenül fedez minden költséget*: </a:t>
            </a:r>
            <a:r>
              <a:rPr lang="hu-HU" b="0" dirty="0">
                <a:solidFill>
                  <a:srgbClr val="5B2645"/>
                </a:solidFill>
              </a:rPr>
              <a:t>Érdemes előre tervezni, diákmunkát</a:t>
            </a:r>
            <a:r>
              <a:rPr lang="hu-HU" b="0" baseline="0" dirty="0">
                <a:solidFill>
                  <a:srgbClr val="5B2645"/>
                </a:solidFill>
              </a:rPr>
              <a:t> vállalni stb</a:t>
            </a:r>
            <a:r>
              <a:rPr lang="hu-HU" b="0" dirty="0">
                <a:solidFill>
                  <a:srgbClr val="5B2645"/>
                </a:solidFill>
              </a:rPr>
              <a:t>. A kiutazás alatti</a:t>
            </a:r>
            <a:r>
              <a:rPr lang="hu-HU" b="0" baseline="0" dirty="0">
                <a:solidFill>
                  <a:srgbClr val="5B2645"/>
                </a:solidFill>
              </a:rPr>
              <a:t> időszak alatt esedékes szociális és tanulmányi ösztöndíjak kiutalásra kerülnek. </a:t>
            </a:r>
            <a:endParaRPr lang="hu-HU" b="0" dirty="0"/>
          </a:p>
        </p:txBody>
      </p:sp>
      <p:sp>
        <p:nvSpPr>
          <p:cNvPr id="4" name="Dia számának helye 3"/>
          <p:cNvSpPr>
            <a:spLocks noGrp="1"/>
          </p:cNvSpPr>
          <p:nvPr>
            <p:ph type="sldNum" sz="quarter" idx="5"/>
          </p:nvPr>
        </p:nvSpPr>
        <p:spPr/>
        <p:txBody>
          <a:bodyPr/>
          <a:lstStyle/>
          <a:p>
            <a:fld id="{69C971FF-EF28-4195-A575-329446EFAA55}" type="slidenum">
              <a:rPr lang="hu-HU" smtClean="0"/>
              <a:t>9</a:t>
            </a:fld>
            <a:endParaRPr lang="hu-HU"/>
          </a:p>
        </p:txBody>
      </p:sp>
    </p:spTree>
    <p:extLst>
      <p:ext uri="{BB962C8B-B14F-4D97-AF65-F5344CB8AC3E}">
        <p14:creationId xmlns:p14="http://schemas.microsoft.com/office/powerpoint/2010/main" val="23202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a:solidFill>
                  <a:srgbClr val="5B2645"/>
                </a:solidFill>
              </a:rPr>
              <a:t>Erasmus+ szociális támogatás*:</a:t>
            </a:r>
            <a:r>
              <a:rPr lang="hu-HU" b="1" baseline="0" dirty="0">
                <a:solidFill>
                  <a:srgbClr val="5B2645"/>
                </a:solidFill>
              </a:rPr>
              <a:t> </a:t>
            </a:r>
            <a:r>
              <a:rPr lang="hu-HU" b="0" dirty="0">
                <a:solidFill>
                  <a:srgbClr val="5B2645"/>
                </a:solidFill>
              </a:rPr>
              <a:t>3 jogosultsági kategória szerint lehet pályázni:</a:t>
            </a:r>
            <a:r>
              <a:rPr lang="hu-HU" b="0" baseline="0" dirty="0">
                <a:solidFill>
                  <a:srgbClr val="5B2645"/>
                </a:solidFill>
              </a:rPr>
              <a:t> 1. korábban már megítélt szociális rászorultság alapján járó ösztöndíj igazolása (pl. rendszeres/rendkívüli szociális támogatás, </a:t>
            </a:r>
            <a:r>
              <a:rPr lang="hu-HU" b="0" baseline="0" dirty="0" err="1">
                <a:solidFill>
                  <a:srgbClr val="5B2645"/>
                </a:solidFill>
              </a:rPr>
              <a:t>Bursa</a:t>
            </a:r>
            <a:r>
              <a:rPr lang="hu-HU" b="0" baseline="0" dirty="0">
                <a:solidFill>
                  <a:srgbClr val="5B2645"/>
                </a:solidFill>
              </a:rPr>
              <a:t> Hungarica stb.) 2. </a:t>
            </a:r>
            <a:r>
              <a:rPr lang="hu-HU" b="0" dirty="0">
                <a:solidFill>
                  <a:srgbClr val="5B2645"/>
                </a:solidFill>
              </a:rPr>
              <a:t> hátrányos helyzetű település</a:t>
            </a:r>
            <a:r>
              <a:rPr lang="hu-HU" b="0" baseline="0" dirty="0">
                <a:solidFill>
                  <a:srgbClr val="5B2645"/>
                </a:solidFill>
              </a:rPr>
              <a:t> állandó lakosa (105/2015. (IV.23.) Kormányrendelet alapján)</a:t>
            </a:r>
            <a:r>
              <a:rPr lang="hu-HU" b="0" dirty="0">
                <a:solidFill>
                  <a:srgbClr val="5B2645"/>
                </a:solidFill>
              </a:rPr>
              <a:t> 3. A</a:t>
            </a:r>
            <a:r>
              <a:rPr lang="hu-HU" b="0" baseline="0" dirty="0">
                <a:solidFill>
                  <a:srgbClr val="5B2645"/>
                </a:solidFill>
              </a:rPr>
              <a:t> pályázó szociális helyzetében bekövetkezett, a járványügyi helyzethez kötődő hirtelen változás. </a:t>
            </a:r>
            <a:r>
              <a:rPr lang="hu-HU" b="0" dirty="0">
                <a:solidFill>
                  <a:srgbClr val="5B2645"/>
                </a:solidFill>
              </a:rPr>
              <a:t/>
            </a:r>
            <a:br>
              <a:rPr lang="hu-HU" b="0" dirty="0">
                <a:solidFill>
                  <a:srgbClr val="5B2645"/>
                </a:solidFill>
              </a:rPr>
            </a:br>
            <a:r>
              <a:rPr lang="hu-HU" sz="1200" b="1" dirty="0">
                <a:solidFill>
                  <a:srgbClr val="5B2645"/>
                </a:solidFill>
              </a:rPr>
              <a:t>Erasmus fogyatékkal élő vagy tartósan beteg hallgatók kiegészítő pályázata*: </a:t>
            </a:r>
            <a:r>
              <a:rPr lang="hu-HU" sz="1200" b="0" dirty="0">
                <a:solidFill>
                  <a:srgbClr val="5B2645"/>
                </a:solidFill>
              </a:rPr>
              <a:t>Pályázható</a:t>
            </a:r>
            <a:r>
              <a:rPr lang="hu-HU" sz="1200" b="0" baseline="0" dirty="0">
                <a:solidFill>
                  <a:srgbClr val="5B2645"/>
                </a:solidFill>
              </a:rPr>
              <a:t> p</a:t>
            </a:r>
            <a:r>
              <a:rPr lang="hu-HU" sz="1200" b="0" dirty="0">
                <a:solidFill>
                  <a:srgbClr val="5B2645"/>
                </a:solidFill>
              </a:rPr>
              <a:t>éldául: a gyógyszer- vagy élelmiszerárak hazai és külföldi árkülönbségére, kötelező kontrollvizsgálatok miatti plusz hazautazás költségére, betegségből adódó plusz igényekre (terápia, egyebek) pályázható. A pályázati űrlapon pontosan indokolni kell az egyes tételeket és a hozzájuk kalkulált összeget is. Kötelező melléklet: 3 hónapnál nem régebbi kórtörténeti összefoglaló. A Tempus Közalapítvány független orvosszakértői csapata bírálja el a pályázatokat. Visszatéréskor tételesen, számlákkal bizonyítva kell elszámolni az egyes tételekre megállapított ösztöndíj elköltését. </a:t>
            </a:r>
          </a:p>
          <a:p>
            <a:r>
              <a:rPr lang="hu-HU" sz="1200" b="1" dirty="0">
                <a:solidFill>
                  <a:srgbClr val="5B2645"/>
                </a:solidFill>
              </a:rPr>
              <a:t>EHÖK Erasmus+ Start ösztöndíj*: </a:t>
            </a:r>
            <a:r>
              <a:rPr lang="hu-HU" sz="1200" b="0" dirty="0">
                <a:solidFill>
                  <a:srgbClr val="5B2645"/>
                </a:solidFill>
              </a:rPr>
              <a:t>Az pályázhat, aki: á</a:t>
            </a:r>
            <a:r>
              <a:rPr lang="hu-HU" b="0" dirty="0"/>
              <a:t>llamilag támogatott/magyar állami (rész)ösztöndíjas, teljes idejű alap-, mester- és osztatlan képzésben, felsőoktatási szakképzésben vesz részt. </a:t>
            </a:r>
            <a:r>
              <a:rPr lang="hu-HU" sz="1200" b="0" dirty="0">
                <a:solidFill>
                  <a:srgbClr val="5B2645"/>
                </a:solidFill>
              </a:rPr>
              <a:t>Összetett bírálati szempontokat tartalmazó ösztöndíj. Számít a szociális háttér, a tanulmányi eredmény, nyelvvizsgák, közéleti tevékenység (HÖK, ESN, Mentorálás stb.), tanulmányi versenyek. </a:t>
            </a:r>
            <a:r>
              <a:rPr lang="hu-HU" u="none" dirty="0">
                <a:solidFill>
                  <a:srgbClr val="FF0000"/>
                </a:solidFill>
              </a:rPr>
              <a:t>A megszerzett pontok alapján kerül megállapításra az ösztöndíj összege. Két részletben kerül kiutalásra az ösztöndíj, 60-40% arányban. Mindig abban a félévben kerül kiírásra az ösztöndíj, amelyikben a kiutazás történik. A szeptemberi pályázati felhívás az ősszel kiutazott, míg a februári kiírás a tavasszal utazó hallgatókra vonatkozik. </a:t>
            </a:r>
            <a:r>
              <a:rPr lang="hu-HU" u="none" dirty="0">
                <a:cs typeface="+mn-lt"/>
              </a:rPr>
              <a:t/>
            </a:r>
            <a:br>
              <a:rPr lang="hu-HU" u="none" dirty="0">
                <a:cs typeface="+mn-lt"/>
              </a:rPr>
            </a:br>
            <a:r>
              <a:rPr lang="hu-HU" sz="1200" b="1" u="none" dirty="0">
                <a:solidFill>
                  <a:srgbClr val="5B2645"/>
                </a:solidFill>
              </a:rPr>
              <a:t>ELTE </a:t>
            </a:r>
            <a:r>
              <a:rPr lang="hu-HU" sz="1200" b="1" u="none" dirty="0" err="1">
                <a:solidFill>
                  <a:srgbClr val="5B2645"/>
                </a:solidFill>
              </a:rPr>
              <a:t>Alumni</a:t>
            </a:r>
            <a:r>
              <a:rPr lang="hu-HU" sz="1200" b="1" u="none" dirty="0">
                <a:solidFill>
                  <a:srgbClr val="5B2645"/>
                </a:solidFill>
              </a:rPr>
              <a:t> Alapítványi Pályázat*: </a:t>
            </a:r>
            <a:r>
              <a:rPr lang="hu-HU" sz="1200" b="0" u="none" dirty="0">
                <a:solidFill>
                  <a:srgbClr val="5B2645"/>
                </a:solidFill>
              </a:rPr>
              <a:t>Az ELTE </a:t>
            </a:r>
            <a:r>
              <a:rPr lang="hu-HU" sz="1200" b="0" u="none" dirty="0" err="1">
                <a:solidFill>
                  <a:srgbClr val="5B2645"/>
                </a:solidFill>
              </a:rPr>
              <a:t>Alumni</a:t>
            </a:r>
            <a:r>
              <a:rPr lang="hu-HU" sz="1200" b="0" u="none" dirty="0">
                <a:solidFill>
                  <a:srgbClr val="5B2645"/>
                </a:solidFill>
              </a:rPr>
              <a:t> hallgatói finanszírozzák. </a:t>
            </a:r>
            <a:r>
              <a:rPr lang="hu-HU" u="none" dirty="0">
                <a:solidFill>
                  <a:srgbClr val="5B2645"/>
                </a:solidFill>
              </a:rPr>
              <a:t>Szociális alapú kiválósági ösztöndíj. </a:t>
            </a:r>
            <a:r>
              <a:rPr lang="hu-HU" u="none" dirty="0"/>
              <a:t>A támogatásra olyan hallgatók pályázhatnak, akik az egyetem </a:t>
            </a:r>
            <a:r>
              <a:rPr lang="hu-HU" u="none" dirty="0" err="1"/>
              <a:t>alumnusai</a:t>
            </a:r>
            <a:r>
              <a:rPr lang="hu-HU" u="none" dirty="0"/>
              <a:t> </a:t>
            </a:r>
            <a:r>
              <a:rPr lang="hu-HU" b="0" i="0" u="none" kern="1200" dirty="0">
                <a:effectLst/>
              </a:rPr>
              <a:t>(Ma/</a:t>
            </a:r>
            <a:r>
              <a:rPr lang="hu-HU" b="0" i="0" u="none" kern="1200" dirty="0" err="1">
                <a:effectLst/>
              </a:rPr>
              <a:t>MSc</a:t>
            </a:r>
            <a:r>
              <a:rPr lang="hu-HU" b="0" i="0" u="none" kern="1200" dirty="0">
                <a:effectLst/>
              </a:rPr>
              <a:t>-hallgatók) vagy – amennyiben osztatlan képzésben vesznek részt – legalább negyedévesek, államilag támogatott képzésen </a:t>
            </a:r>
            <a:r>
              <a:rPr lang="hu-HU" u="none" dirty="0"/>
              <a:t>jó vagy </a:t>
            </a:r>
            <a:r>
              <a:rPr lang="hu-HU" b="0" i="0" u="none" kern="1200" dirty="0">
                <a:effectLst/>
              </a:rPr>
              <a:t>kiváló tanulmányi átlaggal rendelkeznek, mindemellett rendszeres szociális támogatásban részesülnek.</a:t>
            </a:r>
            <a:endParaRPr lang="hu-HU" b="0" u="none" dirty="0"/>
          </a:p>
          <a:p>
            <a:endParaRPr lang="hu-HU" b="0" dirty="0"/>
          </a:p>
        </p:txBody>
      </p:sp>
      <p:sp>
        <p:nvSpPr>
          <p:cNvPr id="4" name="Dia számának helye 3"/>
          <p:cNvSpPr>
            <a:spLocks noGrp="1"/>
          </p:cNvSpPr>
          <p:nvPr>
            <p:ph type="sldNum" sz="quarter" idx="5"/>
          </p:nvPr>
        </p:nvSpPr>
        <p:spPr/>
        <p:txBody>
          <a:bodyPr/>
          <a:lstStyle/>
          <a:p>
            <a:fld id="{69C971FF-EF28-4195-A575-329446EFAA55}" type="slidenum">
              <a:rPr lang="hu-HU" smtClean="0"/>
              <a:t>10</a:t>
            </a:fld>
            <a:endParaRPr lang="hu-HU"/>
          </a:p>
        </p:txBody>
      </p:sp>
    </p:spTree>
    <p:extLst>
      <p:ext uri="{BB962C8B-B14F-4D97-AF65-F5344CB8AC3E}">
        <p14:creationId xmlns:p14="http://schemas.microsoft.com/office/powerpoint/2010/main" val="307438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9C971FF-EF28-4195-A575-329446EFAA55}" type="slidenum">
              <a:rPr lang="hu-HU" smtClean="0"/>
              <a:t>11</a:t>
            </a:fld>
            <a:endParaRPr lang="hu-HU"/>
          </a:p>
        </p:txBody>
      </p:sp>
    </p:spTree>
    <p:extLst>
      <p:ext uri="{BB962C8B-B14F-4D97-AF65-F5344CB8AC3E}">
        <p14:creationId xmlns:p14="http://schemas.microsoft.com/office/powerpoint/2010/main" val="235315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dirty="0" err="1">
                <a:solidFill>
                  <a:srgbClr val="5B2645"/>
                </a:solidFill>
              </a:rPr>
              <a:t>Neptunban</a:t>
            </a:r>
            <a:r>
              <a:rPr lang="hu-HU" sz="1200" b="1" dirty="0">
                <a:solidFill>
                  <a:srgbClr val="5B2645"/>
                </a:solidFill>
              </a:rPr>
              <a:t> listázott intézmények*: </a:t>
            </a:r>
            <a:r>
              <a:rPr lang="hu-HU" dirty="0">
                <a:solidFill>
                  <a:srgbClr val="5B2645"/>
                </a:solidFill>
              </a:rPr>
              <a:t>Azok az intézmények jelennek meg a</a:t>
            </a:r>
            <a:r>
              <a:rPr lang="hu-HU" sz="1200" b="0" dirty="0">
                <a:solidFill>
                  <a:srgbClr val="5B2645"/>
                </a:solidFill>
              </a:rPr>
              <a:t> </a:t>
            </a:r>
            <a:r>
              <a:rPr lang="hu-HU" dirty="0" err="1">
                <a:solidFill>
                  <a:srgbClr val="5B2645"/>
                </a:solidFill>
              </a:rPr>
              <a:t>Neptunban</a:t>
            </a:r>
            <a:r>
              <a:rPr lang="hu-HU" dirty="0">
                <a:solidFill>
                  <a:srgbClr val="5B2645"/>
                </a:solidFill>
              </a:rPr>
              <a:t>, a</a:t>
            </a:r>
            <a:r>
              <a:rPr lang="hu-HU" sz="1200" b="0" dirty="0">
                <a:solidFill>
                  <a:srgbClr val="5B2645"/>
                </a:solidFill>
              </a:rPr>
              <a:t>melyekre jogosult pályázni a</a:t>
            </a:r>
            <a:r>
              <a:rPr lang="hu-HU" sz="1200" b="0" baseline="0" dirty="0">
                <a:solidFill>
                  <a:srgbClr val="5B2645"/>
                </a:solidFill>
              </a:rPr>
              <a:t> hallgató.</a:t>
            </a:r>
            <a:r>
              <a:rPr lang="hu-HU" dirty="0">
                <a:solidFill>
                  <a:srgbClr val="5B2645"/>
                </a:solidFill>
              </a:rPr>
              <a:t> Ezen kívül mindig tájékozódjon a kari honlapon és nemzetközi koordinátoránál. </a:t>
            </a:r>
            <a:r>
              <a:rPr lang="hu-HU" dirty="0">
                <a:cs typeface="+mn-lt"/>
              </a:rPr>
              <a:t/>
            </a:r>
            <a:br>
              <a:rPr lang="hu-HU" dirty="0">
                <a:cs typeface="+mn-lt"/>
              </a:rPr>
            </a:br>
            <a:r>
              <a:rPr lang="hu-HU" dirty="0"/>
              <a:t>Az</a:t>
            </a:r>
            <a:r>
              <a:rPr lang="hu-HU" sz="1200" b="0" i="0" kern="1200" dirty="0">
                <a:solidFill>
                  <a:schemeClr val="tx1">
                    <a:lumMod val="50000"/>
                  </a:schemeClr>
                </a:solidFill>
                <a:effectLst/>
                <a:latin typeface="+mn-lt"/>
                <a:ea typeface="+mn-ea"/>
                <a:cs typeface="+mn-cs"/>
              </a:rPr>
              <a:t> osztatlan tanárképzésben pályázó hallgatók választhatnak, hogy melyik szakon</a:t>
            </a:r>
            <a:r>
              <a:rPr lang="hu-HU" dirty="0"/>
              <a:t> pályáznak.</a:t>
            </a:r>
            <a:endParaRPr lang="hu-HU" sz="1200" b="0" i="0" kern="1200" dirty="0">
              <a:solidFill>
                <a:schemeClr val="tx1">
                  <a:lumMod val="50000"/>
                </a:schemeClr>
              </a:solidFill>
              <a:effectLst/>
              <a:latin typeface="+mn-lt"/>
              <a:ea typeface="+mn-ea"/>
              <a:cs typeface="+mn-cs"/>
            </a:endParaRPr>
          </a:p>
          <a:p>
            <a:r>
              <a:rPr lang="hu-HU" sz="1200" b="1" dirty="0">
                <a:solidFill>
                  <a:srgbClr val="5B2645"/>
                </a:solidFill>
              </a:rPr>
              <a:t>Minimum 20 ECTS elvégzése a kinti egyetemen*: </a:t>
            </a:r>
            <a:r>
              <a:rPr lang="hu-HU" sz="1200" b="0" dirty="0">
                <a:solidFill>
                  <a:srgbClr val="5B2645"/>
                </a:solidFill>
              </a:rPr>
              <a:t>Minimum</a:t>
            </a:r>
            <a:r>
              <a:rPr lang="hu-HU" dirty="0">
                <a:solidFill>
                  <a:srgbClr val="5B2645"/>
                </a:solidFill>
              </a:rPr>
              <a:t> 20 kreditet meg kell szerezni a külföldi félév alatt a fogadóegyetemen. Érdemes lehet akár több kreditet felvenni, ha nem sikerülne egy tárgy, akkor is meglegyen a 20 kredit. Amennyiben nem sikerül megszerezni a</a:t>
            </a:r>
            <a:r>
              <a:rPr lang="hu-HU" sz="1200" b="0" dirty="0">
                <a:solidFill>
                  <a:srgbClr val="5B2645"/>
                </a:solidFill>
              </a:rPr>
              <a:t> minimum 20 kreditet, úgy a kreditarányos</a:t>
            </a:r>
            <a:r>
              <a:rPr lang="hu-HU" sz="1200" b="0" baseline="0" dirty="0">
                <a:solidFill>
                  <a:srgbClr val="5B2645"/>
                </a:solidFill>
              </a:rPr>
              <a:t> ösztöndíj-összeget vissza kell fizetni, oly módon, hogy a teljes ösztöndíj összegét osztjuk 20 kredittel, majd szorozzuk a nem teljesített kreditek számával. Pl. 18 kredit teljesítése esetén egy 2600 EUR ösztöndíjból 260 EUR-t kell visszafizetni. (2600 EUR/20 kredit)*2 nem teljesített kredit =260 EUR</a:t>
            </a:r>
            <a:endParaRPr lang="hu-HU" sz="1200" b="0" i="0" kern="1200" dirty="0">
              <a:solidFill>
                <a:schemeClr val="tx1">
                  <a:lumMod val="50000"/>
                </a:schemeClr>
              </a:solidFill>
              <a:effectLst/>
              <a:latin typeface="+mn-lt"/>
              <a:ea typeface="+mn-ea"/>
              <a:cs typeface="+mn-cs"/>
            </a:endParaRPr>
          </a:p>
          <a:p>
            <a:r>
              <a:rPr lang="hu-HU" sz="1200" b="1" dirty="0">
                <a:solidFill>
                  <a:srgbClr val="5B2645"/>
                </a:solidFill>
              </a:rPr>
              <a:t>Fogadóintézmény tudatos választása*: </a:t>
            </a:r>
            <a:r>
              <a:rPr lang="hu-HU" sz="1200" b="0" dirty="0">
                <a:solidFill>
                  <a:srgbClr val="5B2645"/>
                </a:solidFill>
              </a:rPr>
              <a:t>Lehetőleg a szakmai lehetőségek, a kinti tantárgyak és azok itthoni</a:t>
            </a:r>
            <a:r>
              <a:rPr lang="hu-HU" sz="1200" b="0" baseline="0" dirty="0">
                <a:solidFill>
                  <a:srgbClr val="5B2645"/>
                </a:solidFill>
              </a:rPr>
              <a:t> elismertethetősége </a:t>
            </a:r>
            <a:r>
              <a:rPr lang="hu-HU" sz="1200" b="0" dirty="0">
                <a:solidFill>
                  <a:srgbClr val="5B2645"/>
                </a:solidFill>
              </a:rPr>
              <a:t>alapján érdemes </a:t>
            </a:r>
            <a:r>
              <a:rPr lang="hu-HU" dirty="0">
                <a:solidFill>
                  <a:srgbClr val="5B2645"/>
                </a:solidFill>
              </a:rPr>
              <a:t>fogadóintézmény választani.</a:t>
            </a:r>
            <a:r>
              <a:rPr lang="hu-HU" sz="1200" b="1" dirty="0">
                <a:solidFill>
                  <a:srgbClr val="5B2645"/>
                </a:solidFill>
                <a:sym typeface="Wingdings" panose="05000000000000000000" pitchFamily="2" charset="2"/>
              </a:rPr>
              <a:t> </a:t>
            </a:r>
            <a:r>
              <a:rPr lang="hu-HU" b="1" dirty="0">
                <a:cs typeface="+mn-lt"/>
              </a:rPr>
              <a:t/>
            </a:r>
            <a:br>
              <a:rPr lang="hu-HU" b="1" dirty="0">
                <a:cs typeface="+mn-lt"/>
              </a:rPr>
            </a:br>
            <a:r>
              <a:rPr lang="hu-HU" b="1" dirty="0">
                <a:solidFill>
                  <a:srgbClr val="5B2645"/>
                </a:solidFill>
                <a:sym typeface="Wingdings" panose="05000000000000000000" pitchFamily="2" charset="2"/>
              </a:rPr>
              <a:t>Teljes</a:t>
            </a:r>
            <a:r>
              <a:rPr lang="hu-HU" sz="1200" b="1" dirty="0">
                <a:solidFill>
                  <a:srgbClr val="5B2645"/>
                </a:solidFill>
              </a:rPr>
              <a:t> elfogadtatás*</a:t>
            </a:r>
            <a:r>
              <a:rPr lang="hu-HU" sz="1200" dirty="0">
                <a:solidFill>
                  <a:srgbClr val="5B2645"/>
                </a:solidFill>
              </a:rPr>
              <a:t>: </a:t>
            </a:r>
            <a:r>
              <a:rPr lang="hu-HU" sz="1200" b="0" dirty="0">
                <a:solidFill>
                  <a:srgbClr val="5B2645"/>
                </a:solidFill>
                <a:sym typeface="Wingdings" panose="05000000000000000000" pitchFamily="2" charset="2"/>
              </a:rPr>
              <a:t>Minden kinti tárgyat el kell majd fogadtatni kötelező vagy szabadon választható tanegységként. </a:t>
            </a:r>
            <a:r>
              <a:rPr lang="hu-HU" sz="1200" b="0" dirty="0">
                <a:solidFill>
                  <a:srgbClr val="5B2645"/>
                </a:solidFill>
              </a:rPr>
              <a:t>Az Erasmus+ tanulmányok alatt szerzett kreditek után kredit</a:t>
            </a:r>
            <a:r>
              <a:rPr lang="hu-HU" dirty="0">
                <a:solidFill>
                  <a:srgbClr val="5B2645"/>
                </a:solidFill>
              </a:rPr>
              <a:t>túlfutási díj</a:t>
            </a:r>
            <a:r>
              <a:rPr lang="hu-HU" baseline="0" dirty="0">
                <a:solidFill>
                  <a:srgbClr val="5B2645"/>
                </a:solidFill>
              </a:rPr>
              <a:t> nem kérhető.</a:t>
            </a:r>
            <a:r>
              <a:rPr lang="hu-HU" dirty="0">
                <a:solidFill>
                  <a:srgbClr val="5B2645"/>
                </a:solidFill>
              </a:rPr>
              <a:t> </a:t>
            </a:r>
            <a:endParaRPr lang="hu-HU" sz="1200" b="0" dirty="0">
              <a:solidFill>
                <a:srgbClr val="5B2645"/>
              </a:solidFill>
              <a:sym typeface="Wingdings" panose="05000000000000000000" pitchFamily="2" charset="2"/>
            </a:endParaRPr>
          </a:p>
          <a:p>
            <a:pPr>
              <a:defRPr/>
            </a:pPr>
            <a:r>
              <a:rPr lang="hu-HU" sz="1200" b="1" dirty="0">
                <a:solidFill>
                  <a:srgbClr val="5B2645"/>
                </a:solidFill>
              </a:rPr>
              <a:t>Egyeztetés az érintett oktatókkal és /vagy tanulmányi felelősökkel</a:t>
            </a:r>
            <a:r>
              <a:rPr lang="hu-HU" b="1" dirty="0">
                <a:solidFill>
                  <a:srgbClr val="5B2645"/>
                </a:solidFill>
              </a:rPr>
              <a:t> </a:t>
            </a:r>
            <a:r>
              <a:rPr lang="hu-HU" sz="1200" b="1" dirty="0">
                <a:solidFill>
                  <a:srgbClr val="5B2645"/>
                </a:solidFill>
              </a:rPr>
              <a:t> írásban*: </a:t>
            </a:r>
            <a:r>
              <a:rPr lang="hu-HU" sz="1200" b="0" dirty="0">
                <a:solidFill>
                  <a:srgbClr val="5B2645"/>
                </a:solidFill>
              </a:rPr>
              <a:t>Ennek módja karonként eltérhet. Tájékozódjon nemzetközi koordinátoránál. </a:t>
            </a:r>
            <a:r>
              <a:rPr lang="hu-HU" dirty="0">
                <a:cs typeface="+mn-lt"/>
              </a:rPr>
              <a:t/>
            </a:r>
            <a:br>
              <a:rPr lang="hu-HU" dirty="0">
                <a:cs typeface="+mn-lt"/>
              </a:rPr>
            </a:br>
            <a:r>
              <a:rPr lang="hu-HU" b="1" dirty="0">
                <a:solidFill>
                  <a:srgbClr val="5B2645"/>
                </a:solidFill>
              </a:rPr>
              <a:t>Amennyiben</a:t>
            </a:r>
            <a:r>
              <a:rPr lang="hu-HU" sz="1200" b="1" dirty="0">
                <a:solidFill>
                  <a:srgbClr val="5B2645"/>
                </a:solidFill>
              </a:rPr>
              <a:t> brit és/vagy skandináv egyetemre pályázik, érdemes mihamarabb leadni pályázatát* </a:t>
            </a:r>
            <a:r>
              <a:rPr lang="hu-HU" sz="1200" b="0" dirty="0">
                <a:solidFill>
                  <a:srgbClr val="5B2645"/>
                </a:solidFill>
              </a:rPr>
              <a:t>a</a:t>
            </a:r>
            <a:r>
              <a:rPr lang="hu-HU" b="1" dirty="0">
                <a:solidFill>
                  <a:srgbClr val="5B2645"/>
                </a:solidFill>
              </a:rPr>
              <a:t> </a:t>
            </a:r>
            <a:r>
              <a:rPr lang="hu-HU" dirty="0">
                <a:solidFill>
                  <a:srgbClr val="5B2645"/>
                </a:solidFill>
              </a:rPr>
              <a:t>korai</a:t>
            </a:r>
            <a:r>
              <a:rPr lang="hu-HU" sz="1200" b="0" dirty="0">
                <a:solidFill>
                  <a:srgbClr val="5B2645"/>
                </a:solidFill>
              </a:rPr>
              <a:t> </a:t>
            </a:r>
            <a:r>
              <a:rPr lang="hu-HU" sz="1200" b="0" dirty="0" err="1">
                <a:solidFill>
                  <a:srgbClr val="5B2645"/>
                </a:solidFill>
              </a:rPr>
              <a:t>nominálási</a:t>
            </a:r>
            <a:r>
              <a:rPr lang="hu-HU" sz="1200" b="0" dirty="0">
                <a:solidFill>
                  <a:srgbClr val="5B2645"/>
                </a:solidFill>
              </a:rPr>
              <a:t> határidők </a:t>
            </a:r>
            <a:r>
              <a:rPr lang="hu-HU" dirty="0">
                <a:solidFill>
                  <a:srgbClr val="5B2645"/>
                </a:solidFill>
              </a:rPr>
              <a:t>miatt</a:t>
            </a:r>
            <a:r>
              <a:rPr lang="hu-HU" sz="1200" b="0" dirty="0">
                <a:solidFill>
                  <a:srgbClr val="5B2645"/>
                </a:solidFill>
              </a:rPr>
              <a:t>.</a:t>
            </a:r>
            <a:r>
              <a:rPr lang="hu-HU" dirty="0">
                <a:solidFill>
                  <a:srgbClr val="5B2645"/>
                </a:solidFill>
              </a:rPr>
              <a:t> </a:t>
            </a:r>
            <a:r>
              <a:rPr lang="hu-HU" dirty="0" err="1">
                <a:solidFill>
                  <a:srgbClr val="5B2645"/>
                </a:solidFill>
              </a:rPr>
              <a:t>Nominálásról</a:t>
            </a:r>
            <a:r>
              <a:rPr lang="hu-HU" dirty="0">
                <a:solidFill>
                  <a:srgbClr val="5B2645"/>
                </a:solidFill>
              </a:rPr>
              <a:t> részletesen a 19</a:t>
            </a:r>
            <a:r>
              <a:rPr lang="hu-HU" sz="1200" b="0" dirty="0">
                <a:solidFill>
                  <a:srgbClr val="5B2645"/>
                </a:solidFill>
              </a:rPr>
              <a:t>. dián olvashat</a:t>
            </a:r>
            <a:r>
              <a:rPr lang="hu-HU" dirty="0">
                <a:solidFill>
                  <a:srgbClr val="5B2645"/>
                </a:solidFill>
              </a:rPr>
              <a:t>.</a:t>
            </a:r>
            <a:endParaRPr lang="hu-HU" sz="1200" b="0" dirty="0">
              <a:solidFill>
                <a:srgbClr val="5B2645"/>
              </a:solidFill>
            </a:endParaRPr>
          </a:p>
          <a:p>
            <a:pPr>
              <a:defRPr/>
            </a:pPr>
            <a:r>
              <a:rPr lang="hu-HU" sz="1200" b="1" dirty="0">
                <a:solidFill>
                  <a:srgbClr val="5B2645"/>
                </a:solidFill>
              </a:rPr>
              <a:t>Kivételes</a:t>
            </a:r>
            <a:r>
              <a:rPr lang="hu-HU" sz="1200" b="1" baseline="0" dirty="0">
                <a:solidFill>
                  <a:srgbClr val="5B2645"/>
                </a:solidFill>
              </a:rPr>
              <a:t> </a:t>
            </a:r>
            <a:r>
              <a:rPr lang="hu-HU" sz="1200" b="1" dirty="0">
                <a:solidFill>
                  <a:srgbClr val="5B2645"/>
                </a:solidFill>
              </a:rPr>
              <a:t>tanulmányi </a:t>
            </a:r>
            <a:r>
              <a:rPr lang="hu-HU" b="1" dirty="0">
                <a:solidFill>
                  <a:srgbClr val="5B2645"/>
                </a:solidFill>
              </a:rPr>
              <a:t>rend*:</a:t>
            </a:r>
            <a:r>
              <a:rPr lang="hu-HU" sz="1200" b="1" dirty="0">
                <a:solidFill>
                  <a:srgbClr val="5B2645"/>
                </a:solidFill>
              </a:rPr>
              <a:t> </a:t>
            </a:r>
            <a:r>
              <a:rPr lang="hu-HU" sz="1200" b="0" dirty="0">
                <a:solidFill>
                  <a:srgbClr val="5B2645"/>
                </a:solidFill>
              </a:rPr>
              <a:t>A</a:t>
            </a:r>
            <a:r>
              <a:rPr lang="hu-HU" sz="1200" b="0" baseline="0" dirty="0">
                <a:solidFill>
                  <a:srgbClr val="5B2645"/>
                </a:solidFill>
              </a:rPr>
              <a:t> </a:t>
            </a:r>
            <a:r>
              <a:rPr lang="hu-HU" sz="1200" b="0" dirty="0">
                <a:solidFill>
                  <a:srgbClr val="5B2645"/>
                </a:solidFill>
              </a:rPr>
              <a:t>HKR 74. § rendelkezik a</a:t>
            </a:r>
            <a:r>
              <a:rPr lang="hu-HU" sz="1200" b="0" baseline="0" dirty="0">
                <a:solidFill>
                  <a:srgbClr val="5B2645"/>
                </a:solidFill>
              </a:rPr>
              <a:t> kivételes tanulmányi rendről, mely külföldi ösztöndíj elnyerése esetén és igényelhető. Az ösztöndíjas időszak alatti itthoni tanulmányi előmenetel kedvezményes teljesítéséhez a kérvény benyújtása feltétlenül szükséges.</a:t>
            </a:r>
            <a:r>
              <a:rPr lang="hu-HU" sz="1200" b="0" dirty="0">
                <a:cs typeface="+mn-lt"/>
              </a:rPr>
              <a:t/>
            </a:r>
            <a:br>
              <a:rPr lang="hu-HU" sz="1200" b="0" dirty="0">
                <a:cs typeface="+mn-lt"/>
              </a:rPr>
            </a:br>
            <a:r>
              <a:rPr lang="hu-HU" sz="1200" b="1" dirty="0">
                <a:solidFill>
                  <a:srgbClr val="5B2645"/>
                </a:solidFill>
              </a:rPr>
              <a:t>Németország*: </a:t>
            </a:r>
            <a:r>
              <a:rPr lang="hu-HU" sz="1200" b="0" dirty="0">
                <a:solidFill>
                  <a:srgbClr val="5B2645"/>
                </a:solidFill>
              </a:rPr>
              <a:t>A magyarországi tipikus</a:t>
            </a:r>
            <a:r>
              <a:rPr lang="hu-HU" sz="1200" b="0" baseline="0" dirty="0">
                <a:solidFill>
                  <a:srgbClr val="5B2645"/>
                </a:solidFill>
              </a:rPr>
              <a:t> felsőoktatási tanév rendjéhez képest a németországi félévek 1-1,5 hónappal később kezdődnek</a:t>
            </a:r>
            <a:r>
              <a:rPr lang="hu-HU" sz="1200" b="0" dirty="0">
                <a:solidFill>
                  <a:srgbClr val="5B2645"/>
                </a:solidFill>
              </a:rPr>
              <a:t>. Az itthoni tanulmányok utolsó félévében ezért nem javasolt a</a:t>
            </a:r>
            <a:r>
              <a:rPr lang="hu-HU" sz="1200" b="0" baseline="0" dirty="0">
                <a:solidFill>
                  <a:srgbClr val="5B2645"/>
                </a:solidFill>
              </a:rPr>
              <a:t> németországi tanulmányi célú mobilitás</a:t>
            </a:r>
            <a:r>
              <a:rPr lang="hu-HU" sz="1200" b="0" dirty="0">
                <a:solidFill>
                  <a:srgbClr val="5B2645"/>
                </a:solidFill>
              </a:rPr>
              <a:t>,</a:t>
            </a:r>
            <a:r>
              <a:rPr lang="hu-HU" sz="1200" b="0" baseline="0" dirty="0">
                <a:solidFill>
                  <a:srgbClr val="5B2645"/>
                </a:solidFill>
              </a:rPr>
              <a:t> mivel az esetleges </a:t>
            </a:r>
            <a:r>
              <a:rPr lang="hu-HU" sz="1200" b="0" dirty="0">
                <a:solidFill>
                  <a:srgbClr val="5B2645"/>
                </a:solidFill>
              </a:rPr>
              <a:t>abszolválás esetén</a:t>
            </a:r>
            <a:r>
              <a:rPr lang="hu-HU" sz="1200" b="0" baseline="0" dirty="0">
                <a:solidFill>
                  <a:srgbClr val="5B2645"/>
                </a:solidFill>
              </a:rPr>
              <a:t> a hallgató nem rendelkezik aktív hallgatói státusszal az ösztöndíj teljes időtartama alatt, valamint a külföldön megszerzett kreditek elismertetése sem biztosított.</a:t>
            </a:r>
            <a:r>
              <a:rPr lang="hu-HU" dirty="0">
                <a:solidFill>
                  <a:srgbClr val="5B2645"/>
                </a:solidFill>
              </a:rPr>
              <a:t> </a:t>
            </a:r>
            <a:endParaRPr lang="hu-HU" b="0" dirty="0"/>
          </a:p>
        </p:txBody>
      </p:sp>
      <p:sp>
        <p:nvSpPr>
          <p:cNvPr id="4" name="Dia számának helye 3"/>
          <p:cNvSpPr>
            <a:spLocks noGrp="1"/>
          </p:cNvSpPr>
          <p:nvPr>
            <p:ph type="sldNum" sz="quarter" idx="5"/>
          </p:nvPr>
        </p:nvSpPr>
        <p:spPr/>
        <p:txBody>
          <a:bodyPr/>
          <a:lstStyle/>
          <a:p>
            <a:fld id="{69C971FF-EF28-4195-A575-329446EFAA55}" type="slidenum">
              <a:rPr lang="hu-HU" smtClean="0"/>
              <a:t>12</a:t>
            </a:fld>
            <a:endParaRPr lang="hu-HU"/>
          </a:p>
        </p:txBody>
      </p:sp>
    </p:spTree>
    <p:extLst>
      <p:ext uri="{BB962C8B-B14F-4D97-AF65-F5344CB8AC3E}">
        <p14:creationId xmlns:p14="http://schemas.microsoft.com/office/powerpoint/2010/main" val="406214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9C971FF-EF28-4195-A575-329446EFAA55}" type="slidenum">
              <a:rPr lang="hu-HU" smtClean="0"/>
              <a:t>14</a:t>
            </a:fld>
            <a:endParaRPr lang="hu-HU"/>
          </a:p>
        </p:txBody>
      </p:sp>
    </p:spTree>
    <p:extLst>
      <p:ext uri="{BB962C8B-B14F-4D97-AF65-F5344CB8AC3E}">
        <p14:creationId xmlns:p14="http://schemas.microsoft.com/office/powerpoint/2010/main" val="74462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hu-HU" noProof="0" dirty="0"/>
          </a:p>
        </p:txBody>
      </p:sp>
      <p:sp>
        <p:nvSpPr>
          <p:cNvPr id="2" name="Cím 1"/>
          <p:cNvSpPr>
            <a:spLocks noGrp="1"/>
          </p:cNvSpPr>
          <p:nvPr>
            <p:ph type="ctrTitle"/>
          </p:nvPr>
        </p:nvSpPr>
        <p:spPr>
          <a:xfrm>
            <a:off x="1217613" y="1828799"/>
            <a:ext cx="9753600" cy="3048001"/>
          </a:xfrm>
        </p:spPr>
        <p:txBody>
          <a:bodyPr>
            <a:normAutofit/>
          </a:bodyPr>
          <a:lstStyle>
            <a:lvl1pPr>
              <a:defRPr sz="4400"/>
            </a:lvl1pPr>
          </a:lstStyle>
          <a:p>
            <a:r>
              <a:rPr lang="hu-HU" noProof="0"/>
              <a:t>Mintacím szerkesztése</a:t>
            </a:r>
            <a:endParaRPr lang="hu-HU" noProof="0" dirty="0"/>
          </a:p>
        </p:txBody>
      </p:sp>
      <p:sp>
        <p:nvSpPr>
          <p:cNvPr id="3" name="Alcím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noProof="0"/>
              <a:t>Alcím mintájának szerkesztése</a:t>
            </a:r>
            <a:endParaRPr lang="hu-HU" noProof="0"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a:t>Mintacím szerkesztése</a:t>
            </a:r>
            <a:endParaRPr lang="hu-HU" noProof="0" dirty="0"/>
          </a:p>
        </p:txBody>
      </p:sp>
      <p:sp>
        <p:nvSpPr>
          <p:cNvPr id="3" name="Függőleges szöveg helye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4" name="Dátum helye 3"/>
          <p:cNvSpPr>
            <a:spLocks noGrp="1"/>
          </p:cNvSpPr>
          <p:nvPr>
            <p:ph type="dt" sz="half" idx="10"/>
          </p:nvPr>
        </p:nvSpPr>
        <p:spPr/>
        <p:txBody>
          <a:bodyPr/>
          <a:lstStyle/>
          <a:p>
            <a:fld id="{63FFFBAB-4286-417D-9717-4CC87890EAD4}" type="datetime1">
              <a:rPr lang="hu-HU" noProof="0" smtClean="0"/>
              <a:t>2020.10.01.</a:t>
            </a:fld>
            <a:endParaRPr lang="hu-HU" noProof="0" dirty="0"/>
          </a:p>
        </p:txBody>
      </p:sp>
      <p:sp>
        <p:nvSpPr>
          <p:cNvPr id="5" name="Élőláb helye 4"/>
          <p:cNvSpPr>
            <a:spLocks noGrp="1"/>
          </p:cNvSpPr>
          <p:nvPr>
            <p:ph type="ftr" sz="quarter" idx="11"/>
          </p:nvPr>
        </p:nvSpPr>
        <p:spPr/>
        <p:txBody>
          <a:bodyPr/>
          <a:lstStyle/>
          <a:p>
            <a:r>
              <a:rPr lang="hu-HU" noProof="0"/>
              <a:t>w w w . e l t e . h u / e r a s m u s </a:t>
            </a:r>
            <a:endParaRPr lang="hu-HU" noProof="0" dirty="0"/>
          </a:p>
        </p:txBody>
      </p:sp>
      <p:sp>
        <p:nvSpPr>
          <p:cNvPr id="6" name="Dia számának helye 5"/>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6898" y="685800"/>
            <a:ext cx="2134315" cy="5486400"/>
          </a:xfrm>
        </p:spPr>
        <p:txBody>
          <a:bodyPr vert="eaVert"/>
          <a:lstStyle/>
          <a:p>
            <a:r>
              <a:rPr lang="hu-HU" noProof="0"/>
              <a:t>Mintacím szerkesztése</a:t>
            </a:r>
            <a:endParaRPr lang="hu-HU" noProof="0" dirty="0"/>
          </a:p>
        </p:txBody>
      </p:sp>
      <p:sp>
        <p:nvSpPr>
          <p:cNvPr id="3" name="Függőleges szöveg helye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4" name="Dátum helye 3"/>
          <p:cNvSpPr>
            <a:spLocks noGrp="1"/>
          </p:cNvSpPr>
          <p:nvPr>
            <p:ph type="dt" sz="half" idx="10"/>
          </p:nvPr>
        </p:nvSpPr>
        <p:spPr/>
        <p:txBody>
          <a:bodyPr/>
          <a:lstStyle/>
          <a:p>
            <a:fld id="{37919B73-9DA4-41F8-812C-D157E0C65349}" type="datetime1">
              <a:rPr lang="hu-HU" noProof="0" smtClean="0"/>
              <a:t>2020.10.01.</a:t>
            </a:fld>
            <a:endParaRPr lang="hu-HU" noProof="0" dirty="0"/>
          </a:p>
        </p:txBody>
      </p:sp>
      <p:sp>
        <p:nvSpPr>
          <p:cNvPr id="5" name="Élőláb helye 4"/>
          <p:cNvSpPr>
            <a:spLocks noGrp="1"/>
          </p:cNvSpPr>
          <p:nvPr>
            <p:ph type="ftr" sz="quarter" idx="11"/>
          </p:nvPr>
        </p:nvSpPr>
        <p:spPr/>
        <p:txBody>
          <a:bodyPr/>
          <a:lstStyle/>
          <a:p>
            <a:r>
              <a:rPr lang="hu-HU" noProof="0"/>
              <a:t>w w w . e l t e . h u / e r a s m u s </a:t>
            </a:r>
            <a:endParaRPr lang="hu-HU" noProof="0" dirty="0"/>
          </a:p>
        </p:txBody>
      </p:sp>
      <p:sp>
        <p:nvSpPr>
          <p:cNvPr id="6" name="Dia számának helye 5"/>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a:t>Mintacím szerkesztése</a:t>
            </a:r>
            <a:endParaRPr lang="hu-HU" noProof="0" dirty="0"/>
          </a:p>
        </p:txBody>
      </p:sp>
      <p:sp>
        <p:nvSpPr>
          <p:cNvPr id="3" name="Tartalom helye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4" name="Dátum helye 3"/>
          <p:cNvSpPr>
            <a:spLocks noGrp="1"/>
          </p:cNvSpPr>
          <p:nvPr>
            <p:ph type="dt" sz="half" idx="10"/>
          </p:nvPr>
        </p:nvSpPr>
        <p:spPr/>
        <p:txBody>
          <a:bodyPr/>
          <a:lstStyle/>
          <a:p>
            <a:fld id="{CBF12C42-7C55-4AA8-A68B-8938E50FAC25}" type="datetime1">
              <a:rPr lang="hu-HU" noProof="0" smtClean="0"/>
              <a:t>2020.10.01.</a:t>
            </a:fld>
            <a:endParaRPr lang="hu-HU" noProof="0" dirty="0"/>
          </a:p>
        </p:txBody>
      </p:sp>
      <p:sp>
        <p:nvSpPr>
          <p:cNvPr id="5" name="Élőláb helye 4"/>
          <p:cNvSpPr>
            <a:spLocks noGrp="1"/>
          </p:cNvSpPr>
          <p:nvPr>
            <p:ph type="ftr" sz="quarter" idx="11"/>
          </p:nvPr>
        </p:nvSpPr>
        <p:spPr/>
        <p:txBody>
          <a:bodyPr/>
          <a:lstStyle/>
          <a:p>
            <a:r>
              <a:rPr lang="hu-HU" noProof="0"/>
              <a:t>w w w . e l t e . h u / e r a s m u s </a:t>
            </a:r>
            <a:endParaRPr lang="hu-HU" noProof="0" dirty="0"/>
          </a:p>
        </p:txBody>
      </p:sp>
      <p:sp>
        <p:nvSpPr>
          <p:cNvPr id="6" name="Dia számának helye 5"/>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217614" y="3429000"/>
            <a:ext cx="9753600" cy="2362199"/>
          </a:xfrm>
        </p:spPr>
        <p:txBody>
          <a:bodyPr anchor="b">
            <a:normAutofit/>
          </a:bodyPr>
          <a:lstStyle>
            <a:lvl1pPr algn="l">
              <a:defRPr sz="4400" b="0" cap="all"/>
            </a:lvl1pPr>
          </a:lstStyle>
          <a:p>
            <a:r>
              <a:rPr lang="hu-HU" noProof="0"/>
              <a:t>Mintacím szerkesztése</a:t>
            </a:r>
            <a:endParaRPr lang="hu-HU" noProof="0" dirty="0"/>
          </a:p>
        </p:txBody>
      </p:sp>
      <p:sp>
        <p:nvSpPr>
          <p:cNvPr id="3" name="Szöveg helye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noProof="0"/>
              <a:t>Mintaszöveg szerkesztése</a:t>
            </a:r>
          </a:p>
        </p:txBody>
      </p:sp>
      <p:sp>
        <p:nvSpPr>
          <p:cNvPr id="4" name="Dátum helye 3"/>
          <p:cNvSpPr>
            <a:spLocks noGrp="1"/>
          </p:cNvSpPr>
          <p:nvPr>
            <p:ph type="dt" sz="half" idx="10"/>
          </p:nvPr>
        </p:nvSpPr>
        <p:spPr/>
        <p:txBody>
          <a:bodyPr/>
          <a:lstStyle/>
          <a:p>
            <a:fld id="{4574AF99-1623-484E-B6A2-0AEEEB2756B1}" type="datetime1">
              <a:rPr lang="hu-HU" noProof="0" smtClean="0"/>
              <a:t>2020.10.01.</a:t>
            </a:fld>
            <a:endParaRPr lang="hu-HU" noProof="0" dirty="0"/>
          </a:p>
        </p:txBody>
      </p:sp>
      <p:sp>
        <p:nvSpPr>
          <p:cNvPr id="5" name="Élőláb helye 4"/>
          <p:cNvSpPr>
            <a:spLocks noGrp="1"/>
          </p:cNvSpPr>
          <p:nvPr>
            <p:ph type="ftr" sz="quarter" idx="11"/>
          </p:nvPr>
        </p:nvSpPr>
        <p:spPr/>
        <p:txBody>
          <a:bodyPr/>
          <a:lstStyle/>
          <a:p>
            <a:r>
              <a:rPr lang="hu-HU" noProof="0"/>
              <a:t>w w w . e l t e . h u / e r a s m u s </a:t>
            </a:r>
            <a:endParaRPr lang="hu-HU" noProof="0" dirty="0"/>
          </a:p>
        </p:txBody>
      </p:sp>
      <p:sp>
        <p:nvSpPr>
          <p:cNvPr id="6" name="Dia számának helye 5"/>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a:t>Mintacím szerkesztése</a:t>
            </a:r>
            <a:endParaRPr lang="hu-HU" noProof="0" dirty="0"/>
          </a:p>
        </p:txBody>
      </p:sp>
      <p:sp>
        <p:nvSpPr>
          <p:cNvPr id="3" name="Tartalom helye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4" name="Tartalom helye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5" name="Dátum helye 4"/>
          <p:cNvSpPr>
            <a:spLocks noGrp="1"/>
          </p:cNvSpPr>
          <p:nvPr>
            <p:ph type="dt" sz="half" idx="10"/>
          </p:nvPr>
        </p:nvSpPr>
        <p:spPr/>
        <p:txBody>
          <a:bodyPr/>
          <a:lstStyle/>
          <a:p>
            <a:fld id="{D1CEAAB1-4979-40FF-A23A-FC67D888D655}" type="datetime1">
              <a:rPr lang="hu-HU" noProof="0" smtClean="0"/>
              <a:t>2020.10.01.</a:t>
            </a:fld>
            <a:endParaRPr lang="hu-HU" noProof="0" dirty="0"/>
          </a:p>
        </p:txBody>
      </p:sp>
      <p:sp>
        <p:nvSpPr>
          <p:cNvPr id="6" name="Élőláb helye 5"/>
          <p:cNvSpPr>
            <a:spLocks noGrp="1"/>
          </p:cNvSpPr>
          <p:nvPr>
            <p:ph type="ftr" sz="quarter" idx="11"/>
          </p:nvPr>
        </p:nvSpPr>
        <p:spPr/>
        <p:txBody>
          <a:bodyPr/>
          <a:lstStyle/>
          <a:p>
            <a:r>
              <a:rPr lang="hu-HU" noProof="0"/>
              <a:t>w w w . e l t e . h u / e r a s m u s </a:t>
            </a:r>
            <a:endParaRPr lang="hu-HU" noProof="0" dirty="0"/>
          </a:p>
        </p:txBody>
      </p:sp>
      <p:sp>
        <p:nvSpPr>
          <p:cNvPr id="7" name="Dia számának helye 6"/>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1217614" y="274638"/>
            <a:ext cx="9753600" cy="1325562"/>
          </a:xfrm>
        </p:spPr>
        <p:txBody>
          <a:bodyPr/>
          <a:lstStyle>
            <a:lvl1pPr>
              <a:defRPr/>
            </a:lvl1pPr>
          </a:lstStyle>
          <a:p>
            <a:r>
              <a:rPr lang="hu-HU" noProof="0"/>
              <a:t>Mintacím szerkesztése</a:t>
            </a:r>
            <a:endParaRPr lang="hu-HU" noProof="0" dirty="0"/>
          </a:p>
        </p:txBody>
      </p:sp>
      <p:sp>
        <p:nvSpPr>
          <p:cNvPr id="3" name="Szöveg helye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noProof="0"/>
              <a:t>Mintaszöveg szerkesztése</a:t>
            </a:r>
          </a:p>
        </p:txBody>
      </p:sp>
      <p:sp>
        <p:nvSpPr>
          <p:cNvPr id="4" name="Tartalom helye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5" name="Szöveg helye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noProof="0"/>
              <a:t>Mintaszöveg szerkesztése</a:t>
            </a:r>
          </a:p>
        </p:txBody>
      </p:sp>
      <p:sp>
        <p:nvSpPr>
          <p:cNvPr id="6" name="Tartalom helye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7" name="Dátum helye 6"/>
          <p:cNvSpPr>
            <a:spLocks noGrp="1"/>
          </p:cNvSpPr>
          <p:nvPr>
            <p:ph type="dt" sz="half" idx="10"/>
          </p:nvPr>
        </p:nvSpPr>
        <p:spPr/>
        <p:txBody>
          <a:bodyPr/>
          <a:lstStyle/>
          <a:p>
            <a:fld id="{A8D514A5-D81D-4FDA-A26B-B909CDEBCF74}" type="datetime1">
              <a:rPr lang="hu-HU" noProof="0" smtClean="0"/>
              <a:t>2020.10.01.</a:t>
            </a:fld>
            <a:endParaRPr lang="hu-HU" noProof="0" dirty="0"/>
          </a:p>
        </p:txBody>
      </p:sp>
      <p:sp>
        <p:nvSpPr>
          <p:cNvPr id="8" name="Élőláb helye 7"/>
          <p:cNvSpPr>
            <a:spLocks noGrp="1"/>
          </p:cNvSpPr>
          <p:nvPr>
            <p:ph type="ftr" sz="quarter" idx="11"/>
          </p:nvPr>
        </p:nvSpPr>
        <p:spPr/>
        <p:txBody>
          <a:bodyPr/>
          <a:lstStyle/>
          <a:p>
            <a:r>
              <a:rPr lang="hu-HU" noProof="0"/>
              <a:t>w w w . e l t e . h u / e r a s m u s </a:t>
            </a:r>
            <a:endParaRPr lang="hu-HU" noProof="0" dirty="0"/>
          </a:p>
        </p:txBody>
      </p:sp>
      <p:sp>
        <p:nvSpPr>
          <p:cNvPr id="9" name="Dia számának helye 8"/>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a:t>Mintacím szerkesztése</a:t>
            </a:r>
            <a:endParaRPr lang="hu-HU" noProof="0" dirty="0"/>
          </a:p>
        </p:txBody>
      </p:sp>
      <p:sp>
        <p:nvSpPr>
          <p:cNvPr id="3" name="Dátum helye 2"/>
          <p:cNvSpPr>
            <a:spLocks noGrp="1"/>
          </p:cNvSpPr>
          <p:nvPr>
            <p:ph type="dt" sz="half" idx="10"/>
          </p:nvPr>
        </p:nvSpPr>
        <p:spPr/>
        <p:txBody>
          <a:bodyPr/>
          <a:lstStyle/>
          <a:p>
            <a:fld id="{A0603688-15B0-4BE8-BB92-171461B67E60}" type="datetime1">
              <a:rPr lang="hu-HU" noProof="0" smtClean="0"/>
              <a:t>2020.10.01.</a:t>
            </a:fld>
            <a:endParaRPr lang="hu-HU" noProof="0" dirty="0"/>
          </a:p>
        </p:txBody>
      </p:sp>
      <p:sp>
        <p:nvSpPr>
          <p:cNvPr id="4" name="Élőláb helye 3"/>
          <p:cNvSpPr>
            <a:spLocks noGrp="1"/>
          </p:cNvSpPr>
          <p:nvPr>
            <p:ph type="ftr" sz="quarter" idx="11"/>
          </p:nvPr>
        </p:nvSpPr>
        <p:spPr/>
        <p:txBody>
          <a:bodyPr/>
          <a:lstStyle/>
          <a:p>
            <a:r>
              <a:rPr lang="hu-HU" noProof="0"/>
              <a:t>w w w . e l t e . h u / e r a s m u s </a:t>
            </a:r>
            <a:endParaRPr lang="hu-HU" noProof="0" dirty="0"/>
          </a:p>
        </p:txBody>
      </p:sp>
      <p:sp>
        <p:nvSpPr>
          <p:cNvPr id="5" name="Dia számának helye 4"/>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AC7C691-8BC7-49B2-AC63-B0A72D4EC11F}" type="datetime1">
              <a:rPr lang="hu-HU" noProof="0" smtClean="0"/>
              <a:t>2020.10.01.</a:t>
            </a:fld>
            <a:endParaRPr lang="hu-HU" noProof="0" dirty="0"/>
          </a:p>
        </p:txBody>
      </p:sp>
      <p:sp>
        <p:nvSpPr>
          <p:cNvPr id="3" name="Élőláb helye 2"/>
          <p:cNvSpPr>
            <a:spLocks noGrp="1"/>
          </p:cNvSpPr>
          <p:nvPr>
            <p:ph type="ftr" sz="quarter" idx="11"/>
          </p:nvPr>
        </p:nvSpPr>
        <p:spPr/>
        <p:txBody>
          <a:bodyPr/>
          <a:lstStyle/>
          <a:p>
            <a:r>
              <a:rPr lang="hu-HU" noProof="0"/>
              <a:t>w w w . e l t e . h u / e r a s m u s </a:t>
            </a:r>
            <a:endParaRPr lang="hu-HU" noProof="0" dirty="0"/>
          </a:p>
        </p:txBody>
      </p:sp>
      <p:sp>
        <p:nvSpPr>
          <p:cNvPr id="4" name="Dia számának helye 3"/>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bg>
      <p:bgPr>
        <a:solidFill>
          <a:schemeClr val="bg1"/>
        </a:solidFill>
        <a:effectLst/>
      </p:bgPr>
    </p:bg>
    <p:spTree>
      <p:nvGrpSpPr>
        <p:cNvPr id="1" name=""/>
        <p:cNvGrpSpPr/>
        <p:nvPr/>
      </p:nvGrpSpPr>
      <p:grpSpPr>
        <a:xfrm>
          <a:off x="0" y="0"/>
          <a:ext cx="0" cy="0"/>
          <a:chOff x="0" y="0"/>
          <a:chExt cx="0" cy="0"/>
        </a:xfrm>
      </p:grpSpPr>
      <p:sp>
        <p:nvSpPr>
          <p:cNvPr id="8" name="Téglalap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noProof="0" dirty="0"/>
          </a:p>
        </p:txBody>
      </p:sp>
      <p:sp>
        <p:nvSpPr>
          <p:cNvPr id="2" name="Cím 1"/>
          <p:cNvSpPr>
            <a:spLocks noGrp="1"/>
          </p:cNvSpPr>
          <p:nvPr>
            <p:ph type="title"/>
          </p:nvPr>
        </p:nvSpPr>
        <p:spPr>
          <a:xfrm>
            <a:off x="684213" y="685800"/>
            <a:ext cx="3886200" cy="4038600"/>
          </a:xfrm>
        </p:spPr>
        <p:txBody>
          <a:bodyPr anchor="b">
            <a:noAutofit/>
          </a:bodyPr>
          <a:lstStyle>
            <a:lvl1pPr algn="l">
              <a:defRPr sz="4000" b="0"/>
            </a:lvl1pPr>
          </a:lstStyle>
          <a:p>
            <a:r>
              <a:rPr lang="hu-HU" noProof="0"/>
              <a:t>Mintacím szerkesztése</a:t>
            </a:r>
            <a:endParaRPr lang="hu-HU" noProof="0" dirty="0"/>
          </a:p>
        </p:txBody>
      </p:sp>
      <p:sp>
        <p:nvSpPr>
          <p:cNvPr id="3" name="Tartalom helye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hu-HU" noProof="0" dirty="0"/>
          </a:p>
        </p:txBody>
      </p:sp>
      <p:sp>
        <p:nvSpPr>
          <p:cNvPr id="4" name="Szöveg helye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noProof="0"/>
              <a:t>Mintaszöveg szerkesztése</a:t>
            </a:r>
          </a:p>
        </p:txBody>
      </p:sp>
      <p:sp>
        <p:nvSpPr>
          <p:cNvPr id="5" name="Dátum helye 4"/>
          <p:cNvSpPr>
            <a:spLocks noGrp="1"/>
          </p:cNvSpPr>
          <p:nvPr>
            <p:ph type="dt" sz="half" idx="10"/>
          </p:nvPr>
        </p:nvSpPr>
        <p:spPr/>
        <p:txBody>
          <a:bodyPr/>
          <a:lstStyle/>
          <a:p>
            <a:fld id="{4038CA42-B627-4894-81EC-4DAB33EB6C6B}" type="datetime1">
              <a:rPr lang="hu-HU" noProof="0" smtClean="0"/>
              <a:t>2020.10.01.</a:t>
            </a:fld>
            <a:endParaRPr lang="hu-HU" noProof="0" dirty="0"/>
          </a:p>
        </p:txBody>
      </p:sp>
      <p:sp>
        <p:nvSpPr>
          <p:cNvPr id="6" name="Élőláb helye 5"/>
          <p:cNvSpPr>
            <a:spLocks noGrp="1"/>
          </p:cNvSpPr>
          <p:nvPr>
            <p:ph type="ftr" sz="quarter" idx="11"/>
          </p:nvPr>
        </p:nvSpPr>
        <p:spPr/>
        <p:txBody>
          <a:bodyPr/>
          <a:lstStyle/>
          <a:p>
            <a:r>
              <a:rPr lang="hu-HU" noProof="0"/>
              <a:t>w w w . e l t e . h u / e r a s m u s </a:t>
            </a:r>
            <a:endParaRPr lang="hu-HU" noProof="0" dirty="0"/>
          </a:p>
        </p:txBody>
      </p:sp>
      <p:sp>
        <p:nvSpPr>
          <p:cNvPr id="7" name="Dia számának helye 6"/>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bg>
      <p:bgPr>
        <a:solidFill>
          <a:schemeClr val="bg1"/>
        </a:solidFill>
        <a:effectLst/>
      </p:bgPr>
    </p:bg>
    <p:spTree>
      <p:nvGrpSpPr>
        <p:cNvPr id="1" name=""/>
        <p:cNvGrpSpPr/>
        <p:nvPr/>
      </p:nvGrpSpPr>
      <p:grpSpPr>
        <a:xfrm>
          <a:off x="0" y="0"/>
          <a:ext cx="0" cy="0"/>
          <a:chOff x="0" y="0"/>
          <a:chExt cx="0" cy="0"/>
        </a:xfrm>
      </p:grpSpPr>
      <p:sp>
        <p:nvSpPr>
          <p:cNvPr id="8" name="Téglalap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noProof="0" dirty="0"/>
          </a:p>
        </p:txBody>
      </p:sp>
      <p:sp>
        <p:nvSpPr>
          <p:cNvPr id="2" name="Cím 1"/>
          <p:cNvSpPr>
            <a:spLocks noGrp="1"/>
          </p:cNvSpPr>
          <p:nvPr>
            <p:ph type="title"/>
          </p:nvPr>
        </p:nvSpPr>
        <p:spPr>
          <a:xfrm>
            <a:off x="684213" y="685800"/>
            <a:ext cx="3886200" cy="4038600"/>
          </a:xfrm>
        </p:spPr>
        <p:txBody>
          <a:bodyPr anchor="b">
            <a:noAutofit/>
          </a:bodyPr>
          <a:lstStyle>
            <a:lvl1pPr algn="l">
              <a:defRPr sz="4000" b="0"/>
            </a:lvl1pPr>
          </a:lstStyle>
          <a:p>
            <a:r>
              <a:rPr lang="hu-HU" noProof="0"/>
              <a:t>Mintacím szerkesztése</a:t>
            </a:r>
            <a:endParaRPr lang="hu-HU" noProof="0" dirty="0"/>
          </a:p>
        </p:txBody>
      </p:sp>
      <p:sp>
        <p:nvSpPr>
          <p:cNvPr id="3" name="Kép helye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noProof="0"/>
              <a:t>Kép beszúrásához kattintson az ikonra</a:t>
            </a:r>
            <a:endParaRPr lang="hu-HU" noProof="0" dirty="0"/>
          </a:p>
        </p:txBody>
      </p:sp>
      <p:sp>
        <p:nvSpPr>
          <p:cNvPr id="4" name="Szöveg helye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noProof="0"/>
              <a:t>Mintaszöveg szerkesztése</a:t>
            </a:r>
          </a:p>
        </p:txBody>
      </p:sp>
      <p:sp>
        <p:nvSpPr>
          <p:cNvPr id="5" name="Dátum helye 4"/>
          <p:cNvSpPr>
            <a:spLocks noGrp="1"/>
          </p:cNvSpPr>
          <p:nvPr>
            <p:ph type="dt" sz="half" idx="10"/>
          </p:nvPr>
        </p:nvSpPr>
        <p:spPr/>
        <p:txBody>
          <a:bodyPr/>
          <a:lstStyle/>
          <a:p>
            <a:fld id="{09D63C73-EDC9-4055-AC60-196CD75AF3BF}" type="datetime1">
              <a:rPr lang="hu-HU" noProof="0" smtClean="0"/>
              <a:t>2020.10.01.</a:t>
            </a:fld>
            <a:endParaRPr lang="hu-HU" noProof="0" dirty="0"/>
          </a:p>
        </p:txBody>
      </p:sp>
      <p:sp>
        <p:nvSpPr>
          <p:cNvPr id="6" name="Élőláb helye 5"/>
          <p:cNvSpPr>
            <a:spLocks noGrp="1"/>
          </p:cNvSpPr>
          <p:nvPr>
            <p:ph type="ftr" sz="quarter" idx="11"/>
          </p:nvPr>
        </p:nvSpPr>
        <p:spPr/>
        <p:txBody>
          <a:bodyPr/>
          <a:lstStyle/>
          <a:p>
            <a:r>
              <a:rPr lang="hu-HU" noProof="0"/>
              <a:t>w w w . e l t e . h u / e r a s m u s </a:t>
            </a:r>
            <a:endParaRPr lang="hu-HU" noProof="0" dirty="0"/>
          </a:p>
        </p:txBody>
      </p:sp>
      <p:sp>
        <p:nvSpPr>
          <p:cNvPr id="7" name="Dia számának helye 6"/>
          <p:cNvSpPr>
            <a:spLocks noGrp="1"/>
          </p:cNvSpPr>
          <p:nvPr>
            <p:ph type="sldNum" sz="quarter" idx="12"/>
          </p:nvPr>
        </p:nvSpPr>
        <p:spPr/>
        <p:txBody>
          <a:bodyPr/>
          <a:lstStyle/>
          <a:p>
            <a:fld id="{F36C87F6-986D-49E6-AF40-1B3A1EE8064D}" type="slidenum">
              <a:rPr lang="hu-HU" noProof="0" smtClean="0"/>
              <a:t>‹#›</a:t>
            </a:fld>
            <a:endParaRPr lang="hu-HU" noProof="0"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hu-HU" noProof="0" dirty="0"/>
              <a:t>Mintacím szerkesztése</a:t>
            </a:r>
          </a:p>
        </p:txBody>
      </p:sp>
      <p:sp>
        <p:nvSpPr>
          <p:cNvPr id="3" name="Szöveg helye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hu-HU" noProof="0" dirty="0"/>
              <a:t>Mintaszöveg szerkesztése</a:t>
            </a:r>
          </a:p>
          <a:p>
            <a:pPr lvl="1"/>
            <a:r>
              <a:rPr lang="hu-HU" noProof="0" dirty="0"/>
              <a:t>Második szint</a:t>
            </a:r>
          </a:p>
          <a:p>
            <a:pPr lvl="2"/>
            <a:r>
              <a:rPr lang="hu-HU" noProof="0" dirty="0"/>
              <a:t>Harmadik szint</a:t>
            </a:r>
          </a:p>
          <a:p>
            <a:pPr lvl="3"/>
            <a:r>
              <a:rPr lang="hu-HU" noProof="0" dirty="0"/>
              <a:t>Negyedik szint</a:t>
            </a:r>
          </a:p>
          <a:p>
            <a:pPr lvl="4"/>
            <a:r>
              <a:rPr lang="hu-HU" noProof="0" dirty="0"/>
              <a:t>Ötödik szint</a:t>
            </a:r>
          </a:p>
        </p:txBody>
      </p:sp>
      <p:sp>
        <p:nvSpPr>
          <p:cNvPr id="4" name="Dátum helye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10319E9C-5C30-46BF-BC28-BE0A95288665}" type="datetime1">
              <a:rPr lang="hu-HU" noProof="0" smtClean="0"/>
              <a:t>2020.10.01.</a:t>
            </a:fld>
            <a:endParaRPr lang="hu-HU" noProof="0" dirty="0"/>
          </a:p>
        </p:txBody>
      </p:sp>
      <p:sp>
        <p:nvSpPr>
          <p:cNvPr id="5" name="Élőláb helye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hu-HU" noProof="0"/>
              <a:t>w w w . e l t e . h u / e r a s m u s </a:t>
            </a:r>
            <a:endParaRPr lang="hu-HU" noProof="0" dirty="0"/>
          </a:p>
        </p:txBody>
      </p:sp>
      <p:sp>
        <p:nvSpPr>
          <p:cNvPr id="6" name="Dia számának helye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hu-HU" noProof="0" smtClean="0"/>
              <a:pPr/>
              <a:t>‹#›</a:t>
            </a:fld>
            <a:endParaRPr lang="hu-HU" noProof="0"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elte.hu/erasmus/kiegeszito_tamogataso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elte.hu/erasmus/koronavirusinformacio"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elte.hu/erasmus/nyertesekne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tka.hu/palyazatok/4811/campus-mundi"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elte.hu/campus-mund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mailto:outgoing@ppk.elte.hu" TargetMode="External"/><Relationship Id="rId3" Type="http://schemas.openxmlformats.org/officeDocument/2006/relationships/hyperlink" Target="mailto:brigitta.dalnoki@ajk.elte.hu" TargetMode="External"/><Relationship Id="rId7" Type="http://schemas.openxmlformats.org/officeDocument/2006/relationships/hyperlink" Target="mailto:csaniko@inf.elte.hu" TargetMode="External"/><Relationship Id="rId12" Type="http://schemas.openxmlformats.org/officeDocument/2006/relationships/hyperlink" Target="mailto:modor.reka@sek.elte.h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mailto:outgoing@gti.elte.hu" TargetMode="External"/><Relationship Id="rId11" Type="http://schemas.openxmlformats.org/officeDocument/2006/relationships/hyperlink" Target="mailto:mobilitas@ttk.elte.hu" TargetMode="External"/><Relationship Id="rId5" Type="http://schemas.openxmlformats.org/officeDocument/2006/relationships/hyperlink" Target="mailto:outgoing@btk.elte.hu" TargetMode="External"/><Relationship Id="rId10" Type="http://schemas.openxmlformats.org/officeDocument/2006/relationships/hyperlink" Target="mailto:international@tatk.elte.hu" TargetMode="External"/><Relationship Id="rId4" Type="http://schemas.openxmlformats.org/officeDocument/2006/relationships/hyperlink" Target="mailto:szoke.dorottya@barczi.elte.hu" TargetMode="External"/><Relationship Id="rId9" Type="http://schemas.openxmlformats.org/officeDocument/2006/relationships/hyperlink" Target="mailto:international@tok.elte.h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3" y="6376278"/>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pic>
        <p:nvPicPr>
          <p:cNvPr id="4" name="Kép 3" descr="A képen szöveg, aláírás látható&#10;&#10;Automatikusan generált leírás">
            <a:extLst>
              <a:ext uri="{FF2B5EF4-FFF2-40B4-BE49-F238E27FC236}">
                <a16:creationId xmlns:a16="http://schemas.microsoft.com/office/drawing/2014/main" id="{CA254D27-A31B-4DA9-B032-00DF9C9D7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801" y="1336800"/>
            <a:ext cx="9351221" cy="3892012"/>
          </a:xfrm>
          <a:prstGeom prst="rect">
            <a:avLst/>
          </a:prstGeom>
          <a:solidFill>
            <a:schemeClr val="accent1"/>
          </a:solidFill>
        </p:spPr>
      </p:pic>
      <p:sp>
        <p:nvSpPr>
          <p:cNvPr id="5" name="Szövegdoboz 4">
            <a:extLst>
              <a:ext uri="{FF2B5EF4-FFF2-40B4-BE49-F238E27FC236}">
                <a16:creationId xmlns:a16="http://schemas.microsoft.com/office/drawing/2014/main" id="{3FF01821-E0A5-4BE6-9574-AB70DEA3D042}"/>
              </a:ext>
            </a:extLst>
          </p:cNvPr>
          <p:cNvSpPr txBox="1"/>
          <p:nvPr/>
        </p:nvSpPr>
        <p:spPr>
          <a:xfrm>
            <a:off x="1197868" y="481722"/>
            <a:ext cx="9919703" cy="646331"/>
          </a:xfrm>
          <a:prstGeom prst="rect">
            <a:avLst/>
          </a:prstGeom>
          <a:noFill/>
        </p:spPr>
        <p:txBody>
          <a:bodyPr wrap="none" rtlCol="0">
            <a:spAutoFit/>
          </a:bodyPr>
          <a:lstStyle/>
          <a:p>
            <a:pPr>
              <a:lnSpc>
                <a:spcPct val="90000"/>
              </a:lnSpc>
            </a:pPr>
            <a:r>
              <a:rPr lang="hu-HU" sz="4000" b="1" dirty="0">
                <a:solidFill>
                  <a:srgbClr val="5B2645"/>
                </a:solidFill>
              </a:rPr>
              <a:t>ERASMUS+ PÓTPÁLYÁZATI </a:t>
            </a:r>
            <a:r>
              <a:rPr lang="hu-HU" sz="4000" b="1" dirty="0" smtClean="0">
                <a:solidFill>
                  <a:srgbClr val="5B2645"/>
                </a:solidFill>
              </a:rPr>
              <a:t>TÁJÉKOZTATÓ</a:t>
            </a:r>
            <a:endParaRPr lang="hu-HU" sz="4000" b="1" dirty="0">
              <a:solidFill>
                <a:srgbClr val="5B2645"/>
              </a:solidFill>
            </a:endParaRPr>
          </a:p>
        </p:txBody>
      </p:sp>
      <p:sp>
        <p:nvSpPr>
          <p:cNvPr id="6" name="Téglalap 5">
            <a:extLst>
              <a:ext uri="{FF2B5EF4-FFF2-40B4-BE49-F238E27FC236}">
                <a16:creationId xmlns:a16="http://schemas.microsoft.com/office/drawing/2014/main" id="{C4EF2C74-39FE-47D4-867C-E52C2BF6FE62}"/>
              </a:ext>
            </a:extLst>
          </p:cNvPr>
          <p:cNvSpPr/>
          <p:nvPr/>
        </p:nvSpPr>
        <p:spPr>
          <a:xfrm>
            <a:off x="2695083" y="5437559"/>
            <a:ext cx="6798656" cy="584775"/>
          </a:xfrm>
          <a:prstGeom prst="rect">
            <a:avLst/>
          </a:prstGeom>
        </p:spPr>
        <p:txBody>
          <a:bodyPr wrap="none">
            <a:spAutoFit/>
          </a:bodyPr>
          <a:lstStyle/>
          <a:p>
            <a:r>
              <a:rPr lang="hu-HU" sz="3200" dirty="0">
                <a:solidFill>
                  <a:srgbClr val="5B2645"/>
                </a:solidFill>
              </a:rPr>
              <a:t>Pályázz te is Erasmus+ ösztöndíjra!</a:t>
            </a:r>
          </a:p>
        </p:txBody>
      </p:sp>
    </p:spTree>
    <p:extLst>
      <p:ext uri="{BB962C8B-B14F-4D97-AF65-F5344CB8AC3E}">
        <p14:creationId xmlns:p14="http://schemas.microsoft.com/office/powerpoint/2010/main" val="32693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08836" y="228599"/>
            <a:ext cx="9753600" cy="792882"/>
          </a:xfrm>
          <a:solidFill>
            <a:srgbClr val="F7F6EE"/>
          </a:solidFill>
        </p:spPr>
        <p:txBody>
          <a:bodyPr/>
          <a:lstStyle/>
          <a:p>
            <a:pPr algn="ctr"/>
            <a:r>
              <a:rPr lang="hu-HU" b="1" dirty="0">
                <a:solidFill>
                  <a:srgbClr val="5B2645"/>
                </a:solidFill>
              </a:rPr>
              <a:t>KIEGÉSZÍTŐ TÁMOGATÁSOK</a:t>
            </a:r>
          </a:p>
        </p:txBody>
      </p:sp>
      <p:sp>
        <p:nvSpPr>
          <p:cNvPr id="11" name="Szövegdoboz 10"/>
          <p:cNvSpPr txBox="1"/>
          <p:nvPr/>
        </p:nvSpPr>
        <p:spPr>
          <a:xfrm>
            <a:off x="621804" y="854861"/>
            <a:ext cx="5806380" cy="5410712"/>
          </a:xfrm>
          <a:prstGeom prst="rect">
            <a:avLst/>
          </a:prstGeom>
          <a:noFill/>
        </p:spPr>
        <p:txBody>
          <a:bodyPr wrap="square" rtlCol="0">
            <a:spAutoFit/>
          </a:bodyPr>
          <a:lstStyle/>
          <a:p>
            <a:pPr>
              <a:lnSpc>
                <a:spcPct val="90000"/>
              </a:lnSpc>
            </a:pPr>
            <a:endParaRPr lang="hu-HU" sz="1600" dirty="0"/>
          </a:p>
          <a:p>
            <a:pPr>
              <a:lnSpc>
                <a:spcPct val="90000"/>
              </a:lnSpc>
            </a:pPr>
            <a:r>
              <a:rPr lang="hu-HU" sz="1600" b="1" dirty="0">
                <a:solidFill>
                  <a:srgbClr val="5B2645"/>
                </a:solidFill>
              </a:rPr>
              <a:t>1. Erasmus+ szociális támogatás</a:t>
            </a:r>
            <a:br>
              <a:rPr lang="hu-HU" sz="1600" b="1" dirty="0">
                <a:solidFill>
                  <a:srgbClr val="5B2645"/>
                </a:solidFill>
              </a:rPr>
            </a:br>
            <a:r>
              <a:rPr lang="hu-HU" sz="1600" dirty="0">
                <a:solidFill>
                  <a:srgbClr val="5B2645"/>
                </a:solidFill>
              </a:rPr>
              <a:t/>
            </a:r>
            <a:br>
              <a:rPr lang="hu-HU" sz="1600" dirty="0">
                <a:solidFill>
                  <a:srgbClr val="5B2645"/>
                </a:solidFill>
              </a:rPr>
            </a:br>
            <a:r>
              <a:rPr lang="hu-HU" sz="1600" dirty="0">
                <a:solidFill>
                  <a:srgbClr val="5B2645"/>
                </a:solidFill>
              </a:rPr>
              <a:t>A pályázat leadásának határideje tavasszal kiutazóknak: 2020. október 26. 12.00 óra</a:t>
            </a:r>
            <a:br>
              <a:rPr lang="hu-HU" sz="1600" dirty="0">
                <a:solidFill>
                  <a:srgbClr val="5B2645"/>
                </a:solidFill>
              </a:rPr>
            </a:br>
            <a:r>
              <a:rPr lang="hu-HU" sz="1600" dirty="0">
                <a:solidFill>
                  <a:srgbClr val="5B2645"/>
                </a:solidFill>
              </a:rPr>
              <a:t/>
            </a:r>
            <a:br>
              <a:rPr lang="hu-HU" sz="1600" dirty="0">
                <a:solidFill>
                  <a:srgbClr val="5B2645"/>
                </a:solidFill>
              </a:rPr>
            </a:br>
            <a:r>
              <a:rPr lang="hu-HU" sz="1600" dirty="0">
                <a:solidFill>
                  <a:srgbClr val="5B2645"/>
                </a:solidFill>
              </a:rPr>
              <a:t>+ 200 euró tanulmányi Erasmusra</a:t>
            </a:r>
            <a:br>
              <a:rPr lang="hu-HU" sz="1600" dirty="0">
                <a:solidFill>
                  <a:srgbClr val="5B2645"/>
                </a:solidFill>
              </a:rPr>
            </a:br>
            <a:r>
              <a:rPr lang="hu-HU" sz="1600" dirty="0">
                <a:solidFill>
                  <a:srgbClr val="5B2645"/>
                </a:solidFill>
              </a:rPr>
              <a:t>+100 euró szakmai gyakorlatra</a:t>
            </a:r>
          </a:p>
          <a:p>
            <a:pPr marL="457200" indent="-457200">
              <a:lnSpc>
                <a:spcPct val="90000"/>
              </a:lnSpc>
              <a:buAutoNum type="arabicPeriod"/>
            </a:pPr>
            <a:endParaRPr lang="hu-HU" sz="1600" dirty="0">
              <a:solidFill>
                <a:srgbClr val="5B2645"/>
              </a:solidFill>
            </a:endParaRPr>
          </a:p>
          <a:p>
            <a:pPr>
              <a:lnSpc>
                <a:spcPct val="90000"/>
              </a:lnSpc>
            </a:pPr>
            <a:r>
              <a:rPr lang="hu-HU" sz="1600" b="1" dirty="0">
                <a:solidFill>
                  <a:srgbClr val="5B2645"/>
                </a:solidFill>
              </a:rPr>
              <a:t>2.</a:t>
            </a:r>
            <a:r>
              <a:rPr lang="hu-HU" sz="1600" dirty="0">
                <a:solidFill>
                  <a:srgbClr val="5B2645"/>
                </a:solidFill>
              </a:rPr>
              <a:t> </a:t>
            </a:r>
            <a:r>
              <a:rPr lang="hu-HU" sz="1600" b="1" dirty="0">
                <a:solidFill>
                  <a:srgbClr val="5B2645"/>
                </a:solidFill>
              </a:rPr>
              <a:t>Erasmus fogyatékkal élő vagy tartósan beteg hallgatók kiegészítő pályázata</a:t>
            </a:r>
            <a:br>
              <a:rPr lang="hu-HU" sz="1600" b="1" dirty="0">
                <a:solidFill>
                  <a:srgbClr val="5B2645"/>
                </a:solidFill>
              </a:rPr>
            </a:br>
            <a:r>
              <a:rPr lang="hu-HU" sz="1600" dirty="0">
                <a:solidFill>
                  <a:srgbClr val="5B2645"/>
                </a:solidFill>
              </a:rPr>
              <a:t/>
            </a:r>
            <a:br>
              <a:rPr lang="hu-HU" sz="1600" dirty="0">
                <a:solidFill>
                  <a:srgbClr val="5B2645"/>
                </a:solidFill>
              </a:rPr>
            </a:br>
            <a:r>
              <a:rPr lang="hu-HU" sz="1600" dirty="0">
                <a:solidFill>
                  <a:srgbClr val="5B2645"/>
                </a:solidFill>
              </a:rPr>
              <a:t>A pályázat leadásának határideje tavasszal kiutazóknak: 2020. szeptember 28. 12:00 óra </a:t>
            </a:r>
            <a:br>
              <a:rPr lang="hu-HU" sz="1600" dirty="0">
                <a:solidFill>
                  <a:srgbClr val="5B2645"/>
                </a:solidFill>
              </a:rPr>
            </a:br>
            <a:r>
              <a:rPr lang="hu-HU" sz="1600" dirty="0">
                <a:solidFill>
                  <a:srgbClr val="5B2645"/>
                </a:solidFill>
              </a:rPr>
              <a:t>vagy 2021. január 18. 12:00 óra</a:t>
            </a:r>
          </a:p>
          <a:p>
            <a:pPr marL="457200" indent="-457200">
              <a:lnSpc>
                <a:spcPct val="90000"/>
              </a:lnSpc>
              <a:buAutoNum type="arabicPeriod"/>
            </a:pPr>
            <a:endParaRPr lang="hu-HU" sz="1600" dirty="0">
              <a:solidFill>
                <a:srgbClr val="5B2645"/>
              </a:solidFill>
            </a:endParaRPr>
          </a:p>
          <a:p>
            <a:pPr>
              <a:lnSpc>
                <a:spcPct val="90000"/>
              </a:lnSpc>
            </a:pPr>
            <a:r>
              <a:rPr lang="hu-HU" sz="1600" b="1" dirty="0">
                <a:solidFill>
                  <a:srgbClr val="5B2645"/>
                </a:solidFill>
              </a:rPr>
              <a:t>3. EHÖK Erasmus+ Start ösztöndíj</a:t>
            </a:r>
            <a:br>
              <a:rPr lang="hu-HU" sz="1600" b="1" dirty="0">
                <a:solidFill>
                  <a:srgbClr val="5B2645"/>
                </a:solidFill>
              </a:rPr>
            </a:br>
            <a:r>
              <a:rPr lang="hu-HU" sz="1600" dirty="0">
                <a:solidFill>
                  <a:srgbClr val="5B2645"/>
                </a:solidFill>
              </a:rPr>
              <a:t/>
            </a:r>
            <a:br>
              <a:rPr lang="hu-HU" sz="1600" dirty="0">
                <a:solidFill>
                  <a:srgbClr val="5B2645"/>
                </a:solidFill>
              </a:rPr>
            </a:br>
            <a:r>
              <a:rPr lang="hu-HU" sz="1600" dirty="0">
                <a:solidFill>
                  <a:srgbClr val="5B2645"/>
                </a:solidFill>
              </a:rPr>
              <a:t>A tavasszal kiutazóknak 2021 februárjában várható a pályázati kiírás.</a:t>
            </a:r>
          </a:p>
          <a:p>
            <a:pPr marL="457200" indent="-457200">
              <a:lnSpc>
                <a:spcPct val="90000"/>
              </a:lnSpc>
              <a:buAutoNum type="arabicPeriod"/>
            </a:pPr>
            <a:endParaRPr lang="hu-HU" sz="1600" dirty="0">
              <a:solidFill>
                <a:srgbClr val="5B2645"/>
              </a:solidFill>
            </a:endParaRPr>
          </a:p>
          <a:p>
            <a:pPr>
              <a:lnSpc>
                <a:spcPct val="90000"/>
              </a:lnSpc>
            </a:pPr>
            <a:r>
              <a:rPr lang="hu-HU" sz="1600" b="1" dirty="0">
                <a:solidFill>
                  <a:srgbClr val="5B2645"/>
                </a:solidFill>
              </a:rPr>
              <a:t>4. ELTE </a:t>
            </a:r>
            <a:r>
              <a:rPr lang="hu-HU" sz="1600" b="1" dirty="0" err="1">
                <a:solidFill>
                  <a:srgbClr val="5B2645"/>
                </a:solidFill>
              </a:rPr>
              <a:t>Alumni</a:t>
            </a:r>
            <a:r>
              <a:rPr lang="hu-HU" sz="1600" b="1" dirty="0">
                <a:solidFill>
                  <a:srgbClr val="5B2645"/>
                </a:solidFill>
              </a:rPr>
              <a:t> Alapítványi Pályázat</a:t>
            </a:r>
            <a:br>
              <a:rPr lang="hu-HU" sz="1600" b="1" dirty="0">
                <a:solidFill>
                  <a:srgbClr val="5B2645"/>
                </a:solidFill>
              </a:rPr>
            </a:br>
            <a:r>
              <a:rPr lang="hu-HU" sz="1600" b="1" dirty="0">
                <a:solidFill>
                  <a:srgbClr val="5B2645"/>
                </a:solidFill>
              </a:rPr>
              <a:t/>
            </a:r>
            <a:br>
              <a:rPr lang="hu-HU" sz="1600" b="1" dirty="0">
                <a:solidFill>
                  <a:srgbClr val="5B2645"/>
                </a:solidFill>
              </a:rPr>
            </a:br>
            <a:r>
              <a:rPr lang="hu-HU" sz="1600" dirty="0" smtClean="0">
                <a:solidFill>
                  <a:srgbClr val="5B2645"/>
                </a:solidFill>
              </a:rPr>
              <a:t>Pályázati határidő: november 15.</a:t>
            </a:r>
            <a:endParaRPr lang="hu-HU" sz="1600" b="1" dirty="0">
              <a:solidFill>
                <a:srgbClr val="5B2645"/>
              </a:solidFill>
            </a:endParaRPr>
          </a:p>
        </p:txBody>
      </p:sp>
      <p:sp>
        <p:nvSpPr>
          <p:cNvPr id="4" name="Szövegdoboz 3">
            <a:extLst>
              <a:ext uri="{FF2B5EF4-FFF2-40B4-BE49-F238E27FC236}">
                <a16:creationId xmlns:a16="http://schemas.microsoft.com/office/drawing/2014/main" id="{E3B97531-835F-4111-B183-61EE585CB184}"/>
              </a:ext>
            </a:extLst>
          </p:cNvPr>
          <p:cNvSpPr txBox="1"/>
          <p:nvPr/>
        </p:nvSpPr>
        <p:spPr>
          <a:xfrm>
            <a:off x="6310436" y="1377922"/>
            <a:ext cx="5764720" cy="1338828"/>
          </a:xfrm>
          <a:prstGeom prst="rect">
            <a:avLst/>
          </a:prstGeom>
          <a:noFill/>
        </p:spPr>
        <p:txBody>
          <a:bodyPr wrap="none" rtlCol="0">
            <a:spAutoFit/>
          </a:bodyPr>
          <a:lstStyle/>
          <a:p>
            <a:pPr marL="342900" indent="-342900">
              <a:lnSpc>
                <a:spcPct val="90000"/>
              </a:lnSpc>
              <a:buFont typeface="Arial" panose="020B0604020202020204" pitchFamily="34" charset="0"/>
              <a:buChar char="•"/>
            </a:pPr>
            <a:r>
              <a:rPr lang="hu-HU" dirty="0">
                <a:solidFill>
                  <a:srgbClr val="5B2645"/>
                </a:solidFill>
              </a:rPr>
              <a:t>Kiegészítik az Erasmus+ ösztöndíjat</a:t>
            </a:r>
          </a:p>
          <a:p>
            <a:pPr marL="342900" indent="-342900">
              <a:lnSpc>
                <a:spcPct val="90000"/>
              </a:lnSpc>
              <a:buFont typeface="Arial" panose="020B0604020202020204" pitchFamily="34" charset="0"/>
              <a:buChar char="•"/>
            </a:pPr>
            <a:r>
              <a:rPr lang="hu-HU" dirty="0">
                <a:solidFill>
                  <a:srgbClr val="5B2645"/>
                </a:solidFill>
              </a:rPr>
              <a:t>Külön pályázatot kell benyújtani</a:t>
            </a:r>
          </a:p>
          <a:p>
            <a:pPr marL="342900" indent="-342900">
              <a:lnSpc>
                <a:spcPct val="90000"/>
              </a:lnSpc>
              <a:buFont typeface="Arial" panose="020B0604020202020204" pitchFamily="34" charset="0"/>
              <a:buChar char="•"/>
            </a:pPr>
            <a:r>
              <a:rPr lang="hu-HU" dirty="0">
                <a:solidFill>
                  <a:srgbClr val="5B2645"/>
                </a:solidFill>
              </a:rPr>
              <a:t>Részletes információk: </a:t>
            </a:r>
            <a:br>
              <a:rPr lang="hu-HU" dirty="0">
                <a:solidFill>
                  <a:srgbClr val="5B2645"/>
                </a:solidFill>
              </a:rPr>
            </a:br>
            <a:r>
              <a:rPr lang="hu-HU" dirty="0">
                <a:solidFill>
                  <a:srgbClr val="00B0F0"/>
                </a:solidFill>
                <a:hlinkClick r:id="rId3">
                  <a:extLst>
                    <a:ext uri="{A12FA001-AC4F-418D-AE19-62706E023703}">
                      <ahyp:hlinkClr xmlns="" xmlns:ahyp="http://schemas.microsoft.com/office/drawing/2018/hyperlinkcolor" val="tx"/>
                    </a:ext>
                  </a:extLst>
                </a:hlinkClick>
              </a:rPr>
              <a:t>www.elte.hu/erasmus/kiegeszito_tamogatasok</a:t>
            </a:r>
            <a:r>
              <a:rPr lang="hu-HU" dirty="0">
                <a:solidFill>
                  <a:srgbClr val="5B2645"/>
                </a:solidFill>
              </a:rPr>
              <a:t/>
            </a:r>
            <a:br>
              <a:rPr lang="hu-HU" dirty="0">
                <a:solidFill>
                  <a:srgbClr val="5B2645"/>
                </a:solidFill>
              </a:rPr>
            </a:br>
            <a:r>
              <a:rPr lang="hu-HU" dirty="0">
                <a:solidFill>
                  <a:srgbClr val="5B2645"/>
                </a:solidFill>
              </a:rPr>
              <a:t>De az Erasmus+ felhívásból is kattintható!</a:t>
            </a:r>
          </a:p>
        </p:txBody>
      </p:sp>
      <p:sp>
        <p:nvSpPr>
          <p:cNvPr id="6" name="Élőláb helye 1">
            <a:extLst>
              <a:ext uri="{FF2B5EF4-FFF2-40B4-BE49-F238E27FC236}">
                <a16:creationId xmlns:a16="http://schemas.microsoft.com/office/drawing/2014/main" id="{51C10B3D-BE28-4EAC-A4D5-A156AA46BDB3}"/>
              </a:ext>
            </a:extLst>
          </p:cNvPr>
          <p:cNvSpPr txBox="1">
            <a:spLocks/>
          </p:cNvSpPr>
          <p:nvPr/>
        </p:nvSpPr>
        <p:spPr>
          <a:xfrm>
            <a:off x="2775324" y="6392025"/>
            <a:ext cx="6638176" cy="180974"/>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200" b="1" dirty="0">
                <a:solidFill>
                  <a:srgbClr val="5B2645"/>
                </a:solidFill>
              </a:rPr>
              <a:t>w </a:t>
            </a:r>
            <a:r>
              <a:rPr lang="hu-HU" sz="1200" b="1" dirty="0" err="1">
                <a:solidFill>
                  <a:srgbClr val="5B2645"/>
                </a:solidFill>
              </a:rPr>
              <a:t>w</a:t>
            </a:r>
            <a:r>
              <a:rPr lang="hu-HU" sz="1200" b="1" dirty="0">
                <a:solidFill>
                  <a:srgbClr val="5B2645"/>
                </a:solidFill>
              </a:rPr>
              <a:t> </a:t>
            </a:r>
            <a:r>
              <a:rPr lang="hu-HU" sz="1200" b="1" dirty="0" err="1">
                <a:solidFill>
                  <a:srgbClr val="5B2645"/>
                </a:solidFill>
              </a:rPr>
              <a:t>w</a:t>
            </a:r>
            <a:r>
              <a:rPr lang="hu-HU" sz="1200" b="1" dirty="0">
                <a:solidFill>
                  <a:srgbClr val="5B2645"/>
                </a:solidFill>
              </a:rPr>
              <a:t> . e l t e . h u / e r a s m u s </a:t>
            </a:r>
          </a:p>
        </p:txBody>
      </p:sp>
    </p:spTree>
    <p:extLst>
      <p:ext uri="{BB962C8B-B14F-4D97-AF65-F5344CB8AC3E}">
        <p14:creationId xmlns:p14="http://schemas.microsoft.com/office/powerpoint/2010/main" val="45530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636912"/>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4400" b="1" dirty="0">
                <a:solidFill>
                  <a:srgbClr val="5B2645"/>
                </a:solidFill>
                <a:latin typeface="Century Gothic"/>
              </a:rPr>
              <a:t>TANULMÁNYOK TERVEZÉSE</a:t>
            </a:r>
          </a:p>
        </p:txBody>
      </p:sp>
    </p:spTree>
    <p:extLst>
      <p:ext uri="{BB962C8B-B14F-4D97-AF65-F5344CB8AC3E}">
        <p14:creationId xmlns:p14="http://schemas.microsoft.com/office/powerpoint/2010/main" val="30070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17612" y="138112"/>
            <a:ext cx="9753600" cy="792882"/>
          </a:xfrm>
          <a:solidFill>
            <a:srgbClr val="F7F6EE"/>
          </a:solidFill>
        </p:spPr>
        <p:txBody>
          <a:bodyPr/>
          <a:lstStyle/>
          <a:p>
            <a:pPr algn="ctr"/>
            <a:r>
              <a:rPr lang="hu-HU" b="1" dirty="0">
                <a:solidFill>
                  <a:srgbClr val="5B2645"/>
                </a:solidFill>
              </a:rPr>
              <a:t>TANULMÁNYOK </a:t>
            </a:r>
            <a:r>
              <a:rPr lang="hu-HU" b="1" dirty="0" err="1">
                <a:solidFill>
                  <a:srgbClr val="5B2645"/>
                </a:solidFill>
              </a:rPr>
              <a:t>tERVEZÉSE</a:t>
            </a:r>
            <a:endParaRPr lang="hu-HU" b="1" dirty="0">
              <a:solidFill>
                <a:srgbClr val="5B2645"/>
              </a:solidFill>
            </a:endParaRPr>
          </a:p>
        </p:txBody>
      </p:sp>
      <p:sp>
        <p:nvSpPr>
          <p:cNvPr id="5" name="Élőláb helye 4"/>
          <p:cNvSpPr>
            <a:spLocks noGrp="1"/>
          </p:cNvSpPr>
          <p:nvPr>
            <p:ph type="ftr" sz="quarter" idx="11"/>
          </p:nvPr>
        </p:nvSpPr>
        <p:spPr>
          <a:xfrm>
            <a:off x="4942284" y="6538914"/>
            <a:ext cx="6638176" cy="180974"/>
          </a:xfrm>
        </p:spPr>
        <p:txBody>
          <a:bodyPr/>
          <a:lstStyle/>
          <a:p>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a:t>
            </a:r>
          </a:p>
        </p:txBody>
      </p:sp>
      <p:sp>
        <p:nvSpPr>
          <p:cNvPr id="3" name="Szövegdoboz 2">
            <a:extLst>
              <a:ext uri="{FF2B5EF4-FFF2-40B4-BE49-F238E27FC236}">
                <a16:creationId xmlns:a16="http://schemas.microsoft.com/office/drawing/2014/main" id="{B75146AD-F1E9-4588-AE45-1D80F6E66250}"/>
              </a:ext>
            </a:extLst>
          </p:cNvPr>
          <p:cNvSpPr txBox="1"/>
          <p:nvPr/>
        </p:nvSpPr>
        <p:spPr>
          <a:xfrm>
            <a:off x="608365" y="1021481"/>
            <a:ext cx="11327140" cy="642021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hu-HU" sz="1600" b="1" dirty="0">
                <a:solidFill>
                  <a:srgbClr val="5B2645"/>
                </a:solidFill>
              </a:rPr>
              <a:t>Hova mehetek?</a:t>
            </a:r>
            <a:r>
              <a:rPr lang="hu-HU" sz="1600" dirty="0">
                <a:solidFill>
                  <a:srgbClr val="5B2645"/>
                </a:solidFill>
              </a:rPr>
              <a:t/>
            </a:r>
            <a:br>
              <a:rPr lang="hu-HU" sz="1600" dirty="0">
                <a:solidFill>
                  <a:srgbClr val="5B2645"/>
                </a:solidFill>
              </a:rPr>
            </a:br>
            <a:r>
              <a:rPr lang="hu-HU" sz="1600" dirty="0">
                <a:solidFill>
                  <a:srgbClr val="5B2645"/>
                </a:solidFill>
              </a:rPr>
              <a:t>Tájékoztató lista a központi felhívásban, </a:t>
            </a:r>
            <a:r>
              <a:rPr lang="hu-HU" sz="1600" dirty="0" err="1">
                <a:solidFill>
                  <a:srgbClr val="5B2645"/>
                </a:solidFill>
              </a:rPr>
              <a:t>Neptunban</a:t>
            </a:r>
            <a:r>
              <a:rPr lang="hu-HU" sz="1600" dirty="0">
                <a:solidFill>
                  <a:srgbClr val="5B2645"/>
                </a:solidFill>
              </a:rPr>
              <a:t> listázott intézmények,</a:t>
            </a:r>
            <a:br>
              <a:rPr lang="hu-HU" sz="1600" dirty="0">
                <a:solidFill>
                  <a:srgbClr val="5B2645"/>
                </a:solidFill>
              </a:rPr>
            </a:br>
            <a:r>
              <a:rPr lang="hu-HU" sz="1600" dirty="0">
                <a:solidFill>
                  <a:srgbClr val="5B2645"/>
                </a:solidFill>
              </a:rPr>
              <a:t>kari honlapról/koordinátortól kapott információ (utóbbi a legbiztosabb)</a:t>
            </a:r>
          </a:p>
          <a:p>
            <a:pPr>
              <a:lnSpc>
                <a:spcPct val="150000"/>
              </a:lnSpc>
            </a:pPr>
            <a:r>
              <a:rPr lang="hu-HU" sz="1600" dirty="0">
                <a:solidFill>
                  <a:srgbClr val="5B2645"/>
                </a:solidFill>
              </a:rPr>
              <a:t>     Összesen</a:t>
            </a:r>
            <a:r>
              <a:rPr lang="hu-HU" sz="1600" b="1" dirty="0">
                <a:solidFill>
                  <a:srgbClr val="5B2645"/>
                </a:solidFill>
              </a:rPr>
              <a:t> 3 helyre </a:t>
            </a:r>
            <a:r>
              <a:rPr lang="hu-HU" sz="1600" dirty="0">
                <a:solidFill>
                  <a:srgbClr val="5B2645"/>
                </a:solidFill>
              </a:rPr>
              <a:t>lehet pályázni&gt;sorrend</a:t>
            </a:r>
          </a:p>
          <a:p>
            <a:pPr marL="285750" indent="-285750">
              <a:lnSpc>
                <a:spcPct val="150000"/>
              </a:lnSpc>
              <a:buFont typeface="Arial" panose="020B0604020202020204" pitchFamily="34" charset="0"/>
              <a:buChar char="•"/>
            </a:pPr>
            <a:r>
              <a:rPr lang="hu-HU" sz="1600" dirty="0">
                <a:solidFill>
                  <a:srgbClr val="5B2645"/>
                </a:solidFill>
              </a:rPr>
              <a:t>Minimum</a:t>
            </a:r>
            <a:r>
              <a:rPr lang="hu-HU" sz="1600" b="1" dirty="0">
                <a:solidFill>
                  <a:srgbClr val="5B2645"/>
                </a:solidFill>
              </a:rPr>
              <a:t> 20 ECTS </a:t>
            </a:r>
            <a:r>
              <a:rPr lang="hu-HU" sz="1600" dirty="0">
                <a:solidFill>
                  <a:srgbClr val="5B2645"/>
                </a:solidFill>
              </a:rPr>
              <a:t>elvégzése a kinti egyetemen (BA, MA és osztatlan képzés esetén)</a:t>
            </a:r>
            <a:br>
              <a:rPr lang="hu-HU" sz="1600" dirty="0">
                <a:solidFill>
                  <a:srgbClr val="5B2645"/>
                </a:solidFill>
              </a:rPr>
            </a:br>
            <a:r>
              <a:rPr lang="hu-HU" sz="1600" b="1" dirty="0" err="1">
                <a:solidFill>
                  <a:srgbClr val="5B2645"/>
                </a:solidFill>
              </a:rPr>
              <a:t>Phd</a:t>
            </a:r>
            <a:r>
              <a:rPr lang="hu-HU" sz="1600" b="1" dirty="0">
                <a:solidFill>
                  <a:srgbClr val="5B2645"/>
                </a:solidFill>
              </a:rPr>
              <a:t>: </a:t>
            </a:r>
            <a:r>
              <a:rPr lang="hu-HU" sz="1600" dirty="0">
                <a:solidFill>
                  <a:srgbClr val="5B2645"/>
                </a:solidFill>
              </a:rPr>
              <a:t>Kutatási célú tanulmányi mobilitás esetében</a:t>
            </a:r>
            <a:r>
              <a:rPr lang="hu-HU" sz="1600" b="1" dirty="0">
                <a:solidFill>
                  <a:srgbClr val="5B2645"/>
                </a:solidFill>
              </a:rPr>
              <a:t> nincsen minimum kreditkövetelmény</a:t>
            </a:r>
          </a:p>
          <a:p>
            <a:pPr marL="285750" indent="-285750">
              <a:lnSpc>
                <a:spcPct val="150000"/>
              </a:lnSpc>
              <a:buFont typeface="Arial" panose="020B0604020202020204" pitchFamily="34" charset="0"/>
              <a:buChar char="•"/>
            </a:pPr>
            <a:r>
              <a:rPr lang="hu-HU" sz="1600" dirty="0">
                <a:solidFill>
                  <a:srgbClr val="5B2645"/>
                </a:solidFill>
              </a:rPr>
              <a:t>Fogadóintézmény </a:t>
            </a:r>
            <a:r>
              <a:rPr lang="hu-HU" sz="1600" b="1" dirty="0">
                <a:solidFill>
                  <a:srgbClr val="5B2645"/>
                </a:solidFill>
              </a:rPr>
              <a:t>tudatos választás</a:t>
            </a:r>
            <a:r>
              <a:rPr lang="hu-HU" sz="1600" dirty="0">
                <a:solidFill>
                  <a:srgbClr val="5B2645"/>
                </a:solidFill>
              </a:rPr>
              <a:t>a!</a:t>
            </a:r>
          </a:p>
          <a:p>
            <a:pPr marL="285750" indent="-285750">
              <a:lnSpc>
                <a:spcPct val="150000"/>
              </a:lnSpc>
              <a:buFont typeface="Arial" panose="020B0604020202020204" pitchFamily="34" charset="0"/>
              <a:buChar char="•"/>
            </a:pPr>
            <a:r>
              <a:rPr lang="hu-HU" sz="1600" dirty="0">
                <a:solidFill>
                  <a:srgbClr val="5B2645"/>
                </a:solidFill>
              </a:rPr>
              <a:t>A kinti </a:t>
            </a:r>
            <a:r>
              <a:rPr lang="hu-HU" sz="1600" b="1" dirty="0">
                <a:solidFill>
                  <a:srgbClr val="5B2645"/>
                </a:solidFill>
              </a:rPr>
              <a:t>kurzuskatalógus átnézése </a:t>
            </a:r>
            <a:r>
              <a:rPr lang="hu-HU" sz="1600" dirty="0">
                <a:solidFill>
                  <a:srgbClr val="5B2645"/>
                </a:solidFill>
              </a:rPr>
              <a:t>és az itthoni mintatanterv összevetése </a:t>
            </a:r>
            <a:r>
              <a:rPr lang="hu-HU" sz="1600" b="1" dirty="0">
                <a:solidFill>
                  <a:srgbClr val="5B2645"/>
                </a:solidFill>
              </a:rPr>
              <a:t>(képzési szint, nyelv, kurzusok)</a:t>
            </a:r>
          </a:p>
          <a:p>
            <a:pPr marL="285750" indent="-285750">
              <a:lnSpc>
                <a:spcPct val="150000"/>
              </a:lnSpc>
              <a:buFont typeface="Arial" panose="020B0604020202020204" pitchFamily="34" charset="0"/>
              <a:buChar char="•"/>
            </a:pPr>
            <a:r>
              <a:rPr lang="hu-HU" sz="1600" dirty="0">
                <a:solidFill>
                  <a:srgbClr val="5B2645"/>
                </a:solidFill>
              </a:rPr>
              <a:t>Teljes elfogadtatás és módjai: </a:t>
            </a:r>
            <a:r>
              <a:rPr lang="hu-HU" sz="1600" b="1" dirty="0">
                <a:solidFill>
                  <a:srgbClr val="5B2645"/>
                </a:solidFill>
              </a:rPr>
              <a:t>kötelező vagy szabadon válaszható </a:t>
            </a:r>
            <a:r>
              <a:rPr lang="hu-HU" sz="1600" dirty="0">
                <a:solidFill>
                  <a:srgbClr val="5B2645"/>
                </a:solidFill>
              </a:rPr>
              <a:t>tanegységként</a:t>
            </a:r>
          </a:p>
          <a:p>
            <a:pPr marL="285750" indent="-285750">
              <a:lnSpc>
                <a:spcPct val="150000"/>
              </a:lnSpc>
              <a:buFont typeface="Arial" panose="020B0604020202020204" pitchFamily="34" charset="0"/>
              <a:buChar char="•"/>
            </a:pPr>
            <a:r>
              <a:rPr lang="hu-HU" sz="1600" b="1" dirty="0">
                <a:solidFill>
                  <a:srgbClr val="5B2645"/>
                </a:solidFill>
              </a:rPr>
              <a:t>Egyeztetés </a:t>
            </a:r>
            <a:r>
              <a:rPr lang="hu-HU" sz="1600" dirty="0">
                <a:solidFill>
                  <a:srgbClr val="5B2645"/>
                </a:solidFill>
              </a:rPr>
              <a:t>az érintett oktatókkal és /vagy tanulmányi felelősökkel írásban!</a:t>
            </a:r>
          </a:p>
          <a:p>
            <a:pPr marL="285750" indent="-285750">
              <a:lnSpc>
                <a:spcPct val="150000"/>
              </a:lnSpc>
              <a:buFont typeface="Arial" panose="020B0604020202020204" pitchFamily="34" charset="0"/>
              <a:buChar char="•"/>
            </a:pPr>
            <a:r>
              <a:rPr lang="hu-HU" sz="1600" dirty="0">
                <a:solidFill>
                  <a:srgbClr val="5B2645"/>
                </a:solidFill>
              </a:rPr>
              <a:t>Amennyiben </a:t>
            </a:r>
            <a:r>
              <a:rPr lang="hu-HU" sz="1600" b="1" dirty="0">
                <a:solidFill>
                  <a:srgbClr val="5B2645"/>
                </a:solidFill>
              </a:rPr>
              <a:t>brit és/vagy skandináv egyetemre pályázik, </a:t>
            </a:r>
            <a:r>
              <a:rPr lang="hu-HU" sz="1600" dirty="0">
                <a:solidFill>
                  <a:srgbClr val="5B2645"/>
                </a:solidFill>
              </a:rPr>
              <a:t>érdemes mihamarabb leadni pályázatát!</a:t>
            </a:r>
          </a:p>
          <a:p>
            <a:pPr marL="285750" lvl="0" indent="-285750">
              <a:lnSpc>
                <a:spcPct val="150000"/>
              </a:lnSpc>
              <a:buFont typeface="Arial" panose="020B0604020202020204" pitchFamily="34" charset="0"/>
              <a:buChar char="•"/>
            </a:pPr>
            <a:r>
              <a:rPr lang="hu-HU" sz="1600" b="1" dirty="0">
                <a:solidFill>
                  <a:srgbClr val="5B2645"/>
                </a:solidFill>
              </a:rPr>
              <a:t>Egyéni tanulmányi rend/különleges tanulmányi rend</a:t>
            </a:r>
          </a:p>
          <a:p>
            <a:pPr marL="285750" indent="-285750">
              <a:lnSpc>
                <a:spcPct val="150000"/>
              </a:lnSpc>
              <a:buFont typeface="Arial" panose="020B0604020202020204" pitchFamily="34" charset="0"/>
              <a:buChar char="•"/>
            </a:pPr>
            <a:r>
              <a:rPr lang="hu-HU" sz="1600" b="1" dirty="0">
                <a:solidFill>
                  <a:srgbClr val="5B2645"/>
                </a:solidFill>
              </a:rPr>
              <a:t>Németország </a:t>
            </a:r>
            <a:r>
              <a:rPr lang="hu-HU" sz="1600" dirty="0">
                <a:solidFill>
                  <a:srgbClr val="5B2645"/>
                </a:solidFill>
              </a:rPr>
              <a:t>(aktív státusz miatt az utolsó félévben gond lehet a kiutazás) &gt; az aktív státusz nem tart addig az</a:t>
            </a:r>
            <a:br>
              <a:rPr lang="hu-HU" sz="1600" dirty="0">
                <a:solidFill>
                  <a:srgbClr val="5B2645"/>
                </a:solidFill>
              </a:rPr>
            </a:br>
            <a:r>
              <a:rPr lang="hu-HU" sz="1600" dirty="0">
                <a:solidFill>
                  <a:srgbClr val="5B2645"/>
                </a:solidFill>
              </a:rPr>
              <a:t>ELTE-n, amennyire elhúzódhat a németországi félév</a:t>
            </a:r>
          </a:p>
          <a:p>
            <a:pPr lvl="0"/>
            <a:endParaRPr lang="hu-HU" sz="1600" b="1" dirty="0">
              <a:solidFill>
                <a:srgbClr val="5B2645"/>
              </a:solidFill>
            </a:endParaRPr>
          </a:p>
          <a:p>
            <a:pPr marL="285750" lvl="0" indent="-285750">
              <a:buFont typeface="Arial" panose="020B0604020202020204" pitchFamily="34" charset="0"/>
              <a:buChar char="•"/>
            </a:pPr>
            <a:endParaRPr lang="hu-HU" sz="1600" b="1" dirty="0">
              <a:solidFill>
                <a:srgbClr val="5B2645"/>
              </a:solidFill>
            </a:endParaRPr>
          </a:p>
          <a:p>
            <a:pPr marL="285750" indent="-285750">
              <a:lnSpc>
                <a:spcPct val="90000"/>
              </a:lnSpc>
              <a:buFont typeface="Arial" panose="020B0604020202020204" pitchFamily="34" charset="0"/>
              <a:buChar char="•"/>
            </a:pPr>
            <a:endParaRPr lang="hu-HU" sz="1600" dirty="0">
              <a:solidFill>
                <a:srgbClr val="5B2645"/>
              </a:solidFill>
            </a:endParaRPr>
          </a:p>
          <a:p>
            <a:pPr marL="285750" indent="-285750">
              <a:lnSpc>
                <a:spcPct val="90000"/>
              </a:lnSpc>
              <a:buFont typeface="Arial" panose="020B0604020202020204" pitchFamily="34" charset="0"/>
              <a:buChar char="•"/>
            </a:pPr>
            <a:endParaRPr lang="hu-HU" sz="1600" dirty="0">
              <a:solidFill>
                <a:srgbClr val="5B2645"/>
              </a:solidFill>
            </a:endParaRPr>
          </a:p>
          <a:p>
            <a:pPr marL="285750" indent="-285750">
              <a:lnSpc>
                <a:spcPct val="90000"/>
              </a:lnSpc>
              <a:buFont typeface="Arial" panose="020B0604020202020204" pitchFamily="34" charset="0"/>
              <a:buChar char="•"/>
            </a:pPr>
            <a:endParaRPr lang="hu-HU" sz="1600" dirty="0">
              <a:solidFill>
                <a:srgbClr val="5B2645"/>
              </a:solidFill>
            </a:endParaRPr>
          </a:p>
        </p:txBody>
      </p:sp>
    </p:spTree>
    <p:extLst>
      <p:ext uri="{BB962C8B-B14F-4D97-AF65-F5344CB8AC3E}">
        <p14:creationId xmlns:p14="http://schemas.microsoft.com/office/powerpoint/2010/main" val="384449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636912"/>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4400" b="1" dirty="0">
                <a:solidFill>
                  <a:srgbClr val="5B2645"/>
                </a:solidFill>
                <a:latin typeface="Century Gothic"/>
              </a:rPr>
              <a:t>Erasmus+ mobilitás a koronavírus-járvány alatt</a:t>
            </a:r>
          </a:p>
        </p:txBody>
      </p:sp>
      <p:sp>
        <p:nvSpPr>
          <p:cNvPr id="4" name="Élőláb helye 1">
            <a:extLst>
              <a:ext uri="{FF2B5EF4-FFF2-40B4-BE49-F238E27FC236}">
                <a16:creationId xmlns:a16="http://schemas.microsoft.com/office/drawing/2014/main" id="{9EA16F88-269B-4CDC-B65F-D1EAC1F3F2D2}"/>
              </a:ext>
            </a:extLst>
          </p:cNvPr>
          <p:cNvSpPr>
            <a:spLocks noGrp="1"/>
          </p:cNvSpPr>
          <p:nvPr>
            <p:ph type="ftr" sz="quarter" idx="11"/>
          </p:nvPr>
        </p:nvSpPr>
        <p:spPr>
          <a:xfrm>
            <a:off x="2774950" y="6381750"/>
            <a:ext cx="6638925" cy="180975"/>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Tree>
    <p:extLst>
      <p:ext uri="{BB962C8B-B14F-4D97-AF65-F5344CB8AC3E}">
        <p14:creationId xmlns:p14="http://schemas.microsoft.com/office/powerpoint/2010/main" val="225097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EC3F85CC-0B4A-4B01-B793-AAC97CEAB085}"/>
              </a:ext>
            </a:extLst>
          </p:cNvPr>
          <p:cNvSpPr txBox="1"/>
          <p:nvPr/>
        </p:nvSpPr>
        <p:spPr>
          <a:xfrm>
            <a:off x="261764" y="1102586"/>
            <a:ext cx="12359109" cy="5579669"/>
          </a:xfrm>
          <a:prstGeom prst="rect">
            <a:avLst/>
          </a:prstGeom>
          <a:noFill/>
        </p:spPr>
        <p:txBody>
          <a:bodyPr wrap="square" rtlCol="0">
            <a:spAutoFit/>
          </a:bodyPr>
          <a:lstStyle/>
          <a:p>
            <a:pPr fontAlgn="base"/>
            <a:r>
              <a:rPr lang="hu-HU" b="1" dirty="0">
                <a:solidFill>
                  <a:srgbClr val="5B2645"/>
                </a:solidFill>
              </a:rPr>
              <a:t>ALAPELVEK:</a:t>
            </a:r>
            <a:r>
              <a:rPr lang="en-US" dirty="0">
                <a:solidFill>
                  <a:srgbClr val="5B2645"/>
                </a:solidFill>
              </a:rPr>
              <a:t>​</a:t>
            </a:r>
          </a:p>
          <a:p>
            <a:pPr marL="285750" indent="-285750" fontAlgn="base">
              <a:lnSpc>
                <a:spcPct val="150000"/>
              </a:lnSpc>
              <a:buFont typeface="Arial" panose="020B0604020202020204" pitchFamily="34" charset="0"/>
              <a:buChar char="•"/>
            </a:pPr>
            <a:r>
              <a:rPr lang="hu-HU" sz="1600" b="1" dirty="0">
                <a:solidFill>
                  <a:srgbClr val="5B2645"/>
                </a:solidFill>
              </a:rPr>
              <a:t>Hallgatói mobilitás engedélyezett, ha tanulmányok esetén minimum 3, szakmai gyakorlat esetén minimum 2 hónapos mobilitásról van szó </a:t>
            </a:r>
            <a:r>
              <a:rPr lang="hu-HU" sz="1600" dirty="0">
                <a:solidFill>
                  <a:srgbClr val="5B2645"/>
                </a:solidFill>
              </a:rPr>
              <a:t>- járványügyi kockázata kisebb, mint a rövidebb időtartamú kiutazásoké, karantén kivitelezhető stb.​</a:t>
            </a:r>
          </a:p>
          <a:p>
            <a:pPr marL="285750" indent="-285750" fontAlgn="base">
              <a:lnSpc>
                <a:spcPct val="150000"/>
              </a:lnSpc>
              <a:buFont typeface="Arial" panose="020B0604020202020204" pitchFamily="34" charset="0"/>
              <a:buChar char="•"/>
            </a:pPr>
            <a:r>
              <a:rPr lang="hu-HU" sz="1600" b="1" dirty="0">
                <a:solidFill>
                  <a:srgbClr val="5B2645"/>
                </a:solidFill>
              </a:rPr>
              <a:t>Ösztöndíj </a:t>
            </a:r>
            <a:r>
              <a:rPr lang="hu-HU" sz="1600" dirty="0">
                <a:solidFill>
                  <a:srgbClr val="5B2645"/>
                </a:solidFill>
              </a:rPr>
              <a:t>csak a fizikailag </a:t>
            </a:r>
            <a:r>
              <a:rPr lang="hu-HU" sz="1600" b="1" dirty="0">
                <a:solidFill>
                  <a:srgbClr val="5B2645"/>
                </a:solidFill>
              </a:rPr>
              <a:t>kint töltött időszakra jár!</a:t>
            </a:r>
            <a:r>
              <a:rPr lang="en-US" sz="1600" dirty="0">
                <a:solidFill>
                  <a:srgbClr val="5B2645"/>
                </a:solidFill>
              </a:rPr>
              <a:t>​</a:t>
            </a:r>
          </a:p>
          <a:p>
            <a:pPr marL="285750" indent="-285750" fontAlgn="base">
              <a:lnSpc>
                <a:spcPct val="150000"/>
              </a:lnSpc>
              <a:buFont typeface="Arial" panose="020B0604020202020204" pitchFamily="34" charset="0"/>
              <a:buChar char="•"/>
            </a:pPr>
            <a:r>
              <a:rPr lang="hu-HU" sz="1600" dirty="0">
                <a:solidFill>
                  <a:srgbClr val="5B2645"/>
                </a:solidFill>
              </a:rPr>
              <a:t>A járványügyi helyzet miatt bármilyen változás bekövetkeztét (pl. Később tud kiutazni, előbb kell hazajönni, nem tud kiutazni stb.)</a:t>
            </a:r>
            <a:r>
              <a:rPr lang="hu-HU" sz="1600" b="1" dirty="0">
                <a:solidFill>
                  <a:srgbClr val="5B2645"/>
                </a:solidFill>
              </a:rPr>
              <a:t> jelezni a kari koordinátornak, költségek elszámolása méltányossági (</a:t>
            </a:r>
            <a:r>
              <a:rPr lang="hu-HU" sz="1600" b="1" dirty="0" err="1">
                <a:solidFill>
                  <a:srgbClr val="5B2645"/>
                </a:solidFill>
              </a:rPr>
              <a:t>vis</a:t>
            </a:r>
            <a:r>
              <a:rPr lang="hu-HU" sz="1600" b="1" dirty="0">
                <a:solidFill>
                  <a:srgbClr val="5B2645"/>
                </a:solidFill>
              </a:rPr>
              <a:t> maior) kérelem alapján.</a:t>
            </a:r>
            <a:br>
              <a:rPr lang="hu-HU" sz="1600" b="1" dirty="0">
                <a:solidFill>
                  <a:srgbClr val="5B2645"/>
                </a:solidFill>
              </a:rPr>
            </a:br>
            <a:r>
              <a:rPr lang="hu-HU" sz="1600" b="1" dirty="0">
                <a:solidFill>
                  <a:srgbClr val="5B2645"/>
                </a:solidFill>
              </a:rPr>
              <a:t/>
            </a:r>
            <a:br>
              <a:rPr lang="hu-HU" sz="1600" b="1" dirty="0">
                <a:solidFill>
                  <a:srgbClr val="5B2645"/>
                </a:solidFill>
              </a:rPr>
            </a:br>
            <a:r>
              <a:rPr lang="hu-HU" b="1" dirty="0">
                <a:solidFill>
                  <a:srgbClr val="5B2645"/>
                </a:solidFill>
              </a:rPr>
              <a:t>LEHETSÉGES SZCENÁRIÓK, PÉLDÁK:</a:t>
            </a:r>
            <a:r>
              <a:rPr lang="en-US" dirty="0">
                <a:solidFill>
                  <a:srgbClr val="5B2645"/>
                </a:solidFill>
              </a:rPr>
              <a:t>​</a:t>
            </a:r>
          </a:p>
          <a:p>
            <a:pPr marL="285750" indent="-285750" fontAlgn="base">
              <a:lnSpc>
                <a:spcPct val="150000"/>
              </a:lnSpc>
              <a:buFont typeface="Arial" panose="020B0604020202020204" pitchFamily="34" charset="0"/>
              <a:buChar char="•"/>
            </a:pPr>
            <a:r>
              <a:rPr lang="hu-HU" sz="1600" b="1" dirty="0">
                <a:solidFill>
                  <a:srgbClr val="5B2645"/>
                </a:solidFill>
              </a:rPr>
              <a:t>Amennyiben csak online oktatás/munka tervezhető, akkor is ki lehet utazni és onnan végezni a feladatokat, ilyenkor </a:t>
            </a:r>
            <a:r>
              <a:rPr lang="en-US" sz="1600" dirty="0">
                <a:solidFill>
                  <a:srgbClr val="5B2645"/>
                </a:solidFill>
              </a:rPr>
              <a:t>​</a:t>
            </a:r>
            <a:br>
              <a:rPr lang="en-US" sz="1600" dirty="0">
                <a:solidFill>
                  <a:srgbClr val="5B2645"/>
                </a:solidFill>
              </a:rPr>
            </a:br>
            <a:r>
              <a:rPr lang="hu-HU" sz="1600" b="1" dirty="0">
                <a:solidFill>
                  <a:srgbClr val="5B2645"/>
                </a:solidFill>
              </a:rPr>
              <a:t>jár az ösztöndíj. </a:t>
            </a:r>
            <a:r>
              <a:rPr lang="hu-HU" sz="1600" dirty="0">
                <a:solidFill>
                  <a:srgbClr val="5B2645"/>
                </a:solidFill>
              </a:rPr>
              <a:t>A kint töltött időszak ilyenkor is fizikai mobilitásnak számít.</a:t>
            </a:r>
            <a:r>
              <a:rPr lang="en-US" sz="1600" dirty="0">
                <a:solidFill>
                  <a:srgbClr val="5B2645"/>
                </a:solidFill>
              </a:rPr>
              <a:t>​</a:t>
            </a:r>
          </a:p>
          <a:p>
            <a:pPr marL="285750" indent="-285750" fontAlgn="base">
              <a:lnSpc>
                <a:spcPct val="150000"/>
              </a:lnSpc>
              <a:buFont typeface="Arial" panose="020B0604020202020204" pitchFamily="34" charset="0"/>
              <a:buChar char="•"/>
            </a:pPr>
            <a:r>
              <a:rPr lang="hu-HU" sz="1600" dirty="0">
                <a:solidFill>
                  <a:srgbClr val="5B2645"/>
                </a:solidFill>
              </a:rPr>
              <a:t>Amennyiben karanténkötelezettség van az egyetemi tanulmányok/szakmai gyakorlat megkezdése előtt, úgy annyival előbb ki lehet utazni&gt; </a:t>
            </a:r>
            <a:r>
              <a:rPr lang="hu-HU" sz="1600" b="1" dirty="0">
                <a:solidFill>
                  <a:srgbClr val="5B2645"/>
                </a:solidFill>
              </a:rPr>
              <a:t>a kinti karantén időszakra is jár az ösztöndíj. </a:t>
            </a:r>
            <a:r>
              <a:rPr lang="en-US" sz="1600" dirty="0">
                <a:solidFill>
                  <a:srgbClr val="5B2645"/>
                </a:solidFill>
              </a:rPr>
              <a:t>​</a:t>
            </a:r>
          </a:p>
          <a:p>
            <a:pPr fontAlgn="base">
              <a:lnSpc>
                <a:spcPct val="150000"/>
              </a:lnSpc>
            </a:pPr>
            <a:r>
              <a:rPr lang="en-US" sz="1600" dirty="0">
                <a:solidFill>
                  <a:srgbClr val="5B2645"/>
                </a:solidFill>
              </a:rPr>
              <a:t>​</a:t>
            </a:r>
          </a:p>
          <a:p>
            <a:pPr marL="342900" indent="-342900">
              <a:lnSpc>
                <a:spcPct val="150000"/>
              </a:lnSpc>
              <a:buFont typeface="Arial" panose="020B0604020202020204" pitchFamily="34" charset="0"/>
              <a:buChar char="•"/>
            </a:pPr>
            <a:endParaRPr lang="hu-HU" dirty="0">
              <a:solidFill>
                <a:srgbClr val="5B2645"/>
              </a:solidFill>
            </a:endParaRPr>
          </a:p>
        </p:txBody>
      </p:sp>
      <p:sp>
        <p:nvSpPr>
          <p:cNvPr id="2" name="Szövegdoboz 1">
            <a:extLst>
              <a:ext uri="{FF2B5EF4-FFF2-40B4-BE49-F238E27FC236}">
                <a16:creationId xmlns:a16="http://schemas.microsoft.com/office/drawing/2014/main" id="{D4868C81-7269-4507-8213-8603C8CF2932}"/>
              </a:ext>
            </a:extLst>
          </p:cNvPr>
          <p:cNvSpPr txBox="1"/>
          <p:nvPr/>
        </p:nvSpPr>
        <p:spPr>
          <a:xfrm>
            <a:off x="3812377" y="260648"/>
            <a:ext cx="4564070" cy="590931"/>
          </a:xfrm>
          <a:prstGeom prst="rect">
            <a:avLst/>
          </a:prstGeom>
          <a:noFill/>
        </p:spPr>
        <p:txBody>
          <a:bodyPr wrap="none" rtlCol="0">
            <a:spAutoFit/>
          </a:bodyPr>
          <a:lstStyle/>
          <a:p>
            <a:pPr>
              <a:lnSpc>
                <a:spcPct val="90000"/>
              </a:lnSpc>
            </a:pPr>
            <a:r>
              <a:rPr lang="hu-HU" sz="3600" b="1" dirty="0">
                <a:solidFill>
                  <a:srgbClr val="5B2645"/>
                </a:solidFill>
              </a:rPr>
              <a:t>RUGALMAS KERETEK</a:t>
            </a:r>
          </a:p>
        </p:txBody>
      </p:sp>
    </p:spTree>
    <p:extLst>
      <p:ext uri="{BB962C8B-B14F-4D97-AF65-F5344CB8AC3E}">
        <p14:creationId xmlns:p14="http://schemas.microsoft.com/office/powerpoint/2010/main" val="411175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EC3F85CC-0B4A-4B01-B793-AAC97CEAB085}"/>
              </a:ext>
            </a:extLst>
          </p:cNvPr>
          <p:cNvSpPr txBox="1"/>
          <p:nvPr/>
        </p:nvSpPr>
        <p:spPr>
          <a:xfrm>
            <a:off x="189756" y="1196752"/>
            <a:ext cx="12359109" cy="6133667"/>
          </a:xfrm>
          <a:prstGeom prst="rect">
            <a:avLst/>
          </a:prstGeom>
          <a:noFill/>
        </p:spPr>
        <p:txBody>
          <a:bodyPr wrap="square" rtlCol="0">
            <a:spAutoFit/>
          </a:bodyPr>
          <a:lstStyle/>
          <a:p>
            <a:pPr fontAlgn="base">
              <a:lnSpc>
                <a:spcPct val="150000"/>
              </a:lnSpc>
            </a:pPr>
            <a:r>
              <a:rPr lang="hu-HU" b="1" dirty="0">
                <a:solidFill>
                  <a:srgbClr val="5B2645"/>
                </a:solidFill>
              </a:rPr>
              <a:t>LEHETSÉGES SZCENÁRIÓK, PÉLDÁK:</a:t>
            </a:r>
            <a:r>
              <a:rPr lang="en-US" dirty="0">
                <a:solidFill>
                  <a:srgbClr val="5B2645"/>
                </a:solidFill>
              </a:rPr>
              <a:t>​</a:t>
            </a:r>
          </a:p>
          <a:p>
            <a:pPr marL="285750" indent="-285750" fontAlgn="base">
              <a:lnSpc>
                <a:spcPct val="150000"/>
              </a:lnSpc>
              <a:buFont typeface="Arial" panose="020B0604020202020204" pitchFamily="34" charset="0"/>
              <a:buChar char="•"/>
            </a:pPr>
            <a:r>
              <a:rPr lang="hu-HU" sz="1600" dirty="0">
                <a:solidFill>
                  <a:srgbClr val="5B2645"/>
                </a:solidFill>
              </a:rPr>
              <a:t>Ha a koronavírus-járvány miatt </a:t>
            </a:r>
            <a:r>
              <a:rPr lang="hu-HU" sz="1600" b="1" dirty="0">
                <a:solidFill>
                  <a:srgbClr val="5B2645"/>
                </a:solidFill>
              </a:rPr>
              <a:t>meghiúsul a mobilitás a kiutazás előtt</a:t>
            </a:r>
            <a:r>
              <a:rPr lang="hu-HU" sz="1600" dirty="0">
                <a:solidFill>
                  <a:srgbClr val="5B2645"/>
                </a:solidFill>
              </a:rPr>
              <a:t>&gt; le lehet mondani vagy halasztani.</a:t>
            </a:r>
            <a:r>
              <a:rPr lang="en-US" sz="1600" dirty="0">
                <a:solidFill>
                  <a:srgbClr val="5B2645"/>
                </a:solidFill>
              </a:rPr>
              <a:t>​</a:t>
            </a:r>
            <a:br>
              <a:rPr lang="en-US" sz="1600" dirty="0">
                <a:solidFill>
                  <a:srgbClr val="5B2645"/>
                </a:solidFill>
              </a:rPr>
            </a:br>
            <a:r>
              <a:rPr lang="hu-HU" sz="1600" dirty="0">
                <a:solidFill>
                  <a:srgbClr val="5B2645"/>
                </a:solidFill>
              </a:rPr>
              <a:t>Ha már keletkezett költség (előre kifizetett repülőjegy, szállás kaució, biztosítás stb.), akkor egyéni kérelem alapján visszaigényelhető az összeg.</a:t>
            </a:r>
            <a:r>
              <a:rPr lang="en-US" sz="1600" dirty="0">
                <a:solidFill>
                  <a:srgbClr val="5B2645"/>
                </a:solidFill>
              </a:rPr>
              <a:t>​</a:t>
            </a:r>
            <a:endParaRPr lang="hu-HU" sz="1600" b="1" dirty="0">
              <a:solidFill>
                <a:srgbClr val="5B2645"/>
              </a:solidFill>
            </a:endParaRPr>
          </a:p>
          <a:p>
            <a:pPr marL="285750" indent="-285750" fontAlgn="base">
              <a:lnSpc>
                <a:spcPct val="150000"/>
              </a:lnSpc>
              <a:buFont typeface="Arial" panose="020B0604020202020204" pitchFamily="34" charset="0"/>
              <a:buChar char="•"/>
            </a:pPr>
            <a:r>
              <a:rPr lang="hu-HU" sz="1600" b="1" dirty="0">
                <a:solidFill>
                  <a:srgbClr val="5B2645"/>
                </a:solidFill>
              </a:rPr>
              <a:t>Amennyiben már </a:t>
            </a:r>
            <a:r>
              <a:rPr lang="hu-HU" sz="1600" b="1" dirty="0" err="1">
                <a:solidFill>
                  <a:srgbClr val="5B2645"/>
                </a:solidFill>
              </a:rPr>
              <a:t>kinntartózkodás</a:t>
            </a:r>
            <a:r>
              <a:rPr lang="hu-HU" sz="1600" b="1" dirty="0">
                <a:solidFill>
                  <a:srgbClr val="5B2645"/>
                </a:solidFill>
              </a:rPr>
              <a:t> alatt online oktatás lép életbe </a:t>
            </a:r>
            <a:r>
              <a:rPr lang="en-US" sz="1600" dirty="0">
                <a:solidFill>
                  <a:srgbClr val="5B2645"/>
                </a:solidFill>
              </a:rPr>
              <a:t>​</a:t>
            </a:r>
            <a:br>
              <a:rPr lang="en-US" sz="1600" dirty="0">
                <a:solidFill>
                  <a:srgbClr val="5B2645"/>
                </a:solidFill>
              </a:rPr>
            </a:br>
            <a:r>
              <a:rPr lang="hu-HU" sz="1600" dirty="0">
                <a:solidFill>
                  <a:srgbClr val="5B2645"/>
                </a:solidFill>
              </a:rPr>
              <a:t>&gt; kintről tovább követhetők az  órák (ilyenkor jár az ösztöndíj)</a:t>
            </a:r>
            <a:r>
              <a:rPr lang="en-US" sz="1600" dirty="0">
                <a:solidFill>
                  <a:srgbClr val="5B2645"/>
                </a:solidFill>
              </a:rPr>
              <a:t>​</a:t>
            </a:r>
            <a:br>
              <a:rPr lang="en-US" sz="1600" dirty="0">
                <a:solidFill>
                  <a:srgbClr val="5B2645"/>
                </a:solidFill>
              </a:rPr>
            </a:br>
            <a:r>
              <a:rPr lang="hu-HU" sz="1600" dirty="0">
                <a:solidFill>
                  <a:srgbClr val="5B2645"/>
                </a:solidFill>
              </a:rPr>
              <a:t>&gt; haza is lehet jönni és innen folytatni az online tanulmányokat (az itthon töltött időszakra már nem jár ösztöndíj)</a:t>
            </a:r>
            <a:r>
              <a:rPr lang="en-US" sz="1600" dirty="0">
                <a:solidFill>
                  <a:srgbClr val="5B2645"/>
                </a:solidFill>
              </a:rPr>
              <a:t>​</a:t>
            </a:r>
            <a:br>
              <a:rPr lang="en-US" sz="1600" dirty="0">
                <a:solidFill>
                  <a:srgbClr val="5B2645"/>
                </a:solidFill>
              </a:rPr>
            </a:br>
            <a:r>
              <a:rPr lang="hu-HU" sz="1600" dirty="0">
                <a:solidFill>
                  <a:srgbClr val="5B2645"/>
                </a:solidFill>
              </a:rPr>
              <a:t>&gt; elhalasztható egy későbbi időpontra (ilyenkor az időarányos ösztöndíj visszafizetendő)</a:t>
            </a:r>
            <a:r>
              <a:rPr lang="en-US" sz="1600" dirty="0">
                <a:solidFill>
                  <a:srgbClr val="5B2645"/>
                </a:solidFill>
              </a:rPr>
              <a:t>​</a:t>
            </a:r>
          </a:p>
          <a:p>
            <a:pPr marL="285750" indent="-285750" fontAlgn="base">
              <a:lnSpc>
                <a:spcPct val="150000"/>
              </a:lnSpc>
              <a:buFont typeface="Arial" panose="020B0604020202020204" pitchFamily="34" charset="0"/>
              <a:buChar char="•"/>
            </a:pPr>
            <a:r>
              <a:rPr lang="hu-HU" sz="1600" b="1" dirty="0">
                <a:solidFill>
                  <a:srgbClr val="5B2645"/>
                </a:solidFill>
              </a:rPr>
              <a:t>Amennyiben már </a:t>
            </a:r>
            <a:r>
              <a:rPr lang="hu-HU" sz="1600" b="1" dirty="0" err="1">
                <a:solidFill>
                  <a:srgbClr val="5B2645"/>
                </a:solidFill>
              </a:rPr>
              <a:t>kinntartózkodás</a:t>
            </a:r>
            <a:r>
              <a:rPr lang="hu-HU" sz="1600" b="1" dirty="0">
                <a:solidFill>
                  <a:srgbClr val="5B2645"/>
                </a:solidFill>
              </a:rPr>
              <a:t> alatt online munkavégzés lép életbe</a:t>
            </a:r>
            <a:r>
              <a:rPr lang="en-US" sz="1600" dirty="0">
                <a:solidFill>
                  <a:srgbClr val="5B2645"/>
                </a:solidFill>
              </a:rPr>
              <a:t>​</a:t>
            </a:r>
            <a:br>
              <a:rPr lang="en-US" sz="1600" dirty="0">
                <a:solidFill>
                  <a:srgbClr val="5B2645"/>
                </a:solidFill>
              </a:rPr>
            </a:br>
            <a:r>
              <a:rPr lang="hu-HU" sz="1600" dirty="0">
                <a:solidFill>
                  <a:srgbClr val="5B2645"/>
                </a:solidFill>
              </a:rPr>
              <a:t>&gt; ha szakmailag értelmes és elvégezhető a munka, kintről tovább lehet dolgozni (jár az ösztöndíj)</a:t>
            </a:r>
            <a:r>
              <a:rPr lang="en-US" sz="1600" dirty="0">
                <a:solidFill>
                  <a:srgbClr val="5B2645"/>
                </a:solidFill>
              </a:rPr>
              <a:t>​</a:t>
            </a:r>
            <a:br>
              <a:rPr lang="en-US" sz="1600" dirty="0">
                <a:solidFill>
                  <a:srgbClr val="5B2645"/>
                </a:solidFill>
              </a:rPr>
            </a:br>
            <a:r>
              <a:rPr lang="hu-HU" sz="1600" dirty="0">
                <a:solidFill>
                  <a:srgbClr val="5B2645"/>
                </a:solidFill>
              </a:rPr>
              <a:t>&gt; haza is lehet jönni és innen folytatni a munkát, amennyiben a fogadófélnek is megfelel (ilyenkor nem jár ösztöndíj)</a:t>
            </a:r>
            <a:r>
              <a:rPr lang="en-US" sz="1600" dirty="0">
                <a:solidFill>
                  <a:srgbClr val="5B2645"/>
                </a:solidFill>
              </a:rPr>
              <a:t>​</a:t>
            </a:r>
            <a:br>
              <a:rPr lang="en-US" sz="1600" dirty="0">
                <a:solidFill>
                  <a:srgbClr val="5B2645"/>
                </a:solidFill>
              </a:rPr>
            </a:br>
            <a:r>
              <a:rPr lang="hu-HU" sz="1600" dirty="0">
                <a:solidFill>
                  <a:srgbClr val="5B2645"/>
                </a:solidFill>
              </a:rPr>
              <a:t>&gt; haza is lehet jönni, a fogadóféllel egyeztetve későbbi időpontra halasztható a szakmai gyakorlat </a:t>
            </a:r>
            <a:br>
              <a:rPr lang="hu-HU" sz="1600" dirty="0">
                <a:solidFill>
                  <a:srgbClr val="5B2645"/>
                </a:solidFill>
              </a:rPr>
            </a:br>
            <a:r>
              <a:rPr lang="hu-HU" sz="1600" dirty="0">
                <a:solidFill>
                  <a:srgbClr val="5B2645"/>
                </a:solidFill>
              </a:rPr>
              <a:t>(ilyenkor az időarányos ösztöndíj visszafizetendő)</a:t>
            </a:r>
            <a:r>
              <a:rPr lang="en-US" sz="1600" dirty="0">
                <a:solidFill>
                  <a:srgbClr val="5B2645"/>
                </a:solidFill>
              </a:rPr>
              <a:t>​</a:t>
            </a:r>
          </a:p>
          <a:p>
            <a:pPr fontAlgn="base">
              <a:lnSpc>
                <a:spcPct val="150000"/>
              </a:lnSpc>
            </a:pPr>
            <a:r>
              <a:rPr lang="hu-HU" sz="1600" dirty="0">
                <a:solidFill>
                  <a:srgbClr val="5B2645"/>
                </a:solidFill>
              </a:rPr>
              <a:t>​</a:t>
            </a:r>
            <a:r>
              <a:rPr lang="hu-HU" dirty="0"/>
              <a:t/>
            </a:r>
            <a:br>
              <a:rPr lang="hu-HU" dirty="0"/>
            </a:br>
            <a:endParaRPr lang="hu-HU" dirty="0"/>
          </a:p>
          <a:p>
            <a:pPr marL="342900" indent="-342900">
              <a:lnSpc>
                <a:spcPct val="150000"/>
              </a:lnSpc>
              <a:buFont typeface="Arial" panose="020B0604020202020204" pitchFamily="34" charset="0"/>
              <a:buChar char="•"/>
            </a:pPr>
            <a:endParaRPr lang="hu-HU" dirty="0">
              <a:solidFill>
                <a:srgbClr val="5B2645"/>
              </a:solidFill>
            </a:endParaRPr>
          </a:p>
        </p:txBody>
      </p:sp>
      <p:sp>
        <p:nvSpPr>
          <p:cNvPr id="4" name="Szövegdoboz 3">
            <a:extLst>
              <a:ext uri="{FF2B5EF4-FFF2-40B4-BE49-F238E27FC236}">
                <a16:creationId xmlns:a16="http://schemas.microsoft.com/office/drawing/2014/main" id="{39BFAFFC-405F-4C69-B878-757546868020}"/>
              </a:ext>
            </a:extLst>
          </p:cNvPr>
          <p:cNvSpPr txBox="1"/>
          <p:nvPr/>
        </p:nvSpPr>
        <p:spPr>
          <a:xfrm>
            <a:off x="3812377" y="260648"/>
            <a:ext cx="4564070" cy="590931"/>
          </a:xfrm>
          <a:prstGeom prst="rect">
            <a:avLst/>
          </a:prstGeom>
          <a:noFill/>
        </p:spPr>
        <p:txBody>
          <a:bodyPr wrap="none" rtlCol="0">
            <a:spAutoFit/>
          </a:bodyPr>
          <a:lstStyle/>
          <a:p>
            <a:pPr>
              <a:lnSpc>
                <a:spcPct val="90000"/>
              </a:lnSpc>
            </a:pPr>
            <a:r>
              <a:rPr lang="hu-HU" sz="3600" b="1" dirty="0">
                <a:solidFill>
                  <a:srgbClr val="5B2645"/>
                </a:solidFill>
              </a:rPr>
              <a:t>RUGALMAS KERETEK</a:t>
            </a:r>
          </a:p>
        </p:txBody>
      </p:sp>
    </p:spTree>
    <p:extLst>
      <p:ext uri="{BB962C8B-B14F-4D97-AF65-F5344CB8AC3E}">
        <p14:creationId xmlns:p14="http://schemas.microsoft.com/office/powerpoint/2010/main" val="23505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620688"/>
            <a:ext cx="9753600" cy="432048"/>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2800" b="1" dirty="0">
                <a:solidFill>
                  <a:srgbClr val="5B2645"/>
                </a:solidFill>
                <a:latin typeface="Century Gothic"/>
              </a:rPr>
              <a:t>Erasmus+ mobilitás a koronavírus-járvány alatt</a:t>
            </a:r>
            <a:br>
              <a:rPr lang="hu-HU" sz="2800" b="1" dirty="0">
                <a:solidFill>
                  <a:srgbClr val="5B2645"/>
                </a:solidFill>
                <a:latin typeface="Century Gothic"/>
              </a:rPr>
            </a:br>
            <a:endParaRPr lang="hu-HU" sz="2800" b="1" dirty="0">
              <a:solidFill>
                <a:srgbClr val="5B2645"/>
              </a:solidFill>
              <a:latin typeface="Century Gothic"/>
            </a:endParaRPr>
          </a:p>
        </p:txBody>
      </p:sp>
      <p:sp>
        <p:nvSpPr>
          <p:cNvPr id="3" name="Szövegdoboz 2">
            <a:extLst>
              <a:ext uri="{FF2B5EF4-FFF2-40B4-BE49-F238E27FC236}">
                <a16:creationId xmlns:a16="http://schemas.microsoft.com/office/drawing/2014/main" id="{EC3F85CC-0B4A-4B01-B793-AAC97CEAB085}"/>
              </a:ext>
            </a:extLst>
          </p:cNvPr>
          <p:cNvSpPr txBox="1"/>
          <p:nvPr/>
        </p:nvSpPr>
        <p:spPr>
          <a:xfrm>
            <a:off x="189756" y="836712"/>
            <a:ext cx="12359109" cy="812530"/>
          </a:xfrm>
          <a:prstGeom prst="rect">
            <a:avLst/>
          </a:prstGeom>
          <a:noFill/>
        </p:spPr>
        <p:txBody>
          <a:bodyPr wrap="square" rtlCol="0">
            <a:spAutoFit/>
          </a:bodyPr>
          <a:lstStyle/>
          <a:p>
            <a:pPr>
              <a:lnSpc>
                <a:spcPct val="90000"/>
              </a:lnSpc>
            </a:pPr>
            <a:r>
              <a:rPr lang="hu-HU" sz="1600" dirty="0">
                <a:solidFill>
                  <a:srgbClr val="5B2645"/>
                </a:solidFill>
              </a:rPr>
              <a:t/>
            </a:r>
            <a:br>
              <a:rPr lang="hu-HU" sz="1600" dirty="0">
                <a:solidFill>
                  <a:srgbClr val="5B2645"/>
                </a:solidFill>
              </a:rPr>
            </a:br>
            <a:r>
              <a:rPr lang="hu-HU" dirty="0">
                <a:solidFill>
                  <a:srgbClr val="5B2645"/>
                </a:solidFill>
              </a:rPr>
              <a:t/>
            </a:r>
            <a:br>
              <a:rPr lang="hu-HU" dirty="0">
                <a:solidFill>
                  <a:srgbClr val="5B2645"/>
                </a:solidFill>
              </a:rPr>
            </a:br>
            <a:endParaRPr lang="hu-HU" dirty="0">
              <a:solidFill>
                <a:srgbClr val="5B2645"/>
              </a:solidFill>
            </a:endParaRPr>
          </a:p>
        </p:txBody>
      </p:sp>
      <p:sp>
        <p:nvSpPr>
          <p:cNvPr id="2" name="Téglalap 1">
            <a:extLst>
              <a:ext uri="{FF2B5EF4-FFF2-40B4-BE49-F238E27FC236}">
                <a16:creationId xmlns:a16="http://schemas.microsoft.com/office/drawing/2014/main" id="{08F3F90A-D4E6-415F-BEB3-AFE367F71DF5}"/>
              </a:ext>
            </a:extLst>
          </p:cNvPr>
          <p:cNvSpPr/>
          <p:nvPr/>
        </p:nvSpPr>
        <p:spPr>
          <a:xfrm>
            <a:off x="81744" y="1484784"/>
            <a:ext cx="12025336" cy="3831818"/>
          </a:xfrm>
          <a:prstGeom prst="rect">
            <a:avLst/>
          </a:prstGeom>
        </p:spPr>
        <p:txBody>
          <a:bodyPr wrap="square">
            <a:spAutoFit/>
          </a:bodyPr>
          <a:lstStyle/>
          <a:p>
            <a:pPr marL="285750" indent="-285750">
              <a:lnSpc>
                <a:spcPct val="90000"/>
              </a:lnSpc>
              <a:buFont typeface="Arial" panose="020B0604020202020204" pitchFamily="34" charset="0"/>
              <a:buChar char="•"/>
            </a:pPr>
            <a:r>
              <a:rPr lang="hu-HU" dirty="0">
                <a:solidFill>
                  <a:srgbClr val="5B2645"/>
                </a:solidFill>
              </a:rPr>
              <a:t>Amennyiben hazautazás, megszakítás, mobilitás törlése miatt költségelszámolásra van szükség, egyéni méltányossági kérelem (</a:t>
            </a:r>
            <a:r>
              <a:rPr lang="hu-HU" i="1" dirty="0" err="1">
                <a:solidFill>
                  <a:srgbClr val="5B2645"/>
                </a:solidFill>
              </a:rPr>
              <a:t>vis</a:t>
            </a:r>
            <a:r>
              <a:rPr lang="hu-HU" i="1" dirty="0">
                <a:solidFill>
                  <a:srgbClr val="5B2645"/>
                </a:solidFill>
              </a:rPr>
              <a:t> maior</a:t>
            </a:r>
            <a:r>
              <a:rPr lang="hu-HU" dirty="0">
                <a:solidFill>
                  <a:srgbClr val="5B2645"/>
                </a:solidFill>
              </a:rPr>
              <a:t> kérelem) benyújtására van szükség, ezért </a:t>
            </a:r>
            <a:r>
              <a:rPr lang="hu-HU" b="1" dirty="0">
                <a:solidFill>
                  <a:srgbClr val="5B2645"/>
                </a:solidFill>
              </a:rPr>
              <a:t>nagyon fontos a számlák, fizetési bizonylatok megőrzése, illetve </a:t>
            </a:r>
            <a:r>
              <a:rPr lang="hu-HU" b="1" dirty="0">
                <a:solidFill>
                  <a:srgbClr val="FF0000"/>
                </a:solidFill>
              </a:rPr>
              <a:t>EURÓ ALAPÚ </a:t>
            </a:r>
            <a:r>
              <a:rPr lang="hu-HU" b="1" dirty="0">
                <a:solidFill>
                  <a:srgbClr val="5B2645"/>
                </a:solidFill>
              </a:rPr>
              <a:t>számla nyitása.</a:t>
            </a:r>
            <a:r>
              <a:rPr lang="hu-HU" dirty="0">
                <a:solidFill>
                  <a:srgbClr val="5B2645"/>
                </a:solidFill>
              </a:rPr>
              <a:t>​</a:t>
            </a:r>
            <a:r>
              <a:rPr lang="hu-HU" dirty="0"/>
              <a:t/>
            </a:r>
            <a:br>
              <a:rPr lang="hu-HU" dirty="0"/>
            </a:br>
            <a:endParaRPr lang="hu-HU" dirty="0">
              <a:solidFill>
                <a:srgbClr val="5B2645"/>
              </a:solidFill>
            </a:endParaRPr>
          </a:p>
          <a:p>
            <a:pPr marL="285750" indent="-285750">
              <a:lnSpc>
                <a:spcPct val="90000"/>
              </a:lnSpc>
              <a:buFont typeface="Arial" panose="020B0604020202020204" pitchFamily="34" charset="0"/>
              <a:buChar char="•"/>
            </a:pPr>
            <a:r>
              <a:rPr lang="hu-HU" dirty="0">
                <a:solidFill>
                  <a:srgbClr val="5B2645"/>
                </a:solidFill>
              </a:rPr>
              <a:t>MINDENKORI</a:t>
            </a:r>
            <a:r>
              <a:rPr lang="hu-HU" b="1" dirty="0">
                <a:solidFill>
                  <a:srgbClr val="5B2645"/>
                </a:solidFill>
              </a:rPr>
              <a:t> KORONAVÍRUS ÉS VIS MAIOR KÉRELEM INFORMÁCIÓK: </a:t>
            </a:r>
            <a:r>
              <a:rPr lang="hu-HU" dirty="0">
                <a:solidFill>
                  <a:srgbClr val="00B0F0"/>
                </a:solidFill>
                <a:hlinkClick r:id="rId3">
                  <a:extLst>
                    <a:ext uri="{A12FA001-AC4F-418D-AE19-62706E023703}">
                      <ahyp:hlinkClr xmlns="" xmlns:ahyp="http://schemas.microsoft.com/office/drawing/2018/hyperlinkcolor" val="tx"/>
                    </a:ext>
                  </a:extLst>
                </a:hlinkClick>
              </a:rPr>
              <a:t>www.elte.hu/erasmus/koronavirusinformacio</a:t>
            </a:r>
            <a:r>
              <a:rPr lang="hu-HU" dirty="0">
                <a:solidFill>
                  <a:srgbClr val="5B2645"/>
                </a:solidFill>
              </a:rPr>
              <a:t/>
            </a:r>
            <a:br>
              <a:rPr lang="hu-HU" dirty="0">
                <a:solidFill>
                  <a:srgbClr val="5B2645"/>
                </a:solidFill>
              </a:rPr>
            </a:br>
            <a:endParaRPr lang="hu-HU" dirty="0">
              <a:solidFill>
                <a:srgbClr val="5B2645"/>
              </a:solidFill>
            </a:endParaRPr>
          </a:p>
          <a:p>
            <a:pPr marL="285750" indent="-285750">
              <a:lnSpc>
                <a:spcPct val="90000"/>
              </a:lnSpc>
              <a:buFont typeface="Arial" panose="020B0604020202020204" pitchFamily="34" charset="0"/>
              <a:buChar char="•"/>
            </a:pPr>
            <a:r>
              <a:rPr lang="hu-HU" b="1" dirty="0">
                <a:solidFill>
                  <a:srgbClr val="5B2645"/>
                </a:solidFill>
              </a:rPr>
              <a:t>Tájékozódás a fogadó intézménynél</a:t>
            </a:r>
            <a:r>
              <a:rPr lang="hu-HU" dirty="0">
                <a:solidFill>
                  <a:srgbClr val="5B2645"/>
                </a:solidFill>
              </a:rPr>
              <a:t>!</a:t>
            </a:r>
            <a:br>
              <a:rPr lang="hu-HU" dirty="0">
                <a:solidFill>
                  <a:srgbClr val="5B2645"/>
                </a:solidFill>
              </a:rPr>
            </a:br>
            <a:endParaRPr lang="hu-HU" dirty="0">
              <a:solidFill>
                <a:srgbClr val="5B2645"/>
              </a:solidFill>
            </a:endParaRPr>
          </a:p>
          <a:p>
            <a:pPr marL="285750" indent="-285750">
              <a:lnSpc>
                <a:spcPct val="90000"/>
              </a:lnSpc>
              <a:buFont typeface="Arial" panose="020B0604020202020204" pitchFamily="34" charset="0"/>
              <a:buChar char="•"/>
            </a:pPr>
            <a:r>
              <a:rPr lang="hu-HU" dirty="0">
                <a:solidFill>
                  <a:srgbClr val="5B2645"/>
                </a:solidFill>
              </a:rPr>
              <a:t>A mobilitás ideje alatt is figyelni kell a </a:t>
            </a:r>
            <a:r>
              <a:rPr lang="hu-HU" b="1" dirty="0">
                <a:solidFill>
                  <a:srgbClr val="5B2645"/>
                </a:solidFill>
              </a:rPr>
              <a:t>fogadó és küldő fél utasításai</a:t>
            </a:r>
            <a:r>
              <a:rPr lang="hu-HU" dirty="0">
                <a:solidFill>
                  <a:srgbClr val="5B2645"/>
                </a:solidFill>
              </a:rPr>
              <a:t>t is! </a:t>
            </a:r>
            <a:br>
              <a:rPr lang="hu-HU" dirty="0">
                <a:solidFill>
                  <a:srgbClr val="5B2645"/>
                </a:solidFill>
              </a:rPr>
            </a:br>
            <a:endParaRPr lang="hu-HU" dirty="0">
              <a:solidFill>
                <a:srgbClr val="5B2645"/>
              </a:solidFill>
            </a:endParaRPr>
          </a:p>
          <a:p>
            <a:pPr marL="285750" indent="-285750">
              <a:lnSpc>
                <a:spcPct val="90000"/>
              </a:lnSpc>
              <a:buFont typeface="Arial" panose="020B0604020202020204" pitchFamily="34" charset="0"/>
              <a:buChar char="•"/>
            </a:pPr>
            <a:r>
              <a:rPr lang="hu-HU" dirty="0">
                <a:solidFill>
                  <a:srgbClr val="5B2645"/>
                </a:solidFill>
              </a:rPr>
              <a:t>Bármilyen </a:t>
            </a:r>
            <a:r>
              <a:rPr lang="hu-HU" dirty="0" err="1">
                <a:solidFill>
                  <a:srgbClr val="5B2645"/>
                </a:solidFill>
              </a:rPr>
              <a:t>vis</a:t>
            </a:r>
            <a:r>
              <a:rPr lang="hu-HU" dirty="0">
                <a:solidFill>
                  <a:srgbClr val="5B2645"/>
                </a:solidFill>
              </a:rPr>
              <a:t> maior helyzet vagy változás esetén a legfontosabb a nyílt </a:t>
            </a:r>
            <a:r>
              <a:rPr lang="hu-HU" b="1" dirty="0">
                <a:solidFill>
                  <a:srgbClr val="5B2645"/>
                </a:solidFill>
              </a:rPr>
              <a:t>kommunikáció&gt; a fogadóegyetem és az ELTE is csak akkor tud segíteni, ha tud a problémákról.</a:t>
            </a:r>
            <a:r>
              <a:rPr lang="hu-HU" dirty="0">
                <a:solidFill>
                  <a:srgbClr val="5B2645"/>
                </a:solidFill>
              </a:rPr>
              <a:t/>
            </a:r>
            <a:br>
              <a:rPr lang="hu-HU" dirty="0">
                <a:solidFill>
                  <a:srgbClr val="5B2645"/>
                </a:solidFill>
              </a:rPr>
            </a:br>
            <a:endParaRPr lang="hu-HU" dirty="0">
              <a:solidFill>
                <a:srgbClr val="5B2645"/>
              </a:solidFill>
            </a:endParaRPr>
          </a:p>
          <a:p>
            <a:pPr marL="285750" indent="-285750">
              <a:lnSpc>
                <a:spcPct val="90000"/>
              </a:lnSpc>
              <a:buFont typeface="Arial" panose="020B0604020202020204" pitchFamily="34" charset="0"/>
              <a:buChar char="•"/>
            </a:pPr>
            <a:r>
              <a:rPr lang="hu-HU" dirty="0">
                <a:solidFill>
                  <a:srgbClr val="5B2645"/>
                </a:solidFill>
              </a:rPr>
              <a:t>Az Erasmus+ ösztöndíjprogram </a:t>
            </a:r>
            <a:r>
              <a:rPr lang="hu-HU" b="1" dirty="0">
                <a:solidFill>
                  <a:srgbClr val="5B2645"/>
                </a:solidFill>
              </a:rPr>
              <a:t>rugalmas és biztos keretek</a:t>
            </a:r>
            <a:r>
              <a:rPr lang="hu-HU" dirty="0">
                <a:solidFill>
                  <a:srgbClr val="5B2645"/>
                </a:solidFill>
              </a:rPr>
              <a:t>et nyújt. </a:t>
            </a:r>
            <a:endParaRPr lang="hu-HU" dirty="0"/>
          </a:p>
        </p:txBody>
      </p:sp>
    </p:spTree>
    <p:extLst>
      <p:ext uri="{BB962C8B-B14F-4D97-AF65-F5344CB8AC3E}">
        <p14:creationId xmlns:p14="http://schemas.microsoft.com/office/powerpoint/2010/main" val="42020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636912"/>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4400" b="1" dirty="0">
                <a:solidFill>
                  <a:srgbClr val="5B2645"/>
                </a:solidFill>
                <a:latin typeface="Century Gothic"/>
              </a:rPr>
              <a:t>ELBÍRÁLÁS, NOMINÁLÁS</a:t>
            </a:r>
          </a:p>
        </p:txBody>
      </p:sp>
    </p:spTree>
    <p:extLst>
      <p:ext uri="{BB962C8B-B14F-4D97-AF65-F5344CB8AC3E}">
        <p14:creationId xmlns:p14="http://schemas.microsoft.com/office/powerpoint/2010/main" val="108879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24644"/>
            <a:ext cx="9753600" cy="432048"/>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3200" b="1" dirty="0">
                <a:solidFill>
                  <a:srgbClr val="5B2645"/>
                </a:solidFill>
                <a:latin typeface="Century Gothic"/>
              </a:rPr>
              <a:t>ELBÍRÁLÁS</a:t>
            </a:r>
            <a:br>
              <a:rPr lang="hu-HU" sz="3200" b="1" dirty="0">
                <a:solidFill>
                  <a:srgbClr val="5B2645"/>
                </a:solidFill>
                <a:latin typeface="Century Gothic"/>
              </a:rPr>
            </a:br>
            <a:endParaRPr lang="hu-HU" sz="3200" b="1" dirty="0">
              <a:solidFill>
                <a:srgbClr val="5B2645"/>
              </a:solidFill>
              <a:latin typeface="Century Gothic"/>
            </a:endParaRPr>
          </a:p>
        </p:txBody>
      </p:sp>
      <p:sp>
        <p:nvSpPr>
          <p:cNvPr id="3" name="Szövegdoboz 2">
            <a:extLst>
              <a:ext uri="{FF2B5EF4-FFF2-40B4-BE49-F238E27FC236}">
                <a16:creationId xmlns:a16="http://schemas.microsoft.com/office/drawing/2014/main" id="{EC3F85CC-0B4A-4B01-B793-AAC97CEAB085}"/>
              </a:ext>
            </a:extLst>
          </p:cNvPr>
          <p:cNvSpPr txBox="1"/>
          <p:nvPr/>
        </p:nvSpPr>
        <p:spPr>
          <a:xfrm>
            <a:off x="189756" y="836712"/>
            <a:ext cx="12359109" cy="812530"/>
          </a:xfrm>
          <a:prstGeom prst="rect">
            <a:avLst/>
          </a:prstGeom>
          <a:noFill/>
        </p:spPr>
        <p:txBody>
          <a:bodyPr wrap="square" rtlCol="0">
            <a:spAutoFit/>
          </a:bodyPr>
          <a:lstStyle/>
          <a:p>
            <a:pPr>
              <a:lnSpc>
                <a:spcPct val="90000"/>
              </a:lnSpc>
            </a:pPr>
            <a:r>
              <a:rPr lang="hu-HU" sz="1600" dirty="0">
                <a:solidFill>
                  <a:srgbClr val="5B2645"/>
                </a:solidFill>
              </a:rPr>
              <a:t/>
            </a:r>
            <a:br>
              <a:rPr lang="hu-HU" sz="1600" dirty="0">
                <a:solidFill>
                  <a:srgbClr val="5B2645"/>
                </a:solidFill>
              </a:rPr>
            </a:br>
            <a:r>
              <a:rPr lang="hu-HU" dirty="0">
                <a:solidFill>
                  <a:srgbClr val="5B2645"/>
                </a:solidFill>
              </a:rPr>
              <a:t/>
            </a:r>
            <a:br>
              <a:rPr lang="hu-HU" dirty="0">
                <a:solidFill>
                  <a:srgbClr val="5B2645"/>
                </a:solidFill>
              </a:rPr>
            </a:br>
            <a:endParaRPr lang="hu-HU" dirty="0">
              <a:solidFill>
                <a:srgbClr val="5B2645"/>
              </a:solidFill>
            </a:endParaRPr>
          </a:p>
        </p:txBody>
      </p:sp>
      <p:sp>
        <p:nvSpPr>
          <p:cNvPr id="2" name="Téglalap 1">
            <a:extLst>
              <a:ext uri="{FF2B5EF4-FFF2-40B4-BE49-F238E27FC236}">
                <a16:creationId xmlns:a16="http://schemas.microsoft.com/office/drawing/2014/main" id="{08F3F90A-D4E6-415F-BEB3-AFE367F71DF5}"/>
              </a:ext>
            </a:extLst>
          </p:cNvPr>
          <p:cNvSpPr/>
          <p:nvPr/>
        </p:nvSpPr>
        <p:spPr>
          <a:xfrm>
            <a:off x="81744" y="1484784"/>
            <a:ext cx="12025336" cy="369332"/>
          </a:xfrm>
          <a:prstGeom prst="rect">
            <a:avLst/>
          </a:prstGeom>
        </p:spPr>
        <p:txBody>
          <a:bodyPr wrap="square">
            <a:spAutoFit/>
          </a:bodyPr>
          <a:lstStyle/>
          <a:p>
            <a:pPr marL="285750" indent="-285750" algn="just">
              <a:lnSpc>
                <a:spcPct val="90000"/>
              </a:lnSpc>
              <a:buFont typeface="Arial" panose="020B0604020202020204" pitchFamily="34" charset="0"/>
              <a:buChar char="•"/>
            </a:pPr>
            <a:endParaRPr lang="hu-HU" sz="2000" dirty="0"/>
          </a:p>
        </p:txBody>
      </p:sp>
      <p:pic>
        <p:nvPicPr>
          <p:cNvPr id="5" name="Kép 4" descr="A képen képernyőkép látható&#10;&#10;Automatikusan generált leírás">
            <a:extLst>
              <a:ext uri="{FF2B5EF4-FFF2-40B4-BE49-F238E27FC236}">
                <a16:creationId xmlns:a16="http://schemas.microsoft.com/office/drawing/2014/main" id="{98FADB3B-C910-42E5-BEB1-723DB4B41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41" y="836712"/>
            <a:ext cx="10748935" cy="3919055"/>
          </a:xfrm>
          <a:prstGeom prst="rect">
            <a:avLst/>
          </a:prstGeom>
        </p:spPr>
      </p:pic>
      <p:pic>
        <p:nvPicPr>
          <p:cNvPr id="12" name="Kép 11">
            <a:extLst>
              <a:ext uri="{FF2B5EF4-FFF2-40B4-BE49-F238E27FC236}">
                <a16:creationId xmlns:a16="http://schemas.microsoft.com/office/drawing/2014/main" id="{C92211DA-4E23-49E2-965F-B006B02B6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841" y="4797152"/>
            <a:ext cx="10748935" cy="1371670"/>
          </a:xfrm>
          <a:prstGeom prst="rect">
            <a:avLst/>
          </a:prstGeom>
        </p:spPr>
      </p:pic>
      <p:sp>
        <p:nvSpPr>
          <p:cNvPr id="8" name="Élőláb helye 1">
            <a:extLst>
              <a:ext uri="{FF2B5EF4-FFF2-40B4-BE49-F238E27FC236}">
                <a16:creationId xmlns:a16="http://schemas.microsoft.com/office/drawing/2014/main" id="{D7BDCA4C-5DBD-46A1-9CB0-D7E726C7EF20}"/>
              </a:ext>
            </a:extLst>
          </p:cNvPr>
          <p:cNvSpPr>
            <a:spLocks noGrp="1"/>
          </p:cNvSpPr>
          <p:nvPr>
            <p:ph type="ftr" sz="quarter" idx="11"/>
          </p:nvPr>
        </p:nvSpPr>
        <p:spPr>
          <a:xfrm>
            <a:off x="2775324" y="6453101"/>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Tree>
    <p:extLst>
      <p:ext uri="{BB962C8B-B14F-4D97-AF65-F5344CB8AC3E}">
        <p14:creationId xmlns:p14="http://schemas.microsoft.com/office/powerpoint/2010/main" val="119287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24644"/>
            <a:ext cx="9753600" cy="432048"/>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3200" b="1" dirty="0">
                <a:solidFill>
                  <a:srgbClr val="5B2645"/>
                </a:solidFill>
                <a:latin typeface="Century Gothic"/>
              </a:rPr>
              <a:t>ELBÍRÁLÁS, NOMINÁLÁS</a:t>
            </a:r>
            <a:br>
              <a:rPr lang="hu-HU" sz="3200" b="1" dirty="0">
                <a:solidFill>
                  <a:srgbClr val="5B2645"/>
                </a:solidFill>
                <a:latin typeface="Century Gothic"/>
              </a:rPr>
            </a:br>
            <a:endParaRPr lang="hu-HU" sz="3200" b="1" dirty="0">
              <a:solidFill>
                <a:srgbClr val="5B2645"/>
              </a:solidFill>
              <a:latin typeface="Century Gothic"/>
            </a:endParaRPr>
          </a:p>
        </p:txBody>
      </p:sp>
      <p:sp>
        <p:nvSpPr>
          <p:cNvPr id="3" name="Szövegdoboz 2">
            <a:extLst>
              <a:ext uri="{FF2B5EF4-FFF2-40B4-BE49-F238E27FC236}">
                <a16:creationId xmlns:a16="http://schemas.microsoft.com/office/drawing/2014/main" id="{EC3F85CC-0B4A-4B01-B793-AAC97CEAB085}"/>
              </a:ext>
            </a:extLst>
          </p:cNvPr>
          <p:cNvSpPr txBox="1"/>
          <p:nvPr/>
        </p:nvSpPr>
        <p:spPr>
          <a:xfrm>
            <a:off x="189756" y="1000036"/>
            <a:ext cx="11917324" cy="2834622"/>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hu-HU" dirty="0">
                <a:solidFill>
                  <a:srgbClr val="5B2645"/>
                </a:solidFill>
              </a:rPr>
              <a:t>A pályázat elbírálása tehát többlépcsős. Az intézeti/kari koordinátora már feltételesen tájékoztathat a kari bírálatról, azonban </a:t>
            </a:r>
            <a:r>
              <a:rPr lang="hu-HU" b="1" dirty="0">
                <a:solidFill>
                  <a:srgbClr val="5B2645"/>
                </a:solidFill>
              </a:rPr>
              <a:t>a pályázati bírálat eredménye a Hallgatói és Oktatói Mobilitási Bizottság (HOMB) ülés utáni értesítés után válik hivatalossá.</a:t>
            </a:r>
          </a:p>
          <a:p>
            <a:pPr marL="285750" indent="-285750">
              <a:lnSpc>
                <a:spcPct val="90000"/>
              </a:lnSpc>
              <a:buFont typeface="Arial" panose="020B0604020202020204" pitchFamily="34" charset="0"/>
              <a:buChar char="•"/>
            </a:pPr>
            <a:r>
              <a:rPr lang="hu-HU" dirty="0">
                <a:solidFill>
                  <a:srgbClr val="5B2645"/>
                </a:solidFill>
              </a:rPr>
              <a:t>A hivatalos értesítés a </a:t>
            </a:r>
            <a:r>
              <a:rPr lang="hu-HU" dirty="0" err="1">
                <a:solidFill>
                  <a:srgbClr val="5B2645"/>
                </a:solidFill>
              </a:rPr>
              <a:t>Neptunban</a:t>
            </a:r>
            <a:r>
              <a:rPr lang="hu-HU" dirty="0">
                <a:solidFill>
                  <a:srgbClr val="5B2645"/>
                </a:solidFill>
              </a:rPr>
              <a:t> megadott e-mail címre érkezik, valamint a </a:t>
            </a:r>
            <a:r>
              <a:rPr lang="hu-HU" dirty="0" err="1">
                <a:solidFill>
                  <a:srgbClr val="5B2645"/>
                </a:solidFill>
              </a:rPr>
              <a:t>Neptunban</a:t>
            </a:r>
            <a:r>
              <a:rPr lang="hu-HU" dirty="0">
                <a:solidFill>
                  <a:srgbClr val="5B2645"/>
                </a:solidFill>
              </a:rPr>
              <a:t> az Erasmus menüpontban is megtekinthető.</a:t>
            </a:r>
          </a:p>
          <a:p>
            <a:pPr marL="285750" indent="-285750">
              <a:lnSpc>
                <a:spcPct val="90000"/>
              </a:lnSpc>
              <a:buFont typeface="Arial" panose="020B0604020202020204" pitchFamily="34" charset="0"/>
              <a:buChar char="•"/>
            </a:pPr>
            <a:r>
              <a:rPr lang="hu-HU" b="1" dirty="0">
                <a:solidFill>
                  <a:srgbClr val="5B2645"/>
                </a:solidFill>
              </a:rPr>
              <a:t>Feltételes </a:t>
            </a:r>
            <a:r>
              <a:rPr lang="hu-HU" b="1" dirty="0" err="1">
                <a:solidFill>
                  <a:srgbClr val="5B2645"/>
                </a:solidFill>
              </a:rPr>
              <a:t>nominálás</a:t>
            </a:r>
            <a:r>
              <a:rPr lang="hu-HU" b="1" dirty="0">
                <a:solidFill>
                  <a:srgbClr val="5B2645"/>
                </a:solidFill>
              </a:rPr>
              <a:t>: HOMB döntés előtt kiküldött </a:t>
            </a:r>
            <a:r>
              <a:rPr lang="hu-HU" b="1" dirty="0" err="1">
                <a:solidFill>
                  <a:srgbClr val="5B2645"/>
                </a:solidFill>
              </a:rPr>
              <a:t>nominálás</a:t>
            </a:r>
            <a:r>
              <a:rPr lang="hu-HU" b="1" dirty="0">
                <a:solidFill>
                  <a:srgbClr val="5B2645"/>
                </a:solidFill>
              </a:rPr>
              <a:t> a kar/intézet/tanszék részéről, a kinti egyetem korai határideje miatt. </a:t>
            </a:r>
            <a:r>
              <a:rPr lang="hu-HU" dirty="0">
                <a:solidFill>
                  <a:srgbClr val="5B2645"/>
                </a:solidFill>
              </a:rPr>
              <a:t>Tipikusan brit és/vagy skandináv egyetemek esetén.​</a:t>
            </a:r>
          </a:p>
          <a:p>
            <a:pPr marL="285750" indent="-285750">
              <a:lnSpc>
                <a:spcPct val="90000"/>
              </a:lnSpc>
              <a:buFont typeface="Arial" panose="020B0604020202020204" pitchFamily="34" charset="0"/>
              <a:buChar char="•"/>
            </a:pPr>
            <a:r>
              <a:rPr lang="hu-HU" dirty="0">
                <a:solidFill>
                  <a:srgbClr val="5B2645"/>
                </a:solidFill>
              </a:rPr>
              <a:t>Mi az a </a:t>
            </a:r>
            <a:r>
              <a:rPr lang="hu-HU" dirty="0" err="1">
                <a:solidFill>
                  <a:srgbClr val="5B2645"/>
                </a:solidFill>
              </a:rPr>
              <a:t>nominálás</a:t>
            </a:r>
            <a:r>
              <a:rPr lang="hu-HU" dirty="0">
                <a:solidFill>
                  <a:srgbClr val="5B2645"/>
                </a:solidFill>
              </a:rPr>
              <a:t>?</a:t>
            </a:r>
          </a:p>
          <a:p>
            <a:pPr marL="285750" indent="-285750">
              <a:lnSpc>
                <a:spcPct val="90000"/>
              </a:lnSpc>
              <a:buFont typeface="Arial" panose="020B0604020202020204" pitchFamily="34" charset="0"/>
              <a:buChar char="•"/>
            </a:pPr>
            <a:endParaRPr lang="hu-HU" b="1" dirty="0">
              <a:solidFill>
                <a:srgbClr val="5B2645"/>
              </a:solidFill>
            </a:endParaRPr>
          </a:p>
          <a:p>
            <a:pPr marL="285750" indent="-285750">
              <a:lnSpc>
                <a:spcPct val="90000"/>
              </a:lnSpc>
              <a:buFont typeface="Arial" panose="020B0604020202020204" pitchFamily="34" charset="0"/>
              <a:buChar char="•"/>
            </a:pPr>
            <a:endParaRPr lang="hu-HU" b="1" dirty="0">
              <a:solidFill>
                <a:srgbClr val="5B2645"/>
              </a:solidFill>
            </a:endParaRPr>
          </a:p>
          <a:p>
            <a:pPr>
              <a:lnSpc>
                <a:spcPct val="90000"/>
              </a:lnSpc>
            </a:pPr>
            <a:endParaRPr lang="hu-HU" b="1" dirty="0">
              <a:solidFill>
                <a:srgbClr val="5B2645"/>
              </a:solidFill>
            </a:endParaRPr>
          </a:p>
        </p:txBody>
      </p:sp>
      <p:sp>
        <p:nvSpPr>
          <p:cNvPr id="2" name="Téglalap 1">
            <a:extLst>
              <a:ext uri="{FF2B5EF4-FFF2-40B4-BE49-F238E27FC236}">
                <a16:creationId xmlns:a16="http://schemas.microsoft.com/office/drawing/2014/main" id="{08F3F90A-D4E6-415F-BEB3-AFE367F71DF5}"/>
              </a:ext>
            </a:extLst>
          </p:cNvPr>
          <p:cNvSpPr/>
          <p:nvPr/>
        </p:nvSpPr>
        <p:spPr>
          <a:xfrm>
            <a:off x="81744" y="1484784"/>
            <a:ext cx="12025336" cy="369332"/>
          </a:xfrm>
          <a:prstGeom prst="rect">
            <a:avLst/>
          </a:prstGeom>
        </p:spPr>
        <p:txBody>
          <a:bodyPr wrap="square">
            <a:spAutoFit/>
          </a:bodyPr>
          <a:lstStyle/>
          <a:p>
            <a:pPr marL="285750" indent="-285750" algn="just">
              <a:lnSpc>
                <a:spcPct val="90000"/>
              </a:lnSpc>
              <a:buFont typeface="Arial" panose="020B0604020202020204" pitchFamily="34" charset="0"/>
              <a:buChar char="•"/>
            </a:pPr>
            <a:endParaRPr lang="hu-HU" sz="2000" dirty="0"/>
          </a:p>
        </p:txBody>
      </p:sp>
      <p:pic>
        <p:nvPicPr>
          <p:cNvPr id="6" name="Kép 5" descr="A képen asztal látható&#10;&#10;Automatikusan generált leírás">
            <a:extLst>
              <a:ext uri="{FF2B5EF4-FFF2-40B4-BE49-F238E27FC236}">
                <a16:creationId xmlns:a16="http://schemas.microsoft.com/office/drawing/2014/main" id="{61691A90-20F9-4CBE-AAA2-8DDD24EC6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88" y="3068960"/>
            <a:ext cx="11233248" cy="3168921"/>
          </a:xfrm>
          <a:prstGeom prst="rect">
            <a:avLst/>
          </a:prstGeom>
        </p:spPr>
      </p:pic>
      <p:sp>
        <p:nvSpPr>
          <p:cNvPr id="8" name="Élőláb helye 1">
            <a:extLst>
              <a:ext uri="{FF2B5EF4-FFF2-40B4-BE49-F238E27FC236}">
                <a16:creationId xmlns:a16="http://schemas.microsoft.com/office/drawing/2014/main" id="{CDB69FEB-BBCB-4A38-9AB9-C25B374D21BE}"/>
              </a:ext>
            </a:extLst>
          </p:cNvPr>
          <p:cNvSpPr>
            <a:spLocks noGrp="1"/>
          </p:cNvSpPr>
          <p:nvPr>
            <p:ph type="ftr" sz="quarter" idx="11"/>
          </p:nvPr>
        </p:nvSpPr>
        <p:spPr>
          <a:xfrm>
            <a:off x="2775324" y="6442435"/>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Tree>
    <p:extLst>
      <p:ext uri="{BB962C8B-B14F-4D97-AF65-F5344CB8AC3E}">
        <p14:creationId xmlns:p14="http://schemas.microsoft.com/office/powerpoint/2010/main" val="288579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180896"/>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b="1" dirty="0">
                <a:solidFill>
                  <a:srgbClr val="5B2645"/>
                </a:solidFill>
                <a:latin typeface="Century Gothic"/>
              </a:rPr>
              <a:t>TARTALOM</a:t>
            </a:r>
          </a:p>
        </p:txBody>
      </p:sp>
      <p:sp>
        <p:nvSpPr>
          <p:cNvPr id="3" name="Téglalap 2">
            <a:extLst>
              <a:ext uri="{FF2B5EF4-FFF2-40B4-BE49-F238E27FC236}">
                <a16:creationId xmlns:a16="http://schemas.microsoft.com/office/drawing/2014/main" id="{B05F191B-C911-4F7D-B44C-B2FC7DE68649}"/>
              </a:ext>
            </a:extLst>
          </p:cNvPr>
          <p:cNvSpPr/>
          <p:nvPr/>
        </p:nvSpPr>
        <p:spPr>
          <a:xfrm>
            <a:off x="549796" y="843677"/>
            <a:ext cx="10801200" cy="5032147"/>
          </a:xfrm>
          <a:prstGeom prst="rect">
            <a:avLst/>
          </a:prstGeom>
        </p:spPr>
        <p:txBody>
          <a:bodyPr wrap="square">
            <a:spAutoFit/>
          </a:bodyPr>
          <a:lstStyle/>
          <a:p>
            <a:pPr marL="502920" indent="-457200">
              <a:buClr>
                <a:srgbClr val="545454"/>
              </a:buClr>
              <a:buAutoNum type="arabicPeriod"/>
            </a:pPr>
            <a:r>
              <a:rPr lang="hu-HU" sz="2400" dirty="0">
                <a:solidFill>
                  <a:srgbClr val="5B2645"/>
                </a:solidFill>
              </a:rPr>
              <a:t>Erasmus</a:t>
            </a:r>
            <a:r>
              <a:rPr lang="hu-HU" dirty="0">
                <a:solidFill>
                  <a:srgbClr val="5B2645"/>
                </a:solidFill>
              </a:rPr>
              <a:t>+ </a:t>
            </a:r>
          </a:p>
          <a:p>
            <a:pPr marL="1080000" lvl="1">
              <a:spcBef>
                <a:spcPts val="1800"/>
              </a:spcBef>
              <a:buClr>
                <a:srgbClr val="545454"/>
              </a:buClr>
            </a:pPr>
            <a:r>
              <a:rPr lang="hu-HU" dirty="0">
                <a:solidFill>
                  <a:srgbClr val="5B2645"/>
                </a:solidFill>
              </a:rPr>
              <a:t>Ösztöndíjtípusok és a megvalósítás időszaka</a:t>
            </a:r>
          </a:p>
          <a:p>
            <a:pPr marL="1080000" lvl="1">
              <a:spcBef>
                <a:spcPts val="1800"/>
              </a:spcBef>
              <a:buClr>
                <a:srgbClr val="545454"/>
              </a:buClr>
            </a:pPr>
            <a:r>
              <a:rPr lang="hu-HU" dirty="0">
                <a:solidFill>
                  <a:srgbClr val="5B2645"/>
                </a:solidFill>
              </a:rPr>
              <a:t>Pályázási tudnivalók</a:t>
            </a:r>
          </a:p>
          <a:p>
            <a:pPr marL="1080000" lvl="1">
              <a:spcBef>
                <a:spcPts val="1800"/>
              </a:spcBef>
              <a:buClr>
                <a:srgbClr val="545454"/>
              </a:buClr>
            </a:pPr>
            <a:r>
              <a:rPr lang="hu-HU" dirty="0">
                <a:solidFill>
                  <a:srgbClr val="5B2645"/>
                </a:solidFill>
              </a:rPr>
              <a:t>Pénzügyek</a:t>
            </a:r>
          </a:p>
          <a:p>
            <a:pPr marL="1080000" lvl="1">
              <a:spcBef>
                <a:spcPts val="1800"/>
              </a:spcBef>
              <a:buClr>
                <a:srgbClr val="545454"/>
              </a:buClr>
            </a:pPr>
            <a:r>
              <a:rPr lang="hu-HU" dirty="0">
                <a:solidFill>
                  <a:srgbClr val="5B2645"/>
                </a:solidFill>
              </a:rPr>
              <a:t>Tanulmányok tervezése</a:t>
            </a:r>
          </a:p>
          <a:p>
            <a:pPr marL="1080000" lvl="1">
              <a:spcBef>
                <a:spcPts val="1800"/>
              </a:spcBef>
              <a:buClr>
                <a:srgbClr val="545454"/>
              </a:buClr>
            </a:pPr>
            <a:r>
              <a:rPr lang="hu-HU" dirty="0">
                <a:solidFill>
                  <a:srgbClr val="5B2645"/>
                </a:solidFill>
              </a:rPr>
              <a:t>Erasmus+ mobilitás a koronavírus-járvány alatt</a:t>
            </a:r>
          </a:p>
          <a:p>
            <a:pPr marL="1080000" lvl="1">
              <a:spcBef>
                <a:spcPts val="1800"/>
              </a:spcBef>
              <a:buClr>
                <a:srgbClr val="545454"/>
              </a:buClr>
            </a:pPr>
            <a:r>
              <a:rPr lang="hu-HU" dirty="0">
                <a:solidFill>
                  <a:srgbClr val="5B2645"/>
                </a:solidFill>
              </a:rPr>
              <a:t>Elbírálás, </a:t>
            </a:r>
            <a:r>
              <a:rPr lang="hu-HU" dirty="0" err="1">
                <a:solidFill>
                  <a:srgbClr val="5B2645"/>
                </a:solidFill>
              </a:rPr>
              <a:t>nominálás</a:t>
            </a:r>
            <a:endParaRPr lang="hu-HU" dirty="0">
              <a:solidFill>
                <a:srgbClr val="5B2645"/>
              </a:solidFill>
            </a:endParaRPr>
          </a:p>
          <a:p>
            <a:pPr marL="1080000" lvl="1">
              <a:spcBef>
                <a:spcPts val="1800"/>
              </a:spcBef>
              <a:buClr>
                <a:srgbClr val="545454"/>
              </a:buClr>
            </a:pPr>
            <a:r>
              <a:rPr lang="hu-HU" dirty="0">
                <a:solidFill>
                  <a:srgbClr val="5B2645"/>
                </a:solidFill>
              </a:rPr>
              <a:t>Nyertes vagyok, és most?</a:t>
            </a:r>
            <a:br>
              <a:rPr lang="hu-HU" dirty="0">
                <a:solidFill>
                  <a:srgbClr val="5B2645"/>
                </a:solidFill>
              </a:rPr>
            </a:br>
            <a:endParaRPr lang="hu-HU" dirty="0">
              <a:solidFill>
                <a:srgbClr val="5B2645"/>
              </a:solidFill>
            </a:endParaRPr>
          </a:p>
          <a:p>
            <a:pPr marL="502920" indent="-457200">
              <a:buClr>
                <a:srgbClr val="545454"/>
              </a:buClr>
              <a:buAutoNum type="arabicPeriod"/>
            </a:pPr>
            <a:r>
              <a:rPr lang="hu-HU" sz="2400" dirty="0">
                <a:solidFill>
                  <a:srgbClr val="5B2645"/>
                </a:solidFill>
              </a:rPr>
              <a:t>Campus </a:t>
            </a:r>
            <a:r>
              <a:rPr lang="hu-HU" sz="2400" dirty="0" err="1">
                <a:solidFill>
                  <a:srgbClr val="5B2645"/>
                </a:solidFill>
              </a:rPr>
              <a:t>Mundi</a:t>
            </a:r>
            <a:endParaRPr lang="hu-HU" sz="2400" dirty="0">
              <a:solidFill>
                <a:srgbClr val="5B2645"/>
              </a:solidFill>
            </a:endParaRPr>
          </a:p>
          <a:p>
            <a:pPr marL="502920" indent="-457200">
              <a:buClr>
                <a:srgbClr val="545454"/>
              </a:buClr>
              <a:buAutoNum type="arabicPeriod"/>
            </a:pPr>
            <a:r>
              <a:rPr lang="hu-HU" sz="2400" dirty="0">
                <a:solidFill>
                  <a:srgbClr val="5B2645"/>
                </a:solidFill>
              </a:rPr>
              <a:t>Kérdések</a:t>
            </a:r>
          </a:p>
        </p:txBody>
      </p:sp>
    </p:spTree>
    <p:extLst>
      <p:ext uri="{BB962C8B-B14F-4D97-AF65-F5344CB8AC3E}">
        <p14:creationId xmlns:p14="http://schemas.microsoft.com/office/powerpoint/2010/main" val="406044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564904"/>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4400" b="1" dirty="0">
                <a:solidFill>
                  <a:srgbClr val="5B2645"/>
                </a:solidFill>
                <a:latin typeface="Century Gothic"/>
              </a:rPr>
              <a:t>Nyertes vagyok, és most?</a:t>
            </a:r>
          </a:p>
        </p:txBody>
      </p:sp>
    </p:spTree>
    <p:extLst>
      <p:ext uri="{BB962C8B-B14F-4D97-AF65-F5344CB8AC3E}">
        <p14:creationId xmlns:p14="http://schemas.microsoft.com/office/powerpoint/2010/main" val="20117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575412"/>
            <a:ext cx="9753600" cy="432048"/>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3200" b="1" dirty="0">
                <a:solidFill>
                  <a:srgbClr val="5B2645"/>
                </a:solidFill>
              </a:rPr>
              <a:t>Nyertes vagyok, és most?</a:t>
            </a:r>
          </a:p>
        </p:txBody>
      </p:sp>
      <p:sp>
        <p:nvSpPr>
          <p:cNvPr id="3" name="Szövegdoboz 2">
            <a:extLst>
              <a:ext uri="{FF2B5EF4-FFF2-40B4-BE49-F238E27FC236}">
                <a16:creationId xmlns:a16="http://schemas.microsoft.com/office/drawing/2014/main" id="{EC3F85CC-0B4A-4B01-B793-AAC97CEAB085}"/>
              </a:ext>
            </a:extLst>
          </p:cNvPr>
          <p:cNvSpPr txBox="1"/>
          <p:nvPr/>
        </p:nvSpPr>
        <p:spPr>
          <a:xfrm>
            <a:off x="189756" y="836712"/>
            <a:ext cx="12359109" cy="812530"/>
          </a:xfrm>
          <a:prstGeom prst="rect">
            <a:avLst/>
          </a:prstGeom>
          <a:noFill/>
        </p:spPr>
        <p:txBody>
          <a:bodyPr wrap="square" rtlCol="0">
            <a:spAutoFit/>
          </a:bodyPr>
          <a:lstStyle/>
          <a:p>
            <a:pPr>
              <a:lnSpc>
                <a:spcPct val="90000"/>
              </a:lnSpc>
            </a:pPr>
            <a:r>
              <a:rPr lang="hu-HU" sz="1600" dirty="0">
                <a:solidFill>
                  <a:srgbClr val="5B2645"/>
                </a:solidFill>
              </a:rPr>
              <a:t/>
            </a:r>
            <a:br>
              <a:rPr lang="hu-HU" sz="1600" dirty="0">
                <a:solidFill>
                  <a:srgbClr val="5B2645"/>
                </a:solidFill>
              </a:rPr>
            </a:br>
            <a:r>
              <a:rPr lang="hu-HU" dirty="0">
                <a:solidFill>
                  <a:srgbClr val="5B2645"/>
                </a:solidFill>
              </a:rPr>
              <a:t/>
            </a:r>
            <a:br>
              <a:rPr lang="hu-HU" dirty="0">
                <a:solidFill>
                  <a:srgbClr val="5B2645"/>
                </a:solidFill>
              </a:rPr>
            </a:br>
            <a:endParaRPr lang="hu-HU" dirty="0">
              <a:solidFill>
                <a:srgbClr val="5B2645"/>
              </a:solidFill>
            </a:endParaRPr>
          </a:p>
        </p:txBody>
      </p:sp>
      <p:sp>
        <p:nvSpPr>
          <p:cNvPr id="2" name="Téglalap 1">
            <a:extLst>
              <a:ext uri="{FF2B5EF4-FFF2-40B4-BE49-F238E27FC236}">
                <a16:creationId xmlns:a16="http://schemas.microsoft.com/office/drawing/2014/main" id="{08F3F90A-D4E6-415F-BEB3-AFE367F71DF5}"/>
              </a:ext>
            </a:extLst>
          </p:cNvPr>
          <p:cNvSpPr/>
          <p:nvPr/>
        </p:nvSpPr>
        <p:spPr>
          <a:xfrm>
            <a:off x="81744" y="1484784"/>
            <a:ext cx="12025336" cy="188045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hu-HU" sz="2000" dirty="0">
                <a:solidFill>
                  <a:srgbClr val="5B2645"/>
                </a:solidFill>
              </a:rPr>
              <a:t> A pályázaton nyertes hallgatóknak tájékoztatókat tart az Erasmus+ és Nemzetközi Programok Osztálya a kiutazás előtti teendőkről, illetve szálláskeresésről&gt; ezek időpontjairól minden nyertes hallgató e-mailben értesül</a:t>
            </a:r>
          </a:p>
          <a:p>
            <a:pPr marL="285750" indent="-285750">
              <a:lnSpc>
                <a:spcPct val="150000"/>
              </a:lnSpc>
              <a:buFont typeface="Arial" panose="020B0604020202020204" pitchFamily="34" charset="0"/>
              <a:buChar char="•"/>
            </a:pPr>
            <a:r>
              <a:rPr lang="hu-HU" sz="2000" dirty="0">
                <a:solidFill>
                  <a:srgbClr val="5B2645"/>
                </a:solidFill>
              </a:rPr>
              <a:t> A nyertes hallgatók további teendőiről: </a:t>
            </a:r>
            <a:r>
              <a:rPr lang="hu-HU" sz="2000" dirty="0">
                <a:solidFill>
                  <a:srgbClr val="00B0F0"/>
                </a:solidFill>
                <a:hlinkClick r:id="rId3">
                  <a:extLst>
                    <a:ext uri="{A12FA001-AC4F-418D-AE19-62706E023703}">
                      <ahyp:hlinkClr xmlns="" xmlns:ahyp="http://schemas.microsoft.com/office/drawing/2018/hyperlinkcolor" val="tx"/>
                    </a:ext>
                  </a:extLst>
                </a:hlinkClick>
              </a:rPr>
              <a:t>www.elte.hu/erasmus/nyerteseknek</a:t>
            </a:r>
            <a:endParaRPr lang="hu-HU" sz="2000" dirty="0">
              <a:solidFill>
                <a:srgbClr val="00B0F0"/>
              </a:solidFill>
            </a:endParaRPr>
          </a:p>
        </p:txBody>
      </p:sp>
      <p:sp>
        <p:nvSpPr>
          <p:cNvPr id="8" name="Élőláb helye 1">
            <a:extLst>
              <a:ext uri="{FF2B5EF4-FFF2-40B4-BE49-F238E27FC236}">
                <a16:creationId xmlns:a16="http://schemas.microsoft.com/office/drawing/2014/main" id="{AD9CBB41-4F93-45F6-8A95-5CD8128FFA79}"/>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Tree>
    <p:extLst>
      <p:ext uri="{BB962C8B-B14F-4D97-AF65-F5344CB8AC3E}">
        <p14:creationId xmlns:p14="http://schemas.microsoft.com/office/powerpoint/2010/main" val="121180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44841" y="116632"/>
            <a:ext cx="9753600" cy="432048"/>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3200" b="1" dirty="0">
                <a:solidFill>
                  <a:srgbClr val="5B2645"/>
                </a:solidFill>
              </a:rPr>
              <a:t>2. CAMPUS MUNDI</a:t>
            </a:r>
          </a:p>
        </p:txBody>
      </p:sp>
      <p:sp>
        <p:nvSpPr>
          <p:cNvPr id="3" name="Szövegdoboz 2">
            <a:extLst>
              <a:ext uri="{FF2B5EF4-FFF2-40B4-BE49-F238E27FC236}">
                <a16:creationId xmlns:a16="http://schemas.microsoft.com/office/drawing/2014/main" id="{EC3F85CC-0B4A-4B01-B793-AAC97CEAB085}"/>
              </a:ext>
            </a:extLst>
          </p:cNvPr>
          <p:cNvSpPr txBox="1"/>
          <p:nvPr/>
        </p:nvSpPr>
        <p:spPr>
          <a:xfrm>
            <a:off x="189756" y="836712"/>
            <a:ext cx="12359109" cy="812530"/>
          </a:xfrm>
          <a:prstGeom prst="rect">
            <a:avLst/>
          </a:prstGeom>
          <a:noFill/>
        </p:spPr>
        <p:txBody>
          <a:bodyPr wrap="square" rtlCol="0">
            <a:spAutoFit/>
          </a:bodyPr>
          <a:lstStyle/>
          <a:p>
            <a:pPr>
              <a:lnSpc>
                <a:spcPct val="90000"/>
              </a:lnSpc>
            </a:pPr>
            <a:r>
              <a:rPr lang="hu-HU" sz="1600" dirty="0">
                <a:solidFill>
                  <a:srgbClr val="5B2645"/>
                </a:solidFill>
              </a:rPr>
              <a:t/>
            </a:r>
            <a:br>
              <a:rPr lang="hu-HU" sz="1600" dirty="0">
                <a:solidFill>
                  <a:srgbClr val="5B2645"/>
                </a:solidFill>
              </a:rPr>
            </a:br>
            <a:r>
              <a:rPr lang="hu-HU" dirty="0">
                <a:solidFill>
                  <a:srgbClr val="5B2645"/>
                </a:solidFill>
              </a:rPr>
              <a:t/>
            </a:r>
            <a:br>
              <a:rPr lang="hu-HU" dirty="0">
                <a:solidFill>
                  <a:srgbClr val="5B2645"/>
                </a:solidFill>
              </a:rPr>
            </a:br>
            <a:endParaRPr lang="hu-HU" dirty="0">
              <a:solidFill>
                <a:srgbClr val="5B2645"/>
              </a:solidFill>
            </a:endParaRPr>
          </a:p>
        </p:txBody>
      </p:sp>
      <p:sp>
        <p:nvSpPr>
          <p:cNvPr id="2" name="Szövegdoboz 1">
            <a:extLst>
              <a:ext uri="{FF2B5EF4-FFF2-40B4-BE49-F238E27FC236}">
                <a16:creationId xmlns:a16="http://schemas.microsoft.com/office/drawing/2014/main" id="{11A79C6E-442B-42DE-98DA-C7DD93CD069B}"/>
              </a:ext>
            </a:extLst>
          </p:cNvPr>
          <p:cNvSpPr txBox="1"/>
          <p:nvPr/>
        </p:nvSpPr>
        <p:spPr>
          <a:xfrm>
            <a:off x="316222" y="620688"/>
            <a:ext cx="11610837" cy="69249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u-HU" sz="1600" b="1" dirty="0">
                <a:solidFill>
                  <a:srgbClr val="5B2645"/>
                </a:solidFill>
              </a:rPr>
              <a:t>ELTE-n futó mobilitási program finanszírozási formája </a:t>
            </a:r>
          </a:p>
          <a:p>
            <a:pPr>
              <a:lnSpc>
                <a:spcPct val="150000"/>
              </a:lnSpc>
            </a:pPr>
            <a:r>
              <a:rPr lang="hu-HU" sz="1600" dirty="0">
                <a:solidFill>
                  <a:srgbClr val="5B2645"/>
                </a:solidFill>
              </a:rPr>
              <a:t>A hallgató Erasmus+ mobilitásra pályázik, elnyeri a státuszt, de a Campus </a:t>
            </a:r>
            <a:r>
              <a:rPr lang="hu-HU" sz="1600" dirty="0" err="1">
                <a:solidFill>
                  <a:srgbClr val="5B2645"/>
                </a:solidFill>
              </a:rPr>
              <a:t>Mundi</a:t>
            </a:r>
            <a:r>
              <a:rPr lang="hu-HU" sz="1600" dirty="0">
                <a:solidFill>
                  <a:srgbClr val="5B2645"/>
                </a:solidFill>
              </a:rPr>
              <a:t> nyújtja a pénzügyi támogatást.</a:t>
            </a:r>
          </a:p>
          <a:p>
            <a:pPr marL="285750" indent="-285750">
              <a:lnSpc>
                <a:spcPct val="150000"/>
              </a:lnSpc>
              <a:buFont typeface="Arial" panose="020B0604020202020204" pitchFamily="34" charset="0"/>
              <a:buChar char="•"/>
            </a:pPr>
            <a:r>
              <a:rPr lang="hu-HU" sz="1600" b="1" dirty="0">
                <a:solidFill>
                  <a:srgbClr val="5B2645"/>
                </a:solidFill>
              </a:rPr>
              <a:t>Magasabb ösztöndíj</a:t>
            </a:r>
            <a:br>
              <a:rPr lang="hu-HU" sz="1600" b="1" dirty="0">
                <a:solidFill>
                  <a:srgbClr val="5B2645"/>
                </a:solidFill>
              </a:rPr>
            </a:br>
            <a:r>
              <a:rPr lang="hu-HU" sz="1600" dirty="0">
                <a:solidFill>
                  <a:srgbClr val="5B2645"/>
                </a:solidFill>
              </a:rPr>
              <a:t>Tanulmányok és Szakmai gyakorlat:</a:t>
            </a:r>
            <a:r>
              <a:rPr lang="hu-HU" sz="1600" b="1" dirty="0">
                <a:solidFill>
                  <a:srgbClr val="5B2645"/>
                </a:solidFill>
              </a:rPr>
              <a:t> 200-350.000 Ft/hó    </a:t>
            </a:r>
            <a:r>
              <a:rPr lang="hu-HU" sz="1600" dirty="0">
                <a:solidFill>
                  <a:srgbClr val="5B2645"/>
                </a:solidFill>
              </a:rPr>
              <a:t>FORINT ALAPÚ!</a:t>
            </a:r>
          </a:p>
          <a:p>
            <a:pPr marL="285750" indent="-285750">
              <a:lnSpc>
                <a:spcPct val="150000"/>
              </a:lnSpc>
              <a:buFont typeface="Arial" panose="020B0604020202020204" pitchFamily="34" charset="0"/>
              <a:buChar char="•"/>
            </a:pPr>
            <a:r>
              <a:rPr lang="hu-HU" sz="1600" dirty="0">
                <a:solidFill>
                  <a:srgbClr val="5B2645"/>
                </a:solidFill>
              </a:rPr>
              <a:t>Campus </a:t>
            </a:r>
            <a:r>
              <a:rPr lang="hu-HU" sz="1600" dirty="0" err="1">
                <a:solidFill>
                  <a:srgbClr val="5B2645"/>
                </a:solidFill>
              </a:rPr>
              <a:t>Mundi</a:t>
            </a:r>
            <a:r>
              <a:rPr lang="hu-HU" sz="1600" dirty="0">
                <a:solidFill>
                  <a:srgbClr val="5B2645"/>
                </a:solidFill>
              </a:rPr>
              <a:t> </a:t>
            </a:r>
            <a:r>
              <a:rPr lang="hu-HU" sz="1600" b="1" dirty="0">
                <a:solidFill>
                  <a:srgbClr val="5B2645"/>
                </a:solidFill>
              </a:rPr>
              <a:t>pályázható: </a:t>
            </a:r>
            <a:r>
              <a:rPr lang="hu-HU" sz="1600" dirty="0">
                <a:solidFill>
                  <a:srgbClr val="5B2645"/>
                </a:solidFill>
              </a:rPr>
              <a:t>részképzésre, szakmai gyakorlatra, diplomaszerzés utáni szakmai gyakorlatra,</a:t>
            </a:r>
            <a:br>
              <a:rPr lang="hu-HU" sz="1600" dirty="0">
                <a:solidFill>
                  <a:srgbClr val="5B2645"/>
                </a:solidFill>
              </a:rPr>
            </a:br>
            <a:r>
              <a:rPr lang="hu-HU" sz="1600" dirty="0">
                <a:solidFill>
                  <a:srgbClr val="5B2645"/>
                </a:solidFill>
              </a:rPr>
              <a:t> rövid tanulmányútra</a:t>
            </a:r>
          </a:p>
          <a:p>
            <a:pPr marL="285750" indent="-285750">
              <a:lnSpc>
                <a:spcPct val="150000"/>
              </a:lnSpc>
              <a:buFont typeface="Arial" panose="020B0604020202020204" pitchFamily="34" charset="0"/>
              <a:buChar char="•"/>
            </a:pPr>
            <a:r>
              <a:rPr lang="hu-HU" sz="1600" b="1" dirty="0">
                <a:solidFill>
                  <a:srgbClr val="5B2645"/>
                </a:solidFill>
              </a:rPr>
              <a:t>Külön kell pályázni </a:t>
            </a:r>
            <a:r>
              <a:rPr lang="hu-HU" sz="1600" dirty="0">
                <a:solidFill>
                  <a:srgbClr val="5B2645"/>
                </a:solidFill>
              </a:rPr>
              <a:t>az ELTE programra (Erasmus+ vagy kétoldalú egyetemi kapcsolat) és külön a Tempus Közalapítvány felé Campus </a:t>
            </a:r>
            <a:r>
              <a:rPr lang="hu-HU" sz="1600" dirty="0" err="1">
                <a:solidFill>
                  <a:srgbClr val="5B2645"/>
                </a:solidFill>
              </a:rPr>
              <a:t>Mundira</a:t>
            </a:r>
            <a:endParaRPr lang="hu-HU" sz="1600" dirty="0">
              <a:solidFill>
                <a:srgbClr val="5B2645"/>
              </a:solidFill>
            </a:endParaRPr>
          </a:p>
          <a:p>
            <a:pPr marL="285750" indent="-285750">
              <a:lnSpc>
                <a:spcPct val="150000"/>
              </a:lnSpc>
              <a:buFont typeface="Arial" panose="020B0604020202020204" pitchFamily="34" charset="0"/>
              <a:buChar char="•"/>
            </a:pPr>
            <a:r>
              <a:rPr lang="hu-HU" sz="1600" b="1" dirty="0">
                <a:solidFill>
                  <a:srgbClr val="5B2645"/>
                </a:solidFill>
              </a:rPr>
              <a:t>Csak konvergencia régiókban lakcímmel rendelkezők pályázhatnak </a:t>
            </a:r>
            <a:r>
              <a:rPr lang="hu-HU" sz="1600" dirty="0">
                <a:solidFill>
                  <a:srgbClr val="5B2645"/>
                </a:solidFill>
              </a:rPr>
              <a:t>(Közép-Magyarország nem)</a:t>
            </a:r>
          </a:p>
          <a:p>
            <a:pPr marL="285750" indent="-285750">
              <a:lnSpc>
                <a:spcPct val="150000"/>
              </a:lnSpc>
              <a:buFont typeface="Arial" panose="020B0604020202020204" pitchFamily="34" charset="0"/>
              <a:buChar char="•"/>
            </a:pPr>
            <a:r>
              <a:rPr lang="hu-HU" sz="1600" b="1" dirty="0">
                <a:solidFill>
                  <a:srgbClr val="5B2645"/>
                </a:solidFill>
              </a:rPr>
              <a:t>Tanulmányok: min. 3, </a:t>
            </a:r>
            <a:r>
              <a:rPr lang="hu-HU" sz="1600" b="1" dirty="0" err="1">
                <a:solidFill>
                  <a:srgbClr val="5B2645"/>
                </a:solidFill>
              </a:rPr>
              <a:t>max</a:t>
            </a:r>
            <a:r>
              <a:rPr lang="hu-HU" sz="1600" b="1" dirty="0">
                <a:solidFill>
                  <a:srgbClr val="5B2645"/>
                </a:solidFill>
              </a:rPr>
              <a:t>. 5 hónap </a:t>
            </a:r>
            <a:r>
              <a:rPr lang="hu-HU" sz="1600" dirty="0">
                <a:solidFill>
                  <a:srgbClr val="5B2645"/>
                </a:solidFill>
              </a:rPr>
              <a:t>támogatható</a:t>
            </a:r>
          </a:p>
          <a:p>
            <a:pPr marL="285750" lvl="0" indent="-285750">
              <a:lnSpc>
                <a:spcPct val="150000"/>
              </a:lnSpc>
              <a:buFont typeface="Arial" panose="020B0604020202020204" pitchFamily="34" charset="0"/>
              <a:buChar char="•"/>
            </a:pPr>
            <a:r>
              <a:rPr lang="hu-HU" sz="1600" b="1" dirty="0">
                <a:solidFill>
                  <a:srgbClr val="5B2645"/>
                </a:solidFill>
              </a:rPr>
              <a:t>Szakmai gyakorlat</a:t>
            </a:r>
            <a:r>
              <a:rPr lang="hu-HU" sz="1600" dirty="0">
                <a:solidFill>
                  <a:srgbClr val="5B2645"/>
                </a:solidFill>
              </a:rPr>
              <a:t>: </a:t>
            </a:r>
            <a:r>
              <a:rPr lang="hu-HU" sz="1600" b="1" dirty="0">
                <a:solidFill>
                  <a:srgbClr val="5B2645"/>
                </a:solidFill>
              </a:rPr>
              <a:t>3 hónap</a:t>
            </a:r>
          </a:p>
          <a:p>
            <a:pPr marL="45720" lvl="0" indent="0">
              <a:lnSpc>
                <a:spcPct val="150000"/>
              </a:lnSpc>
              <a:buNone/>
            </a:pPr>
            <a:r>
              <a:rPr lang="hu-HU" sz="1600" u="sng" dirty="0">
                <a:solidFill>
                  <a:srgbClr val="5B2645"/>
                </a:solidFill>
              </a:rPr>
              <a:t>Európán belül:  </a:t>
            </a:r>
            <a:r>
              <a:rPr lang="hu-HU" sz="1600" dirty="0">
                <a:solidFill>
                  <a:srgbClr val="5B2645"/>
                </a:solidFill>
              </a:rPr>
              <a:t>2-3 hónap közötti szakmai gyakorlatnál kötelező a beismertetés  (15 kredit értékben) </a:t>
            </a:r>
          </a:p>
          <a:p>
            <a:pPr marL="45720" lvl="0" indent="0">
              <a:lnSpc>
                <a:spcPct val="150000"/>
              </a:lnSpc>
              <a:buNone/>
            </a:pPr>
            <a:r>
              <a:rPr lang="hu-HU" sz="1600" dirty="0">
                <a:solidFill>
                  <a:srgbClr val="5B2645"/>
                </a:solidFill>
              </a:rPr>
              <a:t>Ha megvan a 3 hónap, nem kötelező a beismertetés.</a:t>
            </a:r>
          </a:p>
          <a:p>
            <a:pPr marL="45720" lvl="0" indent="0">
              <a:lnSpc>
                <a:spcPct val="150000"/>
              </a:lnSpc>
              <a:buNone/>
            </a:pPr>
            <a:r>
              <a:rPr lang="hu-HU" sz="1600" u="sng" dirty="0">
                <a:solidFill>
                  <a:srgbClr val="5B2645"/>
                </a:solidFill>
              </a:rPr>
              <a:t>Európán kívüli</a:t>
            </a:r>
            <a:r>
              <a:rPr lang="hu-HU" sz="1600" dirty="0">
                <a:solidFill>
                  <a:srgbClr val="5B2645"/>
                </a:solidFill>
              </a:rPr>
              <a:t>: Mindenképpen kötelező a minimum 15 kredit értékű beismertetés</a:t>
            </a:r>
          </a:p>
          <a:p>
            <a:pPr marL="331470" lvl="0" indent="-285750">
              <a:lnSpc>
                <a:spcPct val="150000"/>
              </a:lnSpc>
              <a:buFont typeface="Arial" panose="020B0604020202020204" pitchFamily="34" charset="0"/>
              <a:buChar char="•"/>
            </a:pPr>
            <a:r>
              <a:rPr lang="hu-HU" sz="1600" dirty="0">
                <a:solidFill>
                  <a:srgbClr val="5B2645"/>
                </a:solidFill>
              </a:rPr>
              <a:t>Kifutó projekt, a rendelkezésre álló keretösszegig megy a program&gt;</a:t>
            </a:r>
            <a:r>
              <a:rPr lang="hu-HU" sz="1600" b="1" dirty="0">
                <a:solidFill>
                  <a:srgbClr val="5B2645"/>
                </a:solidFill>
              </a:rPr>
              <a:t>Javasolt minél előbb pályázni.</a:t>
            </a:r>
            <a:br>
              <a:rPr lang="hu-HU" sz="1600" b="1" dirty="0">
                <a:solidFill>
                  <a:srgbClr val="5B2645"/>
                </a:solidFill>
              </a:rPr>
            </a:br>
            <a:r>
              <a:rPr lang="hu-HU" sz="1600" dirty="0">
                <a:solidFill>
                  <a:srgbClr val="5B2645"/>
                </a:solidFill>
              </a:rPr>
              <a:t>További infó: </a:t>
            </a:r>
            <a:r>
              <a:rPr lang="hu-HU" sz="1600" dirty="0">
                <a:solidFill>
                  <a:srgbClr val="00B0F0"/>
                </a:solidFill>
                <a:hlinkClick r:id="rId3">
                  <a:extLst>
                    <a:ext uri="{A12FA001-AC4F-418D-AE19-62706E023703}">
                      <ahyp:hlinkClr xmlns="" xmlns:ahyp="http://schemas.microsoft.com/office/drawing/2018/hyperlinkcolor" val="tx"/>
                    </a:ext>
                  </a:extLst>
                </a:hlinkClick>
              </a:rPr>
              <a:t>tka.hu/palyazatok/4811/campus-mundi</a:t>
            </a:r>
            <a:r>
              <a:rPr lang="hu-HU" sz="1600" dirty="0">
                <a:solidFill>
                  <a:srgbClr val="00B0F0"/>
                </a:solidFill>
              </a:rPr>
              <a:t> </a:t>
            </a:r>
            <a:r>
              <a:rPr lang="hu-HU" sz="1600" dirty="0"/>
              <a:t>és </a:t>
            </a:r>
            <a:r>
              <a:rPr lang="hu-HU" sz="1600" dirty="0">
                <a:solidFill>
                  <a:srgbClr val="00B0F0"/>
                </a:solidFill>
                <a:hlinkClick r:id="rId4">
                  <a:extLst>
                    <a:ext uri="{A12FA001-AC4F-418D-AE19-62706E023703}">
                      <ahyp:hlinkClr xmlns="" xmlns:ahyp="http://schemas.microsoft.com/office/drawing/2018/hyperlinkcolor" val="tx"/>
                    </a:ext>
                  </a:extLst>
                </a:hlinkClick>
              </a:rPr>
              <a:t>www.elte.hu/campus-mundi</a:t>
            </a:r>
            <a:endParaRPr lang="hu-HU" sz="1600" dirty="0">
              <a:solidFill>
                <a:srgbClr val="00B0F0"/>
              </a:solidFill>
            </a:endParaRPr>
          </a:p>
          <a:p>
            <a:pPr marL="45720" lvl="0"/>
            <a:r>
              <a:rPr lang="hu-HU" b="1" dirty="0"/>
              <a:t/>
            </a:r>
            <a:br>
              <a:rPr lang="hu-HU" b="1" dirty="0"/>
            </a:br>
            <a:r>
              <a:rPr lang="hu-HU" b="1" dirty="0"/>
              <a:t/>
            </a:r>
            <a:br>
              <a:rPr lang="hu-HU" b="1" dirty="0"/>
            </a:br>
            <a:endParaRPr lang="hu-HU" sz="2400" dirty="0"/>
          </a:p>
        </p:txBody>
      </p:sp>
    </p:spTree>
    <p:extLst>
      <p:ext uri="{BB962C8B-B14F-4D97-AF65-F5344CB8AC3E}">
        <p14:creationId xmlns:p14="http://schemas.microsoft.com/office/powerpoint/2010/main" val="227525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342502"/>
            <a:ext cx="9753600" cy="432048"/>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3600" b="1" dirty="0">
                <a:solidFill>
                  <a:srgbClr val="5B2645"/>
                </a:solidFill>
              </a:rPr>
              <a:t>TOVÁBBI SEGÍTSÉG</a:t>
            </a:r>
          </a:p>
        </p:txBody>
      </p:sp>
      <p:sp>
        <p:nvSpPr>
          <p:cNvPr id="3" name="Szövegdoboz 2">
            <a:extLst>
              <a:ext uri="{FF2B5EF4-FFF2-40B4-BE49-F238E27FC236}">
                <a16:creationId xmlns:a16="http://schemas.microsoft.com/office/drawing/2014/main" id="{EC3F85CC-0B4A-4B01-B793-AAC97CEAB085}"/>
              </a:ext>
            </a:extLst>
          </p:cNvPr>
          <p:cNvSpPr txBox="1"/>
          <p:nvPr/>
        </p:nvSpPr>
        <p:spPr>
          <a:xfrm>
            <a:off x="189756" y="836712"/>
            <a:ext cx="12359109" cy="812530"/>
          </a:xfrm>
          <a:prstGeom prst="rect">
            <a:avLst/>
          </a:prstGeom>
          <a:noFill/>
        </p:spPr>
        <p:txBody>
          <a:bodyPr wrap="square" rtlCol="0">
            <a:spAutoFit/>
          </a:bodyPr>
          <a:lstStyle/>
          <a:p>
            <a:pPr>
              <a:lnSpc>
                <a:spcPct val="90000"/>
              </a:lnSpc>
            </a:pPr>
            <a:r>
              <a:rPr lang="hu-HU" sz="1600" dirty="0">
                <a:solidFill>
                  <a:srgbClr val="5B2645"/>
                </a:solidFill>
              </a:rPr>
              <a:t/>
            </a:r>
            <a:br>
              <a:rPr lang="hu-HU" sz="1600" dirty="0">
                <a:solidFill>
                  <a:srgbClr val="5B2645"/>
                </a:solidFill>
              </a:rPr>
            </a:br>
            <a:r>
              <a:rPr lang="hu-HU" dirty="0">
                <a:solidFill>
                  <a:srgbClr val="5B2645"/>
                </a:solidFill>
              </a:rPr>
              <a:t/>
            </a:r>
            <a:br>
              <a:rPr lang="hu-HU" dirty="0">
                <a:solidFill>
                  <a:srgbClr val="5B2645"/>
                </a:solidFill>
              </a:rPr>
            </a:br>
            <a:endParaRPr lang="hu-HU" dirty="0">
              <a:solidFill>
                <a:srgbClr val="5B2645"/>
              </a:solidFill>
            </a:endParaRPr>
          </a:p>
        </p:txBody>
      </p:sp>
      <p:pic>
        <p:nvPicPr>
          <p:cNvPr id="5" name="Tartalom helye 5">
            <a:extLst>
              <a:ext uri="{FF2B5EF4-FFF2-40B4-BE49-F238E27FC236}">
                <a16:creationId xmlns:a16="http://schemas.microsoft.com/office/drawing/2014/main" id="{CB8EA7E8-4B65-4F53-A3BB-911714F6BC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93" y="1268760"/>
            <a:ext cx="3212877" cy="1984621"/>
          </a:xfrm>
          <a:prstGeom prst="rect">
            <a:avLst/>
          </a:prstGeom>
          <a:ln>
            <a:noFill/>
          </a:ln>
          <a:effectLst>
            <a:softEdge rad="112500"/>
          </a:effectLst>
        </p:spPr>
      </p:pic>
      <p:pic>
        <p:nvPicPr>
          <p:cNvPr id="6" name="Kép 5">
            <a:extLst>
              <a:ext uri="{FF2B5EF4-FFF2-40B4-BE49-F238E27FC236}">
                <a16:creationId xmlns:a16="http://schemas.microsoft.com/office/drawing/2014/main" id="{210C4A17-CC1E-4FCE-8163-4505BC481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0156" y="1499237"/>
            <a:ext cx="4281300" cy="1754144"/>
          </a:xfrm>
          <a:prstGeom prst="rect">
            <a:avLst/>
          </a:prstGeom>
        </p:spPr>
      </p:pic>
      <p:pic>
        <p:nvPicPr>
          <p:cNvPr id="8" name="Tartalom helye 6">
            <a:extLst>
              <a:ext uri="{FF2B5EF4-FFF2-40B4-BE49-F238E27FC236}">
                <a16:creationId xmlns:a16="http://schemas.microsoft.com/office/drawing/2014/main" id="{BAB9AC90-BEC8-4B5E-92AC-8CFEFA35D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4483" y="1242977"/>
            <a:ext cx="3474720" cy="4343400"/>
          </a:xfrm>
          <a:prstGeom prst="rect">
            <a:avLst/>
          </a:prstGeom>
          <a:ln>
            <a:noFill/>
          </a:ln>
          <a:effectLst>
            <a:softEdge rad="112500"/>
          </a:effectLst>
        </p:spPr>
      </p:pic>
      <p:pic>
        <p:nvPicPr>
          <p:cNvPr id="9" name="Kép 8">
            <a:extLst>
              <a:ext uri="{FF2B5EF4-FFF2-40B4-BE49-F238E27FC236}">
                <a16:creationId xmlns:a16="http://schemas.microsoft.com/office/drawing/2014/main" id="{C6EF77E8-BC9D-489F-B8FA-68548F5E7D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756" y="3861048"/>
            <a:ext cx="4011953" cy="1893205"/>
          </a:xfrm>
          <a:prstGeom prst="rect">
            <a:avLst/>
          </a:prstGeom>
          <a:ln>
            <a:noFill/>
          </a:ln>
          <a:effectLst>
            <a:softEdge rad="112500"/>
          </a:effectLst>
        </p:spPr>
      </p:pic>
      <p:pic>
        <p:nvPicPr>
          <p:cNvPr id="10" name="Kép 9" descr="A képen rajz látható&#10;&#10;Automatikusan generált leírás">
            <a:extLst>
              <a:ext uri="{FF2B5EF4-FFF2-40B4-BE49-F238E27FC236}">
                <a16:creationId xmlns:a16="http://schemas.microsoft.com/office/drawing/2014/main" id="{64BD2C0E-7C41-4A53-B78D-C5B0BC0D22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5092" y="3069711"/>
            <a:ext cx="3212877" cy="3212877"/>
          </a:xfrm>
          <a:prstGeom prst="rect">
            <a:avLst/>
          </a:prstGeom>
        </p:spPr>
      </p:pic>
    </p:spTree>
    <p:extLst>
      <p:ext uri="{BB962C8B-B14F-4D97-AF65-F5344CB8AC3E}">
        <p14:creationId xmlns:p14="http://schemas.microsoft.com/office/powerpoint/2010/main" val="323448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854052" y="1772816"/>
            <a:ext cx="8614692" cy="1057388"/>
          </a:xfrm>
        </p:spPr>
        <p:txBody>
          <a:bodyPr>
            <a:normAutofit/>
          </a:bodyPr>
          <a:lstStyle/>
          <a:p>
            <a:r>
              <a:rPr lang="hu-HU" b="1" dirty="0">
                <a:solidFill>
                  <a:srgbClr val="5B2645"/>
                </a:solidFill>
              </a:rPr>
              <a:t>ELJÖTT A KÉRDÉSEK IDEJE! </a:t>
            </a:r>
          </a:p>
        </p:txBody>
      </p:sp>
      <p:sp>
        <p:nvSpPr>
          <p:cNvPr id="6" name="Szövegdoboz 5">
            <a:extLst>
              <a:ext uri="{FF2B5EF4-FFF2-40B4-BE49-F238E27FC236}">
                <a16:creationId xmlns:a16="http://schemas.microsoft.com/office/drawing/2014/main" id="{D946A60A-B0E9-41D5-AD01-259791D868CD}"/>
              </a:ext>
            </a:extLst>
          </p:cNvPr>
          <p:cNvSpPr txBox="1"/>
          <p:nvPr/>
        </p:nvSpPr>
        <p:spPr>
          <a:xfrm>
            <a:off x="1053852" y="3188934"/>
            <a:ext cx="10585176" cy="480131"/>
          </a:xfrm>
          <a:prstGeom prst="rect">
            <a:avLst/>
          </a:prstGeom>
          <a:noFill/>
        </p:spPr>
        <p:txBody>
          <a:bodyPr wrap="square" rtlCol="0">
            <a:spAutoFit/>
          </a:bodyPr>
          <a:lstStyle/>
          <a:p>
            <a:pPr>
              <a:lnSpc>
                <a:spcPct val="90000"/>
              </a:lnSpc>
            </a:pPr>
            <a:r>
              <a:rPr lang="hu-HU" sz="2800" dirty="0">
                <a:solidFill>
                  <a:srgbClr val="5B2645"/>
                </a:solidFill>
              </a:rPr>
              <a:t>NINCS ROSSZ KÉRDÉS, CSAK OLYAN, AMIT FEL SEM TESZEL… </a:t>
            </a:r>
          </a:p>
        </p:txBody>
      </p:sp>
      <p:sp>
        <p:nvSpPr>
          <p:cNvPr id="4" name="Élőláb helye 1">
            <a:extLst>
              <a:ext uri="{FF2B5EF4-FFF2-40B4-BE49-F238E27FC236}">
                <a16:creationId xmlns:a16="http://schemas.microsoft.com/office/drawing/2014/main" id="{FD523ED4-E3A0-49BC-A9C1-66CFB87F43B8}"/>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3" name="Szövegdoboz 2">
            <a:extLst>
              <a:ext uri="{FF2B5EF4-FFF2-40B4-BE49-F238E27FC236}">
                <a16:creationId xmlns:a16="http://schemas.microsoft.com/office/drawing/2014/main" id="{6C055B25-66F6-431F-A476-56D0030E31B7}"/>
              </a:ext>
            </a:extLst>
          </p:cNvPr>
          <p:cNvSpPr txBox="1"/>
          <p:nvPr/>
        </p:nvSpPr>
        <p:spPr>
          <a:xfrm>
            <a:off x="6045800" y="4574623"/>
            <a:ext cx="184731" cy="424732"/>
          </a:xfrm>
          <a:prstGeom prst="rect">
            <a:avLst/>
          </a:prstGeom>
          <a:noFill/>
        </p:spPr>
        <p:txBody>
          <a:bodyPr wrap="none" rtlCol="0">
            <a:spAutoFit/>
          </a:bodyPr>
          <a:lstStyle/>
          <a:p>
            <a:pPr algn="ctr">
              <a:lnSpc>
                <a:spcPct val="90000"/>
              </a:lnSpc>
            </a:pPr>
            <a:endParaRPr lang="hu-HU" sz="2400" dirty="0">
              <a:solidFill>
                <a:srgbClr val="5B2645"/>
              </a:solidFill>
            </a:endParaRPr>
          </a:p>
        </p:txBody>
      </p:sp>
    </p:spTree>
    <p:extLst>
      <p:ext uri="{BB962C8B-B14F-4D97-AF65-F5344CB8AC3E}">
        <p14:creationId xmlns:p14="http://schemas.microsoft.com/office/powerpoint/2010/main" val="7357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557908" y="-65843"/>
            <a:ext cx="9793088" cy="1057388"/>
          </a:xfrm>
        </p:spPr>
        <p:txBody>
          <a:bodyPr>
            <a:normAutofit/>
          </a:bodyPr>
          <a:lstStyle/>
          <a:p>
            <a:r>
              <a:rPr lang="hu-HU" sz="3600" b="1" dirty="0" smtClean="0">
                <a:solidFill>
                  <a:srgbClr val="5B2645"/>
                </a:solidFill>
              </a:rPr>
              <a:t>Kari koordinátorok elérhetőségei</a:t>
            </a:r>
            <a:endParaRPr lang="hu-HU" sz="3600" b="1" dirty="0">
              <a:solidFill>
                <a:srgbClr val="5B2645"/>
              </a:solidFill>
            </a:endParaRPr>
          </a:p>
        </p:txBody>
      </p:sp>
      <p:sp>
        <p:nvSpPr>
          <p:cNvPr id="6" name="Szövegdoboz 5">
            <a:extLst>
              <a:ext uri="{FF2B5EF4-FFF2-40B4-BE49-F238E27FC236}">
                <a16:creationId xmlns:a16="http://schemas.microsoft.com/office/drawing/2014/main" id="{D946A60A-B0E9-41D5-AD01-259791D868CD}"/>
              </a:ext>
            </a:extLst>
          </p:cNvPr>
          <p:cNvSpPr txBox="1"/>
          <p:nvPr/>
        </p:nvSpPr>
        <p:spPr>
          <a:xfrm>
            <a:off x="1557908" y="1199921"/>
            <a:ext cx="11737304" cy="4829014"/>
          </a:xfrm>
          <a:prstGeom prst="rect">
            <a:avLst/>
          </a:prstGeom>
          <a:noFill/>
        </p:spPr>
        <p:txBody>
          <a:bodyPr wrap="square" rtlCol="0">
            <a:spAutoFit/>
          </a:bodyPr>
          <a:lstStyle/>
          <a:p>
            <a:pPr>
              <a:lnSpc>
                <a:spcPct val="90000"/>
              </a:lnSpc>
            </a:pPr>
            <a:r>
              <a:rPr lang="hu-HU" dirty="0" smtClean="0">
                <a:solidFill>
                  <a:srgbClr val="5B2645"/>
                </a:solidFill>
              </a:rPr>
              <a:t>ÁJK: Dalnoki Brigitta  </a:t>
            </a:r>
            <a:r>
              <a:rPr lang="hu-HU" dirty="0" smtClean="0">
                <a:solidFill>
                  <a:srgbClr val="5B2645"/>
                </a:solidFill>
                <a:hlinkClick r:id="rId3"/>
              </a:rPr>
              <a:t>brigitta.dalnoki@ajk.elte.hu</a:t>
            </a:r>
            <a:r>
              <a:rPr lang="hu-HU" dirty="0" smtClean="0">
                <a:solidFill>
                  <a:srgbClr val="5B2645"/>
                </a:solidFill>
              </a:rPr>
              <a:t> +36/1-483-8019/4628</a:t>
            </a:r>
            <a:br>
              <a:rPr lang="hu-HU" dirty="0" smtClean="0">
                <a:solidFill>
                  <a:srgbClr val="5B2645"/>
                </a:solidFill>
              </a:rPr>
            </a:br>
            <a:r>
              <a:rPr lang="hu-HU" dirty="0" smtClean="0">
                <a:solidFill>
                  <a:srgbClr val="5B2645"/>
                </a:solidFill>
              </a:rPr>
              <a:t/>
            </a:r>
            <a:br>
              <a:rPr lang="hu-HU" dirty="0" smtClean="0">
                <a:solidFill>
                  <a:srgbClr val="5B2645"/>
                </a:solidFill>
              </a:rPr>
            </a:br>
            <a:r>
              <a:rPr lang="hu-HU" dirty="0" smtClean="0">
                <a:solidFill>
                  <a:srgbClr val="5B2645"/>
                </a:solidFill>
              </a:rPr>
              <a:t>BGGYK: Szőke Dorottya  </a:t>
            </a:r>
            <a:r>
              <a:rPr lang="hu-HU" dirty="0" smtClean="0">
                <a:solidFill>
                  <a:srgbClr val="5B2645"/>
                </a:solidFill>
                <a:hlinkClick r:id="rId4"/>
              </a:rPr>
              <a:t>szoke.dorottya@barczi.elte.hu</a:t>
            </a:r>
            <a:r>
              <a:rPr lang="hu-HU" dirty="0" smtClean="0">
                <a:solidFill>
                  <a:srgbClr val="5B2645"/>
                </a:solidFill>
              </a:rPr>
              <a:t> </a:t>
            </a:r>
            <a:r>
              <a:rPr lang="en-US" dirty="0" smtClean="0"/>
              <a:t>+36</a:t>
            </a:r>
            <a:r>
              <a:rPr lang="hu-HU" dirty="0" smtClean="0"/>
              <a:t>/1</a:t>
            </a:r>
            <a:r>
              <a:rPr lang="en-US" dirty="0" smtClean="0"/>
              <a:t>-358-5503</a:t>
            </a:r>
            <a:endParaRPr lang="hu-HU" dirty="0" smtClean="0"/>
          </a:p>
          <a:p>
            <a:pPr>
              <a:lnSpc>
                <a:spcPct val="90000"/>
              </a:lnSpc>
            </a:pPr>
            <a:endParaRPr lang="hu-HU" dirty="0"/>
          </a:p>
          <a:p>
            <a:pPr>
              <a:lnSpc>
                <a:spcPct val="90000"/>
              </a:lnSpc>
            </a:pPr>
            <a:r>
              <a:rPr lang="hu-HU" dirty="0" smtClean="0"/>
              <a:t>BTK: Deák Izabella  </a:t>
            </a:r>
            <a:r>
              <a:rPr lang="hu-HU" dirty="0" smtClean="0">
                <a:hlinkClick r:id="rId5"/>
              </a:rPr>
              <a:t>outgoing@btk.elte.hu</a:t>
            </a:r>
            <a:r>
              <a:rPr lang="hu-HU" dirty="0" smtClean="0"/>
              <a:t>  </a:t>
            </a:r>
            <a:r>
              <a:rPr lang="en-US" dirty="0"/>
              <a:t>+</a:t>
            </a:r>
            <a:r>
              <a:rPr lang="en-US" dirty="0" smtClean="0"/>
              <a:t>36</a:t>
            </a:r>
            <a:r>
              <a:rPr lang="hu-HU" dirty="0" smtClean="0"/>
              <a:t>/1-</a:t>
            </a:r>
            <a:r>
              <a:rPr lang="en-US" dirty="0" smtClean="0"/>
              <a:t>411-6500/5012</a:t>
            </a:r>
            <a:endParaRPr lang="hu-HU" dirty="0" smtClean="0"/>
          </a:p>
          <a:p>
            <a:pPr>
              <a:lnSpc>
                <a:spcPct val="90000"/>
              </a:lnSpc>
            </a:pPr>
            <a:endParaRPr lang="hu-HU" dirty="0">
              <a:solidFill>
                <a:srgbClr val="5B2645"/>
              </a:solidFill>
            </a:endParaRPr>
          </a:p>
          <a:p>
            <a:pPr>
              <a:lnSpc>
                <a:spcPct val="90000"/>
              </a:lnSpc>
            </a:pPr>
            <a:r>
              <a:rPr lang="hu-HU" dirty="0" smtClean="0">
                <a:solidFill>
                  <a:srgbClr val="5B2645"/>
                </a:solidFill>
              </a:rPr>
              <a:t>GTI: Littomericzky Andrea  </a:t>
            </a:r>
            <a:r>
              <a:rPr lang="hu-HU" dirty="0" smtClean="0">
                <a:solidFill>
                  <a:srgbClr val="5B2645"/>
                </a:solidFill>
                <a:hlinkClick r:id="rId6"/>
              </a:rPr>
              <a:t>outgoing@gti.elte.hu</a:t>
            </a:r>
            <a:r>
              <a:rPr lang="hu-HU" dirty="0" smtClean="0">
                <a:solidFill>
                  <a:srgbClr val="5B2645"/>
                </a:solidFill>
              </a:rPr>
              <a:t>  </a:t>
            </a:r>
          </a:p>
          <a:p>
            <a:pPr>
              <a:lnSpc>
                <a:spcPct val="90000"/>
              </a:lnSpc>
            </a:pPr>
            <a:endParaRPr lang="hu-HU" dirty="0">
              <a:solidFill>
                <a:srgbClr val="5B2645"/>
              </a:solidFill>
            </a:endParaRPr>
          </a:p>
          <a:p>
            <a:pPr>
              <a:lnSpc>
                <a:spcPct val="90000"/>
              </a:lnSpc>
            </a:pPr>
            <a:r>
              <a:rPr lang="hu-HU" dirty="0" smtClean="0">
                <a:solidFill>
                  <a:srgbClr val="5B2645"/>
                </a:solidFill>
              </a:rPr>
              <a:t>IK: Királyné Csizmazia Anikó  </a:t>
            </a:r>
            <a:r>
              <a:rPr lang="hu-HU" dirty="0" smtClean="0">
                <a:solidFill>
                  <a:srgbClr val="5B2645"/>
                </a:solidFill>
                <a:hlinkClick r:id="rId7"/>
              </a:rPr>
              <a:t>csaniko@inf.elte.hu</a:t>
            </a:r>
            <a:r>
              <a:rPr lang="hu-HU" dirty="0" smtClean="0">
                <a:solidFill>
                  <a:srgbClr val="5B2645"/>
                </a:solidFill>
              </a:rPr>
              <a:t>  </a:t>
            </a:r>
            <a:r>
              <a:rPr lang="en-US" dirty="0" smtClean="0"/>
              <a:t>+36</a:t>
            </a:r>
            <a:r>
              <a:rPr lang="hu-HU" dirty="0" smtClean="0"/>
              <a:t>/1</a:t>
            </a:r>
            <a:r>
              <a:rPr lang="en-US" dirty="0" smtClean="0"/>
              <a:t> </a:t>
            </a:r>
            <a:r>
              <a:rPr lang="en-US" dirty="0"/>
              <a:t>-372-2500 </a:t>
            </a:r>
            <a:r>
              <a:rPr lang="en-US" dirty="0" smtClean="0"/>
              <a:t>/1937</a:t>
            </a:r>
            <a:r>
              <a:rPr lang="en-US" dirty="0"/>
              <a:t> </a:t>
            </a:r>
            <a:endParaRPr lang="hu-HU" dirty="0" smtClean="0"/>
          </a:p>
          <a:p>
            <a:pPr>
              <a:lnSpc>
                <a:spcPct val="90000"/>
              </a:lnSpc>
            </a:pPr>
            <a:endParaRPr lang="hu-HU" dirty="0" smtClean="0"/>
          </a:p>
          <a:p>
            <a:pPr>
              <a:lnSpc>
                <a:spcPct val="90000"/>
              </a:lnSpc>
            </a:pPr>
            <a:r>
              <a:rPr lang="hu-HU" dirty="0" smtClean="0"/>
              <a:t>PPK: Kövecses Gréta </a:t>
            </a:r>
            <a:r>
              <a:rPr lang="hu-HU" dirty="0" smtClean="0">
                <a:hlinkClick r:id="rId8"/>
              </a:rPr>
              <a:t>outgoing@ppk.elte.hu</a:t>
            </a:r>
            <a:r>
              <a:rPr lang="hu-HU" dirty="0" smtClean="0"/>
              <a:t>  </a:t>
            </a:r>
            <a:r>
              <a:rPr lang="en-US" dirty="0"/>
              <a:t>+36</a:t>
            </a:r>
            <a:r>
              <a:rPr lang="hu-HU" dirty="0" smtClean="0"/>
              <a:t>/1-461</a:t>
            </a:r>
            <a:r>
              <a:rPr lang="en-US" dirty="0" smtClean="0"/>
              <a:t>-</a:t>
            </a:r>
            <a:r>
              <a:rPr lang="hu-HU" dirty="0" smtClean="0"/>
              <a:t>4</a:t>
            </a:r>
            <a:r>
              <a:rPr lang="en-US" dirty="0" smtClean="0"/>
              <a:t>500 /</a:t>
            </a:r>
            <a:r>
              <a:rPr lang="hu-HU" dirty="0" smtClean="0"/>
              <a:t>3474</a:t>
            </a:r>
          </a:p>
          <a:p>
            <a:pPr>
              <a:lnSpc>
                <a:spcPct val="90000"/>
              </a:lnSpc>
            </a:pPr>
            <a:endParaRPr lang="hu-HU" dirty="0" smtClean="0"/>
          </a:p>
          <a:p>
            <a:pPr>
              <a:lnSpc>
                <a:spcPct val="90000"/>
              </a:lnSpc>
            </a:pPr>
            <a:r>
              <a:rPr lang="hu-HU" dirty="0" smtClean="0"/>
              <a:t>TÓK: Romanoczki Ildikó </a:t>
            </a:r>
            <a:r>
              <a:rPr lang="hu-HU" dirty="0" smtClean="0">
                <a:hlinkClick r:id="rId9"/>
              </a:rPr>
              <a:t>international@tok.elte.hu</a:t>
            </a:r>
            <a:r>
              <a:rPr lang="hu-HU" dirty="0" smtClean="0"/>
              <a:t> +36/1-487-8111</a:t>
            </a:r>
            <a:r>
              <a:rPr lang="hu-HU" dirty="0"/>
              <a:t/>
            </a:r>
            <a:br>
              <a:rPr lang="hu-HU" dirty="0"/>
            </a:br>
            <a:endParaRPr lang="hu-HU" dirty="0" smtClean="0">
              <a:solidFill>
                <a:srgbClr val="5B2645"/>
              </a:solidFill>
            </a:endParaRPr>
          </a:p>
          <a:p>
            <a:pPr>
              <a:lnSpc>
                <a:spcPct val="90000"/>
              </a:lnSpc>
            </a:pPr>
            <a:r>
              <a:rPr lang="hu-HU" dirty="0" smtClean="0">
                <a:solidFill>
                  <a:srgbClr val="5B2645"/>
                </a:solidFill>
              </a:rPr>
              <a:t>TÁTK: Varga-Kovács Rita </a:t>
            </a:r>
            <a:r>
              <a:rPr lang="hu-HU" dirty="0" smtClean="0">
                <a:solidFill>
                  <a:srgbClr val="5B2645"/>
                </a:solidFill>
                <a:hlinkClick r:id="rId10"/>
              </a:rPr>
              <a:t>international@tatk.elte.hu</a:t>
            </a:r>
            <a:r>
              <a:rPr lang="hu-HU" dirty="0" smtClean="0">
                <a:solidFill>
                  <a:srgbClr val="5B2645"/>
                </a:solidFill>
              </a:rPr>
              <a:t> +36/1-372-2500/6779</a:t>
            </a:r>
            <a:r>
              <a:rPr lang="hu-HU" dirty="0">
                <a:solidFill>
                  <a:srgbClr val="5B2645"/>
                </a:solidFill>
              </a:rPr>
              <a:t/>
            </a:r>
            <a:br>
              <a:rPr lang="hu-HU" dirty="0">
                <a:solidFill>
                  <a:srgbClr val="5B2645"/>
                </a:solidFill>
              </a:rPr>
            </a:br>
            <a:r>
              <a:rPr lang="hu-HU" dirty="0" smtClean="0">
                <a:solidFill>
                  <a:srgbClr val="5B2645"/>
                </a:solidFill>
              </a:rPr>
              <a:t/>
            </a:r>
            <a:br>
              <a:rPr lang="hu-HU" dirty="0" smtClean="0">
                <a:solidFill>
                  <a:srgbClr val="5B2645"/>
                </a:solidFill>
              </a:rPr>
            </a:br>
            <a:r>
              <a:rPr lang="hu-HU" dirty="0" smtClean="0">
                <a:solidFill>
                  <a:srgbClr val="5B2645"/>
                </a:solidFill>
              </a:rPr>
              <a:t>TTK: </a:t>
            </a:r>
            <a:r>
              <a:rPr lang="hu-HU" dirty="0" err="1" smtClean="0">
                <a:solidFill>
                  <a:srgbClr val="5B2645"/>
                </a:solidFill>
              </a:rPr>
              <a:t>Szedmák</a:t>
            </a:r>
            <a:r>
              <a:rPr lang="hu-HU" dirty="0" smtClean="0">
                <a:solidFill>
                  <a:srgbClr val="5B2645"/>
                </a:solidFill>
              </a:rPr>
              <a:t> Orsolya </a:t>
            </a:r>
            <a:r>
              <a:rPr lang="hu-HU" dirty="0" smtClean="0">
                <a:solidFill>
                  <a:srgbClr val="5B2645"/>
                </a:solidFill>
                <a:hlinkClick r:id="rId11"/>
              </a:rPr>
              <a:t>mobilitas@ttk.elte.hu</a:t>
            </a:r>
            <a:r>
              <a:rPr lang="hu-HU" dirty="0" smtClean="0">
                <a:solidFill>
                  <a:srgbClr val="5B2645"/>
                </a:solidFill>
              </a:rPr>
              <a:t> +36/1-372-2612</a:t>
            </a:r>
          </a:p>
          <a:p>
            <a:pPr>
              <a:lnSpc>
                <a:spcPct val="90000"/>
              </a:lnSpc>
            </a:pPr>
            <a:endParaRPr lang="hu-HU" dirty="0">
              <a:solidFill>
                <a:srgbClr val="5B2645"/>
              </a:solidFill>
            </a:endParaRPr>
          </a:p>
          <a:p>
            <a:pPr>
              <a:lnSpc>
                <a:spcPct val="90000"/>
              </a:lnSpc>
            </a:pPr>
            <a:r>
              <a:rPr lang="hu-HU" dirty="0" smtClean="0">
                <a:solidFill>
                  <a:srgbClr val="5B2645"/>
                </a:solidFill>
              </a:rPr>
              <a:t>BPDK: Modor Réka </a:t>
            </a:r>
            <a:r>
              <a:rPr lang="hu-HU" dirty="0" smtClean="0">
                <a:solidFill>
                  <a:srgbClr val="5B2645"/>
                </a:solidFill>
                <a:hlinkClick r:id="rId12"/>
              </a:rPr>
              <a:t>modor.reka@sek.elte.hu</a:t>
            </a:r>
            <a:r>
              <a:rPr lang="hu-HU" dirty="0" smtClean="0">
                <a:solidFill>
                  <a:srgbClr val="5B2645"/>
                </a:solidFill>
              </a:rPr>
              <a:t> 94/504-330</a:t>
            </a:r>
          </a:p>
        </p:txBody>
      </p:sp>
      <p:sp>
        <p:nvSpPr>
          <p:cNvPr id="4" name="Élőláb helye 1">
            <a:extLst>
              <a:ext uri="{FF2B5EF4-FFF2-40B4-BE49-F238E27FC236}">
                <a16:creationId xmlns:a16="http://schemas.microsoft.com/office/drawing/2014/main" id="{FD523ED4-E3A0-49BC-A9C1-66CFB87F43B8}"/>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3" name="Szövegdoboz 2">
            <a:extLst>
              <a:ext uri="{FF2B5EF4-FFF2-40B4-BE49-F238E27FC236}">
                <a16:creationId xmlns:a16="http://schemas.microsoft.com/office/drawing/2014/main" id="{6C055B25-66F6-431F-A476-56D0030E31B7}"/>
              </a:ext>
            </a:extLst>
          </p:cNvPr>
          <p:cNvSpPr txBox="1"/>
          <p:nvPr/>
        </p:nvSpPr>
        <p:spPr>
          <a:xfrm>
            <a:off x="6045800" y="4574623"/>
            <a:ext cx="184731" cy="424732"/>
          </a:xfrm>
          <a:prstGeom prst="rect">
            <a:avLst/>
          </a:prstGeom>
          <a:noFill/>
        </p:spPr>
        <p:txBody>
          <a:bodyPr wrap="none" rtlCol="0">
            <a:spAutoFit/>
          </a:bodyPr>
          <a:lstStyle/>
          <a:p>
            <a:pPr algn="ctr">
              <a:lnSpc>
                <a:spcPct val="90000"/>
              </a:lnSpc>
            </a:pPr>
            <a:endParaRPr lang="hu-HU" sz="2400" dirty="0">
              <a:solidFill>
                <a:srgbClr val="5B2645"/>
              </a:solidFill>
            </a:endParaRPr>
          </a:p>
        </p:txBody>
      </p:sp>
    </p:spTree>
    <p:extLst>
      <p:ext uri="{BB962C8B-B14F-4D97-AF65-F5344CB8AC3E}">
        <p14:creationId xmlns:p14="http://schemas.microsoft.com/office/powerpoint/2010/main" val="383423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103438"/>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4400" b="1" dirty="0">
                <a:solidFill>
                  <a:srgbClr val="5B2645"/>
                </a:solidFill>
              </a:rPr>
              <a:t>Ösztöndíjtípusok</a:t>
            </a:r>
          </a:p>
          <a:p>
            <a:pPr algn="ctr">
              <a:spcBef>
                <a:spcPts val="0"/>
              </a:spcBef>
            </a:pPr>
            <a:r>
              <a:rPr lang="hu-HU" sz="4400" b="1" dirty="0">
                <a:solidFill>
                  <a:srgbClr val="5B2645"/>
                </a:solidFill>
                <a:latin typeface="Century Gothic"/>
              </a:rPr>
              <a:t>És</a:t>
            </a:r>
          </a:p>
          <a:p>
            <a:pPr algn="ctr">
              <a:spcBef>
                <a:spcPts val="0"/>
              </a:spcBef>
            </a:pPr>
            <a:r>
              <a:rPr lang="hu-HU" sz="4400" b="1" dirty="0">
                <a:solidFill>
                  <a:srgbClr val="5B2645"/>
                </a:solidFill>
                <a:latin typeface="Century Gothic"/>
              </a:rPr>
              <a:t>A megvalósítás időszaka</a:t>
            </a:r>
          </a:p>
        </p:txBody>
      </p:sp>
    </p:spTree>
    <p:extLst>
      <p:ext uri="{BB962C8B-B14F-4D97-AF65-F5344CB8AC3E}">
        <p14:creationId xmlns:p14="http://schemas.microsoft.com/office/powerpoint/2010/main" val="25420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graphicFrame>
        <p:nvGraphicFramePr>
          <p:cNvPr id="5" name="Táblázat 4">
            <a:extLst>
              <a:ext uri="{FF2B5EF4-FFF2-40B4-BE49-F238E27FC236}">
                <a16:creationId xmlns:a16="http://schemas.microsoft.com/office/drawing/2014/main" id="{F4DCC517-7EC6-48ED-9241-E7953C4A452E}"/>
              </a:ext>
            </a:extLst>
          </p:cNvPr>
          <p:cNvGraphicFramePr>
            <a:graphicFrameLocks noGrp="1"/>
          </p:cNvGraphicFramePr>
          <p:nvPr>
            <p:extLst>
              <p:ext uri="{D42A27DB-BD31-4B8C-83A1-F6EECF244321}">
                <p14:modId xmlns:p14="http://schemas.microsoft.com/office/powerpoint/2010/main" val="3642977910"/>
              </p:ext>
            </p:extLst>
          </p:nvPr>
        </p:nvGraphicFramePr>
        <p:xfrm>
          <a:off x="549795" y="136591"/>
          <a:ext cx="11089233" cy="6584817"/>
        </p:xfrm>
        <a:graphic>
          <a:graphicData uri="http://schemas.openxmlformats.org/drawingml/2006/table">
            <a:tbl>
              <a:tblPr firstRow="1" bandRow="1">
                <a:tableStyleId>{5940675A-B579-460E-94D1-54222C63F5DA}</a:tableStyleId>
              </a:tblPr>
              <a:tblGrid>
                <a:gridCol w="4435693">
                  <a:extLst>
                    <a:ext uri="{9D8B030D-6E8A-4147-A177-3AD203B41FA5}">
                      <a16:colId xmlns:a16="http://schemas.microsoft.com/office/drawing/2014/main" val="20000"/>
                    </a:ext>
                  </a:extLst>
                </a:gridCol>
                <a:gridCol w="2957129">
                  <a:extLst>
                    <a:ext uri="{9D8B030D-6E8A-4147-A177-3AD203B41FA5}">
                      <a16:colId xmlns:a16="http://schemas.microsoft.com/office/drawing/2014/main" val="20001"/>
                    </a:ext>
                  </a:extLst>
                </a:gridCol>
                <a:gridCol w="3696411">
                  <a:extLst>
                    <a:ext uri="{9D8B030D-6E8A-4147-A177-3AD203B41FA5}">
                      <a16:colId xmlns:a16="http://schemas.microsoft.com/office/drawing/2014/main" val="20002"/>
                    </a:ext>
                  </a:extLst>
                </a:gridCol>
              </a:tblGrid>
              <a:tr h="703939">
                <a:tc>
                  <a:txBody>
                    <a:bodyPr/>
                    <a:lstStyle/>
                    <a:p>
                      <a:pPr algn="ctr"/>
                      <a:r>
                        <a:rPr lang="hu-HU" sz="2000" b="1" dirty="0">
                          <a:solidFill>
                            <a:schemeClr val="bg1"/>
                          </a:solidFill>
                        </a:rPr>
                        <a:t>Részképzés</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5B2645"/>
                    </a:solidFill>
                  </a:tcPr>
                </a:tc>
                <a:tc>
                  <a:txBody>
                    <a:bodyPr/>
                    <a:lstStyle/>
                    <a:p>
                      <a:pPr algn="ctr"/>
                      <a:r>
                        <a:rPr lang="hu-HU" sz="2000" b="1" kern="1200" dirty="0">
                          <a:solidFill>
                            <a:schemeClr val="bg1"/>
                          </a:solidFill>
                          <a:effectLst/>
                        </a:rPr>
                        <a:t>Szakmai gyakorlat</a:t>
                      </a:r>
                      <a:endParaRPr lang="hu-HU" sz="2000" b="1" kern="1200" dirty="0">
                        <a:solidFill>
                          <a:schemeClr val="bg1"/>
                        </a:solidFill>
                        <a:effectLst/>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5B2645"/>
                    </a:solidFill>
                  </a:tcPr>
                </a:tc>
                <a:tc>
                  <a:txBody>
                    <a:bodyPr/>
                    <a:lstStyle/>
                    <a:p>
                      <a:pPr algn="ctr"/>
                      <a:r>
                        <a:rPr lang="hu-HU" sz="2000" b="1" kern="1200" dirty="0">
                          <a:solidFill>
                            <a:schemeClr val="bg1"/>
                          </a:solidFill>
                          <a:effectLst/>
                        </a:rPr>
                        <a:t>Diplomaszerzés/abszolválás utáni szakmai gyakorlat</a:t>
                      </a:r>
                      <a:endParaRPr lang="hu-HU" sz="2000" b="1" kern="1200" dirty="0">
                        <a:solidFill>
                          <a:schemeClr val="bg1"/>
                        </a:solidFill>
                        <a:effectLst/>
                        <a:latin typeface="+mn-lt"/>
                        <a:ea typeface="+mn-ea"/>
                        <a:cs typeface="+mn-cs"/>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5B2645"/>
                    </a:solidFill>
                  </a:tcPr>
                </a:tc>
                <a:extLst>
                  <a:ext uri="{0D108BD9-81ED-4DB2-BD59-A6C34878D82A}">
                    <a16:rowId xmlns:a16="http://schemas.microsoft.com/office/drawing/2014/main" val="10000"/>
                  </a:ext>
                </a:extLst>
              </a:tr>
              <a:tr h="351969">
                <a:tc gridSpan="3">
                  <a:txBody>
                    <a:bodyPr/>
                    <a:lstStyle/>
                    <a:p>
                      <a:pPr algn="ctr"/>
                      <a:r>
                        <a:rPr lang="hu-HU" sz="1600" b="1" kern="1200" dirty="0">
                          <a:solidFill>
                            <a:srgbClr val="5B2645"/>
                          </a:solidFill>
                          <a:effectLst/>
                        </a:rPr>
                        <a:t>Képzési</a:t>
                      </a:r>
                      <a:r>
                        <a:rPr lang="hu-HU" sz="1600" b="1" kern="1200" baseline="0" dirty="0">
                          <a:solidFill>
                            <a:srgbClr val="5B2645"/>
                          </a:solidFill>
                          <a:effectLst/>
                        </a:rPr>
                        <a:t> ciklusonként</a:t>
                      </a:r>
                      <a:r>
                        <a:rPr lang="hu-HU" sz="1600" b="1" kern="1200" dirty="0">
                          <a:solidFill>
                            <a:srgbClr val="5B2645"/>
                          </a:solidFill>
                          <a:effectLst/>
                        </a:rPr>
                        <a:t> 12 hónap Erasmus+ státusz</a:t>
                      </a:r>
                      <a:endParaRPr lang="hu-HU" sz="1600" b="1" dirty="0">
                        <a:solidFill>
                          <a:srgbClr val="5B2645"/>
                        </a:solidFill>
                      </a:endParaRPr>
                    </a:p>
                  </a:txBody>
                  <a:tcPr>
                    <a:lnT w="28575" cap="flat" cmpd="sng" algn="ctr">
                      <a:solidFill>
                        <a:schemeClr val="tx1"/>
                      </a:solidFill>
                      <a:prstDash val="solid"/>
                      <a:round/>
                      <a:headEnd type="none" w="med" len="med"/>
                      <a:tailEnd type="none" w="med" len="med"/>
                    </a:lnT>
                  </a:tcPr>
                </a:tc>
                <a:tc hMerge="1">
                  <a:txBody>
                    <a:bodyPr/>
                    <a:lstStyle/>
                    <a:p>
                      <a:endParaRPr lang="hu-HU"/>
                    </a:p>
                  </a:txBody>
                  <a:tcPr/>
                </a:tc>
                <a:tc hMerge="1">
                  <a:txBody>
                    <a:bodyPr/>
                    <a:lstStyle/>
                    <a:p>
                      <a:pPr algn="ctr"/>
                      <a:endParaRPr lang="hu-HU" dirty="0"/>
                    </a:p>
                  </a:txBody>
                  <a:tcPr/>
                </a:tc>
                <a:extLst>
                  <a:ext uri="{0D108BD9-81ED-4DB2-BD59-A6C34878D82A}">
                    <a16:rowId xmlns:a16="http://schemas.microsoft.com/office/drawing/2014/main" val="10001"/>
                  </a:ext>
                </a:extLst>
              </a:tr>
              <a:tr h="767933">
                <a:tc>
                  <a:txBody>
                    <a:bodyPr/>
                    <a:lstStyle/>
                    <a:p>
                      <a:pPr marL="0" lvl="0" indent="0" algn="ctr">
                        <a:buFontTx/>
                        <a:buNone/>
                      </a:pPr>
                      <a:r>
                        <a:rPr lang="hu-HU" sz="1400" b="1" kern="1200" dirty="0">
                          <a:solidFill>
                            <a:srgbClr val="5B2645"/>
                          </a:solidFill>
                          <a:effectLst/>
                        </a:rPr>
                        <a:t>Pályázási határidő: </a:t>
                      </a:r>
                    </a:p>
                    <a:p>
                      <a:pPr marL="0" lvl="0" indent="0" algn="ctr">
                        <a:buFontTx/>
                        <a:buNone/>
                      </a:pPr>
                      <a:r>
                        <a:rPr lang="hu-HU" sz="1400" b="1" kern="1200" dirty="0">
                          <a:solidFill>
                            <a:srgbClr val="FF0000"/>
                          </a:solidFill>
                          <a:effectLst/>
                        </a:rPr>
                        <a:t>2020.</a:t>
                      </a:r>
                      <a:r>
                        <a:rPr lang="hu-HU" sz="1400" b="1" kern="1200" baseline="0" dirty="0">
                          <a:solidFill>
                            <a:srgbClr val="FF0000"/>
                          </a:solidFill>
                          <a:effectLst/>
                        </a:rPr>
                        <a:t> október 5</a:t>
                      </a:r>
                      <a:r>
                        <a:rPr lang="hu-HU" sz="1400" b="1" kern="1200" dirty="0">
                          <a:solidFill>
                            <a:srgbClr val="FF0000"/>
                          </a:solidFill>
                          <a:effectLst/>
                        </a:rPr>
                        <a:t>. 20:00 NEPTUNON</a:t>
                      </a:r>
                      <a:r>
                        <a:rPr lang="hu-HU" sz="1400" b="1" kern="1200" baseline="0" dirty="0">
                          <a:solidFill>
                            <a:srgbClr val="FF0000"/>
                          </a:solidFill>
                          <a:effectLst/>
                        </a:rPr>
                        <a:t> keresztül</a:t>
                      </a:r>
                      <a:endParaRPr lang="hu-HU" sz="1400" b="1" kern="1200" dirty="0">
                        <a:solidFill>
                          <a:srgbClr val="FF0000"/>
                        </a:solidFill>
                        <a:effectLst/>
                        <a:latin typeface="+mn-lt"/>
                        <a:ea typeface="+mn-ea"/>
                        <a:cs typeface="+mn-cs"/>
                      </a:endParaRPr>
                    </a:p>
                  </a:txBody>
                  <a:tcPr anchor="ctr">
                    <a:noFill/>
                  </a:tcPr>
                </a:tc>
                <a:tc gridSpan="2">
                  <a:txBody>
                    <a:bodyPr/>
                    <a:lstStyle/>
                    <a:p>
                      <a:pPr marL="0" lvl="0" indent="0" algn="ctr">
                        <a:buFontTx/>
                        <a:buNone/>
                      </a:pPr>
                      <a:r>
                        <a:rPr lang="hu-HU" sz="1400" b="1" kern="1200" dirty="0">
                          <a:solidFill>
                            <a:srgbClr val="5B2645"/>
                          </a:solidFill>
                          <a:effectLst/>
                        </a:rPr>
                        <a:t>Pályázás: </a:t>
                      </a:r>
                      <a:r>
                        <a:rPr lang="hu-HU" sz="1400" kern="1200" dirty="0">
                          <a:solidFill>
                            <a:srgbClr val="5B2645"/>
                          </a:solidFill>
                          <a:effectLst/>
                        </a:rPr>
                        <a:t/>
                      </a:r>
                      <a:br>
                        <a:rPr lang="hu-HU" sz="1400" kern="1200" dirty="0">
                          <a:solidFill>
                            <a:srgbClr val="5B2645"/>
                          </a:solidFill>
                          <a:effectLst/>
                        </a:rPr>
                      </a:br>
                      <a:r>
                        <a:rPr lang="hu-HU" sz="1400" b="1" kern="1200" dirty="0">
                          <a:solidFill>
                            <a:srgbClr val="5B2645"/>
                          </a:solidFill>
                          <a:effectLst/>
                        </a:rPr>
                        <a:t>folyamatosan </a:t>
                      </a:r>
                    </a:p>
                    <a:p>
                      <a:pPr marL="0" lvl="0" indent="0" algn="ctr">
                        <a:buFontTx/>
                        <a:buNone/>
                      </a:pPr>
                      <a:r>
                        <a:rPr lang="hu-HU" sz="1400" kern="1200" dirty="0">
                          <a:solidFill>
                            <a:srgbClr val="5B2645"/>
                          </a:solidFill>
                          <a:effectLst/>
                        </a:rPr>
                        <a:t>(2020. október</a:t>
                      </a:r>
                      <a:r>
                        <a:rPr lang="hu-HU" sz="1400" kern="1200" baseline="0" dirty="0">
                          <a:solidFill>
                            <a:srgbClr val="5B2645"/>
                          </a:solidFill>
                          <a:effectLst/>
                        </a:rPr>
                        <a:t> 5</a:t>
                      </a:r>
                      <a:r>
                        <a:rPr lang="hu-HU" sz="1400" kern="1200" dirty="0">
                          <a:solidFill>
                            <a:srgbClr val="5B2645"/>
                          </a:solidFill>
                          <a:effectLst/>
                        </a:rPr>
                        <a:t>-ig NEPTUN-</a:t>
                      </a:r>
                      <a:r>
                        <a:rPr lang="hu-HU" sz="1400" kern="1200" dirty="0" err="1">
                          <a:solidFill>
                            <a:srgbClr val="5B2645"/>
                          </a:solidFill>
                          <a:effectLst/>
                        </a:rPr>
                        <a:t>on</a:t>
                      </a:r>
                      <a:r>
                        <a:rPr lang="hu-HU" sz="1400" kern="1200" dirty="0">
                          <a:solidFill>
                            <a:srgbClr val="5B2645"/>
                          </a:solidFill>
                          <a:effectLst/>
                        </a:rPr>
                        <a:t> keresztül, utána kari kiírás szerint)</a:t>
                      </a:r>
                      <a:endParaRPr lang="hu-HU" sz="1400" kern="1200" dirty="0">
                        <a:solidFill>
                          <a:srgbClr val="5B2645"/>
                        </a:solidFill>
                        <a:effectLst/>
                        <a:latin typeface="+mn-lt"/>
                        <a:ea typeface="+mn-ea"/>
                        <a:cs typeface="+mn-cs"/>
                      </a:endParaRPr>
                    </a:p>
                  </a:txBody>
                  <a:tcPr anchor="ctr">
                    <a:noFill/>
                  </a:tcPr>
                </a:tc>
                <a:tc hMerge="1">
                  <a:txBody>
                    <a:bodyPr/>
                    <a:lstStyle/>
                    <a:p>
                      <a:pPr algn="ctr"/>
                      <a:endParaRPr lang="hu-HU" sz="1600" b="1" dirty="0"/>
                    </a:p>
                  </a:txBody>
                  <a:tcPr/>
                </a:tc>
                <a:extLst>
                  <a:ext uri="{0D108BD9-81ED-4DB2-BD59-A6C34878D82A}">
                    <a16:rowId xmlns:a16="http://schemas.microsoft.com/office/drawing/2014/main" val="10002"/>
                  </a:ext>
                </a:extLst>
              </a:tr>
              <a:tr h="12158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1200" dirty="0">
                          <a:solidFill>
                            <a:srgbClr val="5B2645"/>
                          </a:solidFill>
                          <a:effectLst/>
                        </a:rPr>
                        <a:t>Tevékenység: </a:t>
                      </a:r>
                      <a:r>
                        <a:rPr lang="hu-HU" sz="1400" kern="1200" dirty="0">
                          <a:solidFill>
                            <a:srgbClr val="5B2645"/>
                          </a:solidFill>
                          <a:effectLst/>
                        </a:rPr>
                        <a:t/>
                      </a:r>
                      <a:br>
                        <a:rPr lang="hu-HU" sz="1400" kern="1200" dirty="0">
                          <a:solidFill>
                            <a:srgbClr val="5B2645"/>
                          </a:solidFill>
                          <a:effectLst/>
                        </a:rPr>
                      </a:br>
                      <a:r>
                        <a:rPr lang="hu-HU" sz="1400" kern="1200" dirty="0">
                          <a:solidFill>
                            <a:srgbClr val="5B2645"/>
                          </a:solidFill>
                          <a:effectLst/>
                        </a:rPr>
                        <a:t>tanulmányok egy külföldi </a:t>
                      </a:r>
                      <a:r>
                        <a:rPr lang="hu-HU" sz="1400" b="1" kern="1200" dirty="0">
                          <a:solidFill>
                            <a:srgbClr val="5B2645"/>
                          </a:solidFill>
                          <a:effectLst/>
                        </a:rPr>
                        <a:t>partnerintézményben</a:t>
                      </a:r>
                    </a:p>
                  </a:txBody>
                  <a:tcPr anchor="ctr">
                    <a:noFill/>
                  </a:tcPr>
                </a:tc>
                <a:tc gridSpan="2">
                  <a:txBody>
                    <a:bodyPr/>
                    <a:lstStyle/>
                    <a:p>
                      <a:pPr lvl="0" algn="ctr"/>
                      <a:r>
                        <a:rPr lang="hu-HU" sz="1400" b="1" kern="1200" dirty="0">
                          <a:solidFill>
                            <a:srgbClr val="5B2645"/>
                          </a:solidFill>
                          <a:effectLst/>
                        </a:rPr>
                        <a:t>Tevékenység: </a:t>
                      </a:r>
                      <a:r>
                        <a:rPr lang="hu-HU" sz="1400" kern="1200" dirty="0">
                          <a:solidFill>
                            <a:srgbClr val="5B2645"/>
                          </a:solidFill>
                          <a:effectLst/>
                        </a:rPr>
                        <a:t/>
                      </a:r>
                      <a:br>
                        <a:rPr lang="hu-HU" sz="1400" kern="1200" dirty="0">
                          <a:solidFill>
                            <a:srgbClr val="5B2645"/>
                          </a:solidFill>
                          <a:effectLst/>
                        </a:rPr>
                      </a:br>
                      <a:r>
                        <a:rPr lang="hu-HU" sz="1400" kern="1200" dirty="0">
                          <a:solidFill>
                            <a:srgbClr val="5B2645"/>
                          </a:solidFill>
                          <a:effectLst/>
                        </a:rPr>
                        <a:t>gyakornoki tevékenység,</a:t>
                      </a:r>
                      <a:r>
                        <a:rPr lang="hu-HU" sz="1400" kern="1200" baseline="0" dirty="0">
                          <a:solidFill>
                            <a:srgbClr val="5B2645"/>
                          </a:solidFill>
                          <a:effectLst/>
                        </a:rPr>
                        <a:t> </a:t>
                      </a:r>
                      <a:r>
                        <a:rPr lang="hu-HU" sz="1400" kern="1200" dirty="0">
                          <a:solidFill>
                            <a:srgbClr val="5B2645"/>
                          </a:solidFill>
                          <a:effectLst/>
                        </a:rPr>
                        <a:t>önkéntesség,</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kern="1200" dirty="0">
                          <a:solidFill>
                            <a:srgbClr val="5B2645"/>
                          </a:solidFill>
                          <a:effectLst/>
                        </a:rPr>
                        <a:t>munkavállalás </a:t>
                      </a:r>
                      <a:r>
                        <a:rPr lang="hu-HU" sz="1400" b="1" kern="1200" dirty="0">
                          <a:solidFill>
                            <a:srgbClr val="5B2645"/>
                          </a:solidFill>
                          <a:effectLst/>
                        </a:rPr>
                        <a:t>cégeknél/szervezeteknél, </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kern="1200" dirty="0">
                          <a:solidFill>
                            <a:srgbClr val="5B2645"/>
                          </a:solidFill>
                          <a:effectLst/>
                        </a:rPr>
                        <a:t>fogadóintézményt </a:t>
                      </a:r>
                      <a:r>
                        <a:rPr lang="hu-HU" sz="1400" b="1" kern="1200" dirty="0">
                          <a:solidFill>
                            <a:srgbClr val="5B2645"/>
                          </a:solidFill>
                          <a:effectLst/>
                        </a:rPr>
                        <a:t>önállóan</a:t>
                      </a:r>
                      <a:r>
                        <a:rPr lang="hu-HU" sz="1400" kern="1200" dirty="0">
                          <a:solidFill>
                            <a:srgbClr val="5B2645"/>
                          </a:solidFill>
                          <a:effectLst/>
                        </a:rPr>
                        <a:t> kell keresni!</a:t>
                      </a:r>
                      <a:br>
                        <a:rPr lang="hu-HU" sz="1400" kern="1200" dirty="0">
                          <a:solidFill>
                            <a:srgbClr val="5B2645"/>
                          </a:solidFill>
                          <a:effectLst/>
                        </a:rPr>
                      </a:br>
                      <a:r>
                        <a:rPr lang="hu-HU" sz="1400" kern="1200" dirty="0">
                          <a:solidFill>
                            <a:srgbClr val="5B2645"/>
                          </a:solidFill>
                          <a:effectLst/>
                        </a:rPr>
                        <a:t>Ehhez segítség a honlapon, illetve a kari koordinátornál!</a:t>
                      </a:r>
                      <a:endParaRPr lang="hu-HU" sz="1400" b="1" kern="1200" dirty="0">
                        <a:solidFill>
                          <a:srgbClr val="5B2645"/>
                        </a:solidFill>
                        <a:effectLst/>
                        <a:latin typeface="+mn-lt"/>
                        <a:ea typeface="+mn-ea"/>
                        <a:cs typeface="+mn-cs"/>
                      </a:endParaRPr>
                    </a:p>
                  </a:txBody>
                  <a:tcPr anchor="ctr">
                    <a:noFill/>
                  </a:tcPr>
                </a:tc>
                <a:tc hMerge="1">
                  <a:txBody>
                    <a:bodyPr/>
                    <a:lstStyle/>
                    <a:p>
                      <a:endParaRPr lang="hu-HU"/>
                    </a:p>
                  </a:txBody>
                  <a:tcPr/>
                </a:tc>
                <a:extLst>
                  <a:ext uri="{0D108BD9-81ED-4DB2-BD59-A6C34878D82A}">
                    <a16:rowId xmlns:a16="http://schemas.microsoft.com/office/drawing/2014/main" val="10003"/>
                  </a:ext>
                </a:extLst>
              </a:tr>
              <a:tr h="991914">
                <a:tc>
                  <a:txBody>
                    <a:bodyPr/>
                    <a:lstStyle/>
                    <a:p>
                      <a:pPr marL="0" lvl="0" indent="0" algn="ctr">
                        <a:buFontTx/>
                        <a:buNone/>
                      </a:pPr>
                      <a:r>
                        <a:rPr lang="hu-HU" sz="1400" b="1" kern="1200" dirty="0">
                          <a:solidFill>
                            <a:srgbClr val="5B2645"/>
                          </a:solidFill>
                          <a:effectLst/>
                        </a:rPr>
                        <a:t>Időtartam:</a:t>
                      </a:r>
                      <a:r>
                        <a:rPr lang="hu-HU" sz="1400" kern="1200" dirty="0">
                          <a:solidFill>
                            <a:srgbClr val="5B2645"/>
                          </a:solidFill>
                          <a:effectLst/>
                        </a:rPr>
                        <a:t/>
                      </a:r>
                      <a:br>
                        <a:rPr lang="hu-HU" sz="1400" kern="1200" dirty="0">
                          <a:solidFill>
                            <a:srgbClr val="5B2645"/>
                          </a:solidFill>
                          <a:effectLst/>
                        </a:rPr>
                      </a:br>
                      <a:r>
                        <a:rPr lang="hu-HU" sz="1400" kern="1200" baseline="0" dirty="0">
                          <a:solidFill>
                            <a:srgbClr val="5B2645"/>
                          </a:solidFill>
                          <a:effectLst/>
                        </a:rPr>
                        <a:t> </a:t>
                      </a:r>
                      <a:r>
                        <a:rPr lang="hu-HU" sz="1400" b="1" kern="1200" dirty="0">
                          <a:solidFill>
                            <a:srgbClr val="5B2645"/>
                          </a:solidFill>
                          <a:effectLst/>
                        </a:rPr>
                        <a:t>3-12 hónap </a:t>
                      </a:r>
                      <a:r>
                        <a:rPr lang="hu-HU" sz="1400" kern="1200" dirty="0">
                          <a:solidFill>
                            <a:srgbClr val="5B2645"/>
                          </a:solidFill>
                          <a:effectLst/>
                        </a:rPr>
                        <a:t>(a kinti félév időtartamához igazodva!),</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kern="1200" dirty="0">
                          <a:solidFill>
                            <a:srgbClr val="5B2645"/>
                          </a:solidFill>
                          <a:effectLst/>
                        </a:rPr>
                        <a:t>hosszabbítás tavaszi kiutazással nem lehetséges</a:t>
                      </a:r>
                      <a:endParaRPr lang="hu-HU" sz="1400" kern="1200" dirty="0">
                        <a:solidFill>
                          <a:srgbClr val="5B2645"/>
                        </a:solidFill>
                        <a:effectLst/>
                        <a:latin typeface="+mn-lt"/>
                        <a:ea typeface="+mn-ea"/>
                        <a:cs typeface="+mn-cs"/>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1200" dirty="0">
                          <a:solidFill>
                            <a:srgbClr val="5B2645"/>
                          </a:solidFill>
                          <a:effectLst/>
                        </a:rPr>
                        <a:t>Időtartam: </a:t>
                      </a:r>
                      <a:r>
                        <a:rPr lang="hu-HU" sz="1400" kern="1200" dirty="0">
                          <a:solidFill>
                            <a:srgbClr val="5B2645"/>
                          </a:solidFill>
                          <a:effectLst/>
                        </a:rPr>
                        <a:t/>
                      </a:r>
                      <a:br>
                        <a:rPr lang="hu-HU" sz="1400" kern="1200" dirty="0">
                          <a:solidFill>
                            <a:srgbClr val="5B2645"/>
                          </a:solidFill>
                          <a:effectLst/>
                        </a:rPr>
                      </a:br>
                      <a:r>
                        <a:rPr lang="hu-HU" sz="1400" b="1" kern="1200" dirty="0">
                          <a:solidFill>
                            <a:srgbClr val="5B2645"/>
                          </a:solidFill>
                          <a:effectLst/>
                        </a:rPr>
                        <a:t>2-12 hónap</a:t>
                      </a:r>
                      <a:r>
                        <a:rPr lang="hu-HU" sz="1400" kern="1200" dirty="0">
                          <a:solidFill>
                            <a:srgbClr val="5B2645"/>
                          </a:solidFill>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kern="1200" dirty="0">
                          <a:solidFill>
                            <a:srgbClr val="5B2645"/>
                          </a:solidFill>
                          <a:effectLst/>
                        </a:rPr>
                        <a:t>hosszabbítás kérvény és a fogadóintézménnyel</a:t>
                      </a:r>
                      <a:r>
                        <a:rPr lang="hu-HU" sz="1400" kern="1200" baseline="0" dirty="0">
                          <a:solidFill>
                            <a:srgbClr val="5B2645"/>
                          </a:solidFill>
                          <a:effectLst/>
                        </a:rPr>
                        <a:t> való </a:t>
                      </a:r>
                      <a:r>
                        <a:rPr lang="hu-HU" sz="1400" kern="1200" dirty="0">
                          <a:solidFill>
                            <a:srgbClr val="5B2645"/>
                          </a:solidFill>
                          <a:effectLst/>
                        </a:rPr>
                        <a:t>megegyezés</a:t>
                      </a:r>
                      <a:r>
                        <a:rPr lang="hu-HU" sz="1400" kern="1200" baseline="0" dirty="0">
                          <a:solidFill>
                            <a:srgbClr val="5B2645"/>
                          </a:solidFill>
                          <a:effectLst/>
                        </a:rPr>
                        <a:t> </a:t>
                      </a:r>
                      <a:r>
                        <a:rPr lang="hu-HU" sz="1400" kern="1200" dirty="0">
                          <a:solidFill>
                            <a:srgbClr val="5B2645"/>
                          </a:solidFill>
                          <a:effectLst/>
                        </a:rPr>
                        <a:t>alapján</a:t>
                      </a:r>
                      <a:r>
                        <a:rPr lang="hu-HU" sz="1400" kern="1200" baseline="0" dirty="0">
                          <a:solidFill>
                            <a:srgbClr val="5B2645"/>
                          </a:solidFill>
                          <a:effectLst/>
                        </a:rPr>
                        <a:t> lehetséges</a:t>
                      </a:r>
                      <a:endParaRPr lang="hu-HU" sz="1400" kern="1200" dirty="0">
                        <a:solidFill>
                          <a:srgbClr val="5B2645"/>
                        </a:solidFill>
                        <a:effectLst/>
                      </a:endParaRPr>
                    </a:p>
                  </a:txBody>
                  <a:tcPr anchor="ctr">
                    <a:noFill/>
                  </a:tcPr>
                </a:tc>
                <a:tc hMerge="1">
                  <a:txBody>
                    <a:bodyPr/>
                    <a:lstStyle/>
                    <a:p>
                      <a:endParaRPr lang="hu-HU"/>
                    </a:p>
                  </a:txBody>
                  <a:tcPr/>
                </a:tc>
                <a:extLst>
                  <a:ext uri="{0D108BD9-81ED-4DB2-BD59-A6C34878D82A}">
                    <a16:rowId xmlns:a16="http://schemas.microsoft.com/office/drawing/2014/main" val="10004"/>
                  </a:ext>
                </a:extLst>
              </a:tr>
              <a:tr h="473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1200" dirty="0">
                          <a:solidFill>
                            <a:srgbClr val="5B2645"/>
                          </a:solidFill>
                          <a:effectLst/>
                        </a:rPr>
                        <a:t>tandíjmentesség</a:t>
                      </a:r>
                      <a:r>
                        <a:rPr lang="hu-HU" sz="1400" kern="1200" dirty="0">
                          <a:solidFill>
                            <a:srgbClr val="5B2645"/>
                          </a:solidFill>
                          <a:effectLst/>
                        </a:rPr>
                        <a:t> a partnerintézményben</a:t>
                      </a:r>
                      <a:endParaRPr lang="hu-HU" sz="1400" kern="1200" dirty="0">
                        <a:solidFill>
                          <a:srgbClr val="5B2645"/>
                        </a:solidFill>
                        <a:effectLst/>
                        <a:latin typeface="+mn-lt"/>
                        <a:ea typeface="+mn-ea"/>
                        <a:cs typeface="+mn-cs"/>
                      </a:endParaRPr>
                    </a:p>
                  </a:txBody>
                  <a:tcPr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1200" dirty="0">
                          <a:solidFill>
                            <a:srgbClr val="5B2645"/>
                          </a:solidFill>
                          <a:effectLst/>
                        </a:rPr>
                        <a:t>juttatásban</a:t>
                      </a:r>
                      <a:r>
                        <a:rPr lang="hu-HU" sz="1400" kern="1200" dirty="0">
                          <a:solidFill>
                            <a:srgbClr val="5B2645"/>
                          </a:solidFill>
                          <a:effectLst/>
                        </a:rPr>
                        <a:t> való részesülés megengedett</a:t>
                      </a:r>
                    </a:p>
                  </a:txBody>
                  <a:tcPr anchor="ctr">
                    <a:noFill/>
                  </a:tcPr>
                </a:tc>
                <a:tc hMerge="1">
                  <a:txBody>
                    <a:bodyPr/>
                    <a:lstStyle/>
                    <a:p>
                      <a:endParaRPr lang="hu-HU"/>
                    </a:p>
                  </a:txBody>
                  <a:tcPr/>
                </a:tc>
                <a:extLst>
                  <a:ext uri="{0D108BD9-81ED-4DB2-BD59-A6C34878D82A}">
                    <a16:rowId xmlns:a16="http://schemas.microsoft.com/office/drawing/2014/main" val="10005"/>
                  </a:ext>
                </a:extLst>
              </a:tr>
              <a:tr h="7679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kern="1200" dirty="0">
                          <a:solidFill>
                            <a:srgbClr val="5B2645"/>
                          </a:solidFill>
                          <a:effectLst/>
                        </a:rPr>
                        <a:t>A pótpályázati </a:t>
                      </a:r>
                      <a:r>
                        <a:rPr lang="hu-HU" sz="1400" kern="1200" baseline="0" dirty="0">
                          <a:solidFill>
                            <a:srgbClr val="5B2645"/>
                          </a:solidFill>
                          <a:effectLst/>
                        </a:rPr>
                        <a:t>felhívás keretében a</a:t>
                      </a:r>
                      <a:r>
                        <a:rPr lang="hu-HU" sz="1400" b="1" kern="1200" baseline="0" dirty="0">
                          <a:solidFill>
                            <a:srgbClr val="5B2645"/>
                          </a:solidFill>
                          <a:effectLs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1200" baseline="0" dirty="0">
                          <a:solidFill>
                            <a:srgbClr val="5B2645"/>
                          </a:solidFill>
                          <a:effectLst/>
                        </a:rPr>
                        <a:t>a 2020/2021-es</a:t>
                      </a:r>
                      <a:r>
                        <a:rPr lang="hu-HU" sz="1400" kern="1200" baseline="0" dirty="0">
                          <a:solidFill>
                            <a:srgbClr val="5B2645"/>
                          </a:solidFill>
                          <a:effectLst/>
                        </a:rPr>
                        <a:t> tanév tavaszi félévére pályázhat a hallgató</a:t>
                      </a:r>
                      <a:endParaRPr lang="hu-HU" sz="1400" kern="1200" dirty="0">
                        <a:solidFill>
                          <a:srgbClr val="5B2645"/>
                        </a:solidFill>
                        <a:effectLst/>
                        <a:latin typeface="+mn-lt"/>
                        <a:ea typeface="+mn-ea"/>
                        <a:cs typeface="+mn-cs"/>
                      </a:endParaRPr>
                    </a:p>
                  </a:txBody>
                  <a:tcPr anchor="ctr">
                    <a:noFill/>
                  </a:tcPr>
                </a:tc>
                <a:tc gridSpan="2">
                  <a:txBody>
                    <a:bodyPr/>
                    <a:lstStyle/>
                    <a:p>
                      <a:pPr algn="ctr"/>
                      <a:r>
                        <a:rPr lang="hu-HU" sz="1400" dirty="0">
                          <a:solidFill>
                            <a:srgbClr val="5B2645"/>
                          </a:solidFill>
                        </a:rPr>
                        <a:t>Megvalósítási időszak: </a:t>
                      </a:r>
                      <a:br>
                        <a:rPr lang="hu-HU" sz="1400" dirty="0">
                          <a:solidFill>
                            <a:srgbClr val="5B2645"/>
                          </a:solidFill>
                        </a:rPr>
                      </a:br>
                      <a:r>
                        <a:rPr lang="hu-HU" sz="1400" b="1" dirty="0">
                          <a:solidFill>
                            <a:srgbClr val="5B2645"/>
                          </a:solidFill>
                        </a:rPr>
                        <a:t>2021. szeptember 30.</a:t>
                      </a:r>
                    </a:p>
                  </a:txBody>
                  <a:tcPr anchor="ctr">
                    <a:noFill/>
                  </a:tcPr>
                </a:tc>
                <a:tc hMerge="1">
                  <a:txBody>
                    <a:bodyPr/>
                    <a:lstStyle/>
                    <a:p>
                      <a:endParaRPr lang="hu-HU"/>
                    </a:p>
                  </a:txBody>
                  <a:tcPr/>
                </a:tc>
                <a:extLst>
                  <a:ext uri="{0D108BD9-81ED-4DB2-BD59-A6C34878D82A}">
                    <a16:rowId xmlns:a16="http://schemas.microsoft.com/office/drawing/2014/main" val="10006"/>
                  </a:ext>
                </a:extLst>
              </a:tr>
              <a:tr h="543953">
                <a:tc gridSpan="2">
                  <a:txBody>
                    <a:bodyPr/>
                    <a:lstStyle/>
                    <a:p>
                      <a:pPr algn="ctr"/>
                      <a:r>
                        <a:rPr lang="hu-HU" sz="1400" b="0" kern="1200" dirty="0">
                          <a:solidFill>
                            <a:srgbClr val="5B2645"/>
                          </a:solidFill>
                          <a:effectLst/>
                        </a:rPr>
                        <a:t>Kiutazás ideje alatt </a:t>
                      </a:r>
                      <a:r>
                        <a:rPr lang="hu-HU" sz="1400" b="1" kern="1200" dirty="0">
                          <a:solidFill>
                            <a:srgbClr val="5B2645"/>
                          </a:solidFill>
                          <a:effectLst/>
                        </a:rPr>
                        <a:t>aktív hallgatói</a:t>
                      </a:r>
                      <a:r>
                        <a:rPr lang="hu-HU" sz="1400" kern="1200" dirty="0">
                          <a:solidFill>
                            <a:srgbClr val="5B2645"/>
                          </a:solidFill>
                          <a:effectLst/>
                        </a:rPr>
                        <a:t> </a:t>
                      </a:r>
                      <a:r>
                        <a:rPr lang="hu-HU" sz="1400" b="1" kern="1200" dirty="0">
                          <a:solidFill>
                            <a:srgbClr val="5B2645"/>
                          </a:solidFill>
                          <a:effectLst/>
                        </a:rPr>
                        <a:t>jogviszony</a:t>
                      </a:r>
                      <a:r>
                        <a:rPr lang="hu-HU" sz="1400" kern="1200" dirty="0">
                          <a:solidFill>
                            <a:srgbClr val="5B2645"/>
                          </a:solidFill>
                          <a:effectLst/>
                        </a:rPr>
                        <a:t> szükséges!</a:t>
                      </a:r>
                      <a:endParaRPr lang="hu-HU" sz="1400" dirty="0">
                        <a:solidFill>
                          <a:srgbClr val="5B2645"/>
                        </a:solidFill>
                      </a:endParaRPr>
                    </a:p>
                  </a:txBody>
                  <a:tcPr anchor="ctr"/>
                </a:tc>
                <a:tc hMerge="1">
                  <a:txBody>
                    <a:bodyPr/>
                    <a:lstStyle/>
                    <a:p>
                      <a:endParaRPr lang="hu-HU"/>
                    </a:p>
                  </a:txBody>
                  <a:tcPr/>
                </a:tc>
                <a:tc>
                  <a:txBody>
                    <a:bodyPr/>
                    <a:lstStyle/>
                    <a:p>
                      <a:pPr algn="ctr"/>
                      <a:r>
                        <a:rPr lang="hu-HU" sz="1400" kern="1200" dirty="0">
                          <a:solidFill>
                            <a:srgbClr val="5B2645"/>
                          </a:solidFill>
                          <a:effectLst/>
                        </a:rPr>
                        <a:t>Aktív jogviszony </a:t>
                      </a:r>
                      <a:r>
                        <a:rPr lang="hu-HU" sz="1400" b="1" kern="1200" dirty="0">
                          <a:solidFill>
                            <a:srgbClr val="5B2645"/>
                          </a:solidFill>
                          <a:effectLst/>
                        </a:rPr>
                        <a:t>csak a pályázáskor </a:t>
                      </a:r>
                      <a:r>
                        <a:rPr lang="hu-HU" sz="1400" kern="1200" dirty="0">
                          <a:solidFill>
                            <a:srgbClr val="5B2645"/>
                          </a:solidFill>
                          <a:effectLst/>
                        </a:rPr>
                        <a:t>szükséges!</a:t>
                      </a:r>
                      <a:endParaRPr lang="hu-HU" sz="1400" dirty="0">
                        <a:solidFill>
                          <a:srgbClr val="5B2645"/>
                        </a:solidFill>
                      </a:endParaRPr>
                    </a:p>
                  </a:txBody>
                  <a:tcPr anchor="ctr"/>
                </a:tc>
                <a:extLst>
                  <a:ext uri="{0D108BD9-81ED-4DB2-BD59-A6C34878D82A}">
                    <a16:rowId xmlns:a16="http://schemas.microsoft.com/office/drawing/2014/main" val="10007"/>
                  </a:ext>
                </a:extLst>
              </a:tr>
              <a:tr h="767933">
                <a:tc gridSpan="2">
                  <a:txBody>
                    <a:bodyPr/>
                    <a:lstStyle/>
                    <a:p>
                      <a:pPr algn="ctr"/>
                      <a:r>
                        <a:rPr lang="hu-HU" sz="1400" kern="1200" dirty="0">
                          <a:solidFill>
                            <a:srgbClr val="5B2645"/>
                          </a:solidFill>
                          <a:effectLst/>
                        </a:rPr>
                        <a:t>Megvalósítási időszak: </a:t>
                      </a:r>
                      <a:r>
                        <a:rPr lang="hu-HU" sz="1400" b="1" kern="1200" dirty="0">
                          <a:solidFill>
                            <a:srgbClr val="5B2645"/>
                          </a:solidFill>
                          <a:effectLst/>
                        </a:rPr>
                        <a:t>tanulmányok ideje alatt</a:t>
                      </a:r>
                      <a:endParaRPr lang="hu-HU" sz="1400" b="1" dirty="0">
                        <a:solidFill>
                          <a:srgbClr val="5B2645"/>
                        </a:solidFill>
                      </a:endParaRPr>
                    </a:p>
                  </a:txBody>
                  <a:tcPr anchor="ctr"/>
                </a:tc>
                <a:tc hMerge="1">
                  <a:txBody>
                    <a:bodyPr/>
                    <a:lstStyle/>
                    <a:p>
                      <a:endParaRPr lang="hu-HU"/>
                    </a:p>
                  </a:txBody>
                  <a:tcPr/>
                </a:tc>
                <a:tc>
                  <a:txBody>
                    <a:bodyPr/>
                    <a:lstStyle/>
                    <a:p>
                      <a:pPr algn="ctr"/>
                      <a:r>
                        <a:rPr lang="hu-HU" sz="1400" kern="1200" dirty="0">
                          <a:solidFill>
                            <a:srgbClr val="5B2645"/>
                          </a:solidFill>
                          <a:effectLst/>
                        </a:rPr>
                        <a:t>Megvalósítási időszak: </a:t>
                      </a:r>
                      <a:r>
                        <a:rPr lang="hu-HU" sz="1400" b="1" kern="1200" dirty="0">
                          <a:solidFill>
                            <a:srgbClr val="5B2645"/>
                          </a:solidFill>
                          <a:effectLst/>
                        </a:rPr>
                        <a:t>diplomaszerzést</a:t>
                      </a:r>
                      <a:r>
                        <a:rPr lang="hu-HU" sz="1400" kern="1200" dirty="0">
                          <a:solidFill>
                            <a:srgbClr val="5B2645"/>
                          </a:solidFill>
                          <a:effectLst/>
                        </a:rPr>
                        <a:t>/abszolutóriumot </a:t>
                      </a:r>
                      <a:r>
                        <a:rPr lang="hu-HU" sz="1400" b="1" kern="1200" dirty="0">
                          <a:solidFill>
                            <a:srgbClr val="5B2645"/>
                          </a:solidFill>
                          <a:effectLst/>
                        </a:rPr>
                        <a:t>követő</a:t>
                      </a:r>
                      <a:r>
                        <a:rPr lang="hu-HU" sz="1400" kern="1200" dirty="0">
                          <a:solidFill>
                            <a:srgbClr val="5B2645"/>
                          </a:solidFill>
                          <a:effectLst/>
                        </a:rPr>
                        <a:t> </a:t>
                      </a:r>
                      <a:r>
                        <a:rPr lang="hu-HU" sz="1400" b="1" kern="1200" dirty="0">
                          <a:solidFill>
                            <a:srgbClr val="5B2645"/>
                          </a:solidFill>
                          <a:effectLst/>
                        </a:rPr>
                        <a:t>12 hónapon </a:t>
                      </a:r>
                      <a:r>
                        <a:rPr lang="hu-HU" sz="1400" kern="1200" dirty="0">
                          <a:solidFill>
                            <a:srgbClr val="5B2645"/>
                          </a:solidFill>
                          <a:effectLst/>
                        </a:rPr>
                        <a:t>belül</a:t>
                      </a:r>
                      <a:endParaRPr lang="hu-HU" sz="1400" b="1" dirty="0">
                        <a:solidFill>
                          <a:srgbClr val="5B2645"/>
                        </a:solidFill>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906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766219"/>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4400" b="1" dirty="0">
                <a:solidFill>
                  <a:srgbClr val="5B2645"/>
                </a:solidFill>
                <a:latin typeface="Century Gothic"/>
              </a:rPr>
              <a:t>PÁLYÁZÁSI TUDNIVALÓK</a:t>
            </a:r>
          </a:p>
        </p:txBody>
      </p:sp>
    </p:spTree>
    <p:extLst>
      <p:ext uri="{BB962C8B-B14F-4D97-AF65-F5344CB8AC3E}">
        <p14:creationId xmlns:p14="http://schemas.microsoft.com/office/powerpoint/2010/main" val="112464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453336"/>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766219"/>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endParaRPr lang="hu-HU" sz="4400" b="1" dirty="0">
              <a:solidFill>
                <a:srgbClr val="5B2645"/>
              </a:solidFill>
              <a:latin typeface="Century Gothic"/>
            </a:endParaRPr>
          </a:p>
        </p:txBody>
      </p:sp>
      <p:sp>
        <p:nvSpPr>
          <p:cNvPr id="4" name="Cím 1">
            <a:extLst>
              <a:ext uri="{FF2B5EF4-FFF2-40B4-BE49-F238E27FC236}">
                <a16:creationId xmlns:a16="http://schemas.microsoft.com/office/drawing/2014/main" id="{C9114007-DDE9-4A41-A70C-59B90D47913D}"/>
              </a:ext>
            </a:extLst>
          </p:cNvPr>
          <p:cNvSpPr txBox="1">
            <a:spLocks/>
          </p:cNvSpPr>
          <p:nvPr/>
        </p:nvSpPr>
        <p:spPr>
          <a:xfrm>
            <a:off x="1053853" y="223690"/>
            <a:ext cx="10153128" cy="757037"/>
          </a:xfrm>
          <a:prstGeom prst="rect">
            <a:avLst/>
          </a:prstGeom>
          <a:solidFill>
            <a:srgbClr val="FFF9E7"/>
          </a:solidFill>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hu-HU" b="1" dirty="0">
                <a:solidFill>
                  <a:srgbClr val="5B2645"/>
                </a:solidFill>
              </a:rPr>
              <a:t>Pályázók köre</a:t>
            </a:r>
          </a:p>
        </p:txBody>
      </p:sp>
      <p:sp>
        <p:nvSpPr>
          <p:cNvPr id="6" name="Tartalom helye 3">
            <a:extLst>
              <a:ext uri="{FF2B5EF4-FFF2-40B4-BE49-F238E27FC236}">
                <a16:creationId xmlns:a16="http://schemas.microsoft.com/office/drawing/2014/main" id="{BD4C9C40-2DE0-442A-B2DF-FA6A5B889337}"/>
              </a:ext>
            </a:extLst>
          </p:cNvPr>
          <p:cNvSpPr txBox="1">
            <a:spLocks/>
          </p:cNvSpPr>
          <p:nvPr/>
        </p:nvSpPr>
        <p:spPr>
          <a:xfrm>
            <a:off x="7606580" y="404664"/>
            <a:ext cx="4708734" cy="4343400"/>
          </a:xfrm>
          <a:prstGeom prst="rect">
            <a:avLst/>
          </a:prstGeom>
        </p:spPr>
        <p:txBody>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Font typeface="Arial" pitchFamily="34" charset="0"/>
              <a:buNone/>
            </a:pPr>
            <a:r>
              <a:rPr lang="hu-HU" dirty="0">
                <a:solidFill>
                  <a:srgbClr val="5B2645"/>
                </a:solidFill>
              </a:rPr>
              <a:t>Kari specifikumok!</a:t>
            </a:r>
          </a:p>
        </p:txBody>
      </p:sp>
      <p:sp>
        <p:nvSpPr>
          <p:cNvPr id="3" name="Szövegdoboz 2">
            <a:extLst>
              <a:ext uri="{FF2B5EF4-FFF2-40B4-BE49-F238E27FC236}">
                <a16:creationId xmlns:a16="http://schemas.microsoft.com/office/drawing/2014/main" id="{EF703416-6FF4-44D2-BE25-6DB6D918875C}"/>
              </a:ext>
            </a:extLst>
          </p:cNvPr>
          <p:cNvSpPr txBox="1"/>
          <p:nvPr/>
        </p:nvSpPr>
        <p:spPr>
          <a:xfrm>
            <a:off x="1052148" y="1290978"/>
            <a:ext cx="2297424" cy="424732"/>
          </a:xfrm>
          <a:prstGeom prst="rect">
            <a:avLst/>
          </a:prstGeom>
          <a:noFill/>
        </p:spPr>
        <p:txBody>
          <a:bodyPr wrap="none" rtlCol="0">
            <a:spAutoFit/>
          </a:bodyPr>
          <a:lstStyle/>
          <a:p>
            <a:pPr>
              <a:lnSpc>
                <a:spcPct val="90000"/>
              </a:lnSpc>
            </a:pPr>
            <a:r>
              <a:rPr lang="hu-HU" sz="2400" b="1" dirty="0">
                <a:solidFill>
                  <a:srgbClr val="5B2645"/>
                </a:solidFill>
              </a:rPr>
              <a:t>Az pályázhat, </a:t>
            </a:r>
          </a:p>
        </p:txBody>
      </p:sp>
      <p:sp>
        <p:nvSpPr>
          <p:cNvPr id="5" name="Szövegdoboz 4">
            <a:extLst>
              <a:ext uri="{FF2B5EF4-FFF2-40B4-BE49-F238E27FC236}">
                <a16:creationId xmlns:a16="http://schemas.microsoft.com/office/drawing/2014/main" id="{9E3D75BE-53F6-463B-B58E-5BF609CA2C64}"/>
              </a:ext>
            </a:extLst>
          </p:cNvPr>
          <p:cNvSpPr txBox="1"/>
          <p:nvPr/>
        </p:nvSpPr>
        <p:spPr>
          <a:xfrm>
            <a:off x="837828" y="1669180"/>
            <a:ext cx="11017224" cy="4610493"/>
          </a:xfrm>
          <a:prstGeom prst="rect">
            <a:avLst/>
          </a:prstGeom>
          <a:noFill/>
        </p:spPr>
        <p:txBody>
          <a:bodyPr wrap="square" rtlCol="0">
            <a:spAutoFit/>
          </a:bodyPr>
          <a:lstStyle/>
          <a:p>
            <a:pPr marL="285750" indent="-285750" algn="just">
              <a:buFont typeface="Arial" panose="020B0604020202020204" pitchFamily="34" charset="0"/>
              <a:buChar char="•"/>
            </a:pPr>
            <a:r>
              <a:rPr lang="hu-HU" sz="2000" dirty="0">
                <a:solidFill>
                  <a:srgbClr val="5B2645"/>
                </a:solidFill>
              </a:rPr>
              <a:t>aki a pályázat benyújtásának idején </a:t>
            </a:r>
            <a:r>
              <a:rPr lang="hu-HU" sz="2400" b="1" dirty="0">
                <a:solidFill>
                  <a:srgbClr val="5B2645"/>
                </a:solidFill>
              </a:rPr>
              <a:t>hallgatói jogviszonnyal rendelkezik </a:t>
            </a:r>
            <a:r>
              <a:rPr lang="hu-HU" sz="2000" dirty="0">
                <a:solidFill>
                  <a:srgbClr val="5B2645"/>
                </a:solidFill>
              </a:rPr>
              <a:t>az ELTE-n</a:t>
            </a:r>
            <a:r>
              <a:rPr lang="hu-HU" sz="2400" dirty="0">
                <a:solidFill>
                  <a:srgbClr val="5B2645"/>
                </a:solidFill>
              </a:rPr>
              <a:t>;</a:t>
            </a:r>
          </a:p>
          <a:p>
            <a:pPr marL="285750" indent="-285750" algn="just">
              <a:buFont typeface="Arial" panose="020B0604020202020204" pitchFamily="34" charset="0"/>
              <a:buChar char="•"/>
            </a:pPr>
            <a:r>
              <a:rPr lang="hu-HU" sz="2000" dirty="0">
                <a:solidFill>
                  <a:srgbClr val="5B2645"/>
                </a:solidFill>
              </a:rPr>
              <a:t>aki</a:t>
            </a:r>
            <a:r>
              <a:rPr lang="hu-HU" sz="2400" dirty="0">
                <a:solidFill>
                  <a:srgbClr val="5B2645"/>
                </a:solidFill>
              </a:rPr>
              <a:t> </a:t>
            </a:r>
            <a:r>
              <a:rPr lang="hu-HU" sz="2400" b="1" dirty="0">
                <a:solidFill>
                  <a:srgbClr val="5B2645"/>
                </a:solidFill>
              </a:rPr>
              <a:t>magyar állampolgársággal, regisztrációs igazolással vagy érvényes letelepedési, illetőleg tartózkodási engedéllyel </a:t>
            </a:r>
            <a:r>
              <a:rPr lang="hu-HU" sz="2000" dirty="0">
                <a:solidFill>
                  <a:srgbClr val="5B2645"/>
                </a:solidFill>
              </a:rPr>
              <a:t>rendelkezik</a:t>
            </a:r>
            <a:r>
              <a:rPr lang="hu-HU" sz="2400" dirty="0">
                <a:solidFill>
                  <a:srgbClr val="5B2645"/>
                </a:solidFill>
              </a:rPr>
              <a:t>;</a:t>
            </a:r>
          </a:p>
          <a:p>
            <a:pPr marL="285750" indent="-285750" algn="just">
              <a:buFont typeface="Arial" panose="020B0604020202020204" pitchFamily="34" charset="0"/>
              <a:buChar char="•"/>
            </a:pPr>
            <a:r>
              <a:rPr lang="hu-HU" sz="2400" dirty="0">
                <a:solidFill>
                  <a:srgbClr val="5B2645"/>
                </a:solidFill>
              </a:rPr>
              <a:t>BA vagy osztatlan képzésben részt vevő hallgató esetében: </a:t>
            </a:r>
            <a:r>
              <a:rPr lang="hu-HU" sz="2000" dirty="0">
                <a:solidFill>
                  <a:srgbClr val="5B2645"/>
                </a:solidFill>
              </a:rPr>
              <a:t>akinek a pályázás idején</a:t>
            </a:r>
            <a:r>
              <a:rPr lang="hu-HU" sz="2400" dirty="0">
                <a:solidFill>
                  <a:srgbClr val="5B2645"/>
                </a:solidFill>
              </a:rPr>
              <a:t> </a:t>
            </a:r>
            <a:r>
              <a:rPr lang="hu-HU" sz="2400" b="1" dirty="0">
                <a:solidFill>
                  <a:srgbClr val="5B2645"/>
                </a:solidFill>
              </a:rPr>
              <a:t>van legalább 1 lezárt féléve</a:t>
            </a:r>
            <a:r>
              <a:rPr lang="hu-HU" sz="2400" dirty="0">
                <a:solidFill>
                  <a:srgbClr val="5B2645"/>
                </a:solidFill>
              </a:rPr>
              <a:t> </a:t>
            </a:r>
            <a:r>
              <a:rPr lang="hu-HU" sz="2000" dirty="0">
                <a:solidFill>
                  <a:srgbClr val="5B2645"/>
                </a:solidFill>
              </a:rPr>
              <a:t>(a speciális kari szabályok ettől eltérhetnek);</a:t>
            </a:r>
          </a:p>
          <a:p>
            <a:pPr marL="285750" indent="-285750" algn="just">
              <a:buFont typeface="Arial" panose="020B0604020202020204" pitchFamily="34" charset="0"/>
              <a:buChar char="•"/>
            </a:pPr>
            <a:r>
              <a:rPr lang="hu-HU" sz="2000" dirty="0">
                <a:solidFill>
                  <a:srgbClr val="5B2645"/>
                </a:solidFill>
              </a:rPr>
              <a:t>aki abban </a:t>
            </a:r>
            <a:r>
              <a:rPr lang="hu-HU" sz="2400" b="1" dirty="0">
                <a:solidFill>
                  <a:srgbClr val="5B2645"/>
                </a:solidFill>
              </a:rPr>
              <a:t>a félévben, amelyben a kiutazást tervezi, aktív hallgatói jogviszonnyal rendelkezik</a:t>
            </a:r>
            <a:r>
              <a:rPr lang="hu-HU" sz="2400" dirty="0">
                <a:solidFill>
                  <a:srgbClr val="5B2645"/>
                </a:solidFill>
              </a:rPr>
              <a:t> </a:t>
            </a:r>
            <a:r>
              <a:rPr lang="hu-HU" sz="2000" dirty="0">
                <a:solidFill>
                  <a:srgbClr val="5B2645"/>
                </a:solidFill>
              </a:rPr>
              <a:t>az ELTE-n (kivéve diplomaszerzést követő szakmai gyakorlat esetében);</a:t>
            </a:r>
          </a:p>
          <a:p>
            <a:pPr marL="285750" indent="-285750" algn="just">
              <a:buFont typeface="Arial" panose="020B0604020202020204" pitchFamily="34" charset="0"/>
              <a:buChar char="•"/>
            </a:pPr>
            <a:r>
              <a:rPr lang="hu-HU" sz="2000" dirty="0">
                <a:solidFill>
                  <a:srgbClr val="5B2645"/>
                </a:solidFill>
              </a:rPr>
              <a:t>valamint aki megfelel az adott karon/tanszéken meghirdetett pályázati követelményeknek.</a:t>
            </a:r>
          </a:p>
          <a:p>
            <a:pPr>
              <a:lnSpc>
                <a:spcPct val="90000"/>
              </a:lnSpc>
            </a:pPr>
            <a:endParaRPr lang="hu-HU" sz="2400" dirty="0"/>
          </a:p>
        </p:txBody>
      </p:sp>
    </p:spTree>
    <p:extLst>
      <p:ext uri="{BB962C8B-B14F-4D97-AF65-F5344CB8AC3E}">
        <p14:creationId xmlns:p14="http://schemas.microsoft.com/office/powerpoint/2010/main" val="1609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766219"/>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endParaRPr lang="hu-HU" sz="4400" b="1" dirty="0">
              <a:solidFill>
                <a:srgbClr val="5B2645"/>
              </a:solidFill>
              <a:latin typeface="Century Gothic"/>
            </a:endParaRPr>
          </a:p>
        </p:txBody>
      </p:sp>
      <p:sp>
        <p:nvSpPr>
          <p:cNvPr id="4" name="Cím 1">
            <a:extLst>
              <a:ext uri="{FF2B5EF4-FFF2-40B4-BE49-F238E27FC236}">
                <a16:creationId xmlns:a16="http://schemas.microsoft.com/office/drawing/2014/main" id="{C9114007-DDE9-4A41-A70C-59B90D47913D}"/>
              </a:ext>
            </a:extLst>
          </p:cNvPr>
          <p:cNvSpPr txBox="1">
            <a:spLocks/>
          </p:cNvSpPr>
          <p:nvPr/>
        </p:nvSpPr>
        <p:spPr>
          <a:xfrm>
            <a:off x="1053853" y="215381"/>
            <a:ext cx="10153128" cy="526241"/>
          </a:xfrm>
          <a:prstGeom prst="rect">
            <a:avLst/>
          </a:prstGeom>
          <a:solidFill>
            <a:srgbClr val="FFF9E7"/>
          </a:solidFill>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hu-HU" sz="3200" b="1" dirty="0">
                <a:solidFill>
                  <a:srgbClr val="5B2645"/>
                </a:solidFill>
              </a:rPr>
              <a:t>Pályázás menete</a:t>
            </a:r>
          </a:p>
        </p:txBody>
      </p:sp>
      <p:sp>
        <p:nvSpPr>
          <p:cNvPr id="6" name="Tartalom helye 3">
            <a:extLst>
              <a:ext uri="{FF2B5EF4-FFF2-40B4-BE49-F238E27FC236}">
                <a16:creationId xmlns:a16="http://schemas.microsoft.com/office/drawing/2014/main" id="{BD4C9C40-2DE0-442A-B2DF-FA6A5B889337}"/>
              </a:ext>
            </a:extLst>
          </p:cNvPr>
          <p:cNvSpPr txBox="1">
            <a:spLocks/>
          </p:cNvSpPr>
          <p:nvPr/>
        </p:nvSpPr>
        <p:spPr>
          <a:xfrm>
            <a:off x="7480091" y="218730"/>
            <a:ext cx="4708734" cy="424732"/>
          </a:xfrm>
          <a:prstGeom prst="rect">
            <a:avLst/>
          </a:prstGeom>
        </p:spPr>
        <p:txBody>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Font typeface="Arial" pitchFamily="34" charset="0"/>
              <a:buNone/>
            </a:pPr>
            <a:r>
              <a:rPr lang="hu-HU" dirty="0">
                <a:solidFill>
                  <a:srgbClr val="5B2645"/>
                </a:solidFill>
              </a:rPr>
              <a:t>Kari specifikumok!</a:t>
            </a:r>
          </a:p>
        </p:txBody>
      </p:sp>
      <p:sp>
        <p:nvSpPr>
          <p:cNvPr id="3" name="Szövegdoboz 2">
            <a:extLst>
              <a:ext uri="{FF2B5EF4-FFF2-40B4-BE49-F238E27FC236}">
                <a16:creationId xmlns:a16="http://schemas.microsoft.com/office/drawing/2014/main" id="{EF703416-6FF4-44D2-BE25-6DB6D918875C}"/>
              </a:ext>
            </a:extLst>
          </p:cNvPr>
          <p:cNvSpPr txBox="1"/>
          <p:nvPr/>
        </p:nvSpPr>
        <p:spPr>
          <a:xfrm>
            <a:off x="4528856" y="757467"/>
            <a:ext cx="2702984" cy="369332"/>
          </a:xfrm>
          <a:prstGeom prst="rect">
            <a:avLst/>
          </a:prstGeom>
          <a:noFill/>
        </p:spPr>
        <p:txBody>
          <a:bodyPr wrap="none" rtlCol="0">
            <a:spAutoFit/>
          </a:bodyPr>
          <a:lstStyle/>
          <a:p>
            <a:pPr>
              <a:lnSpc>
                <a:spcPct val="90000"/>
              </a:lnSpc>
            </a:pPr>
            <a:r>
              <a:rPr lang="hu-HU" sz="2000" b="1" dirty="0">
                <a:solidFill>
                  <a:srgbClr val="5B2645"/>
                </a:solidFill>
              </a:rPr>
              <a:t>Pályázat benyújtása</a:t>
            </a:r>
          </a:p>
        </p:txBody>
      </p:sp>
      <p:pic>
        <p:nvPicPr>
          <p:cNvPr id="9" name="Kép 8">
            <a:extLst>
              <a:ext uri="{FF2B5EF4-FFF2-40B4-BE49-F238E27FC236}">
                <a16:creationId xmlns:a16="http://schemas.microsoft.com/office/drawing/2014/main" id="{72FD5D10-414E-4B2A-909D-F841F3607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38" y="1153426"/>
            <a:ext cx="11953348" cy="1253704"/>
          </a:xfrm>
          <a:prstGeom prst="rect">
            <a:avLst/>
          </a:prstGeom>
        </p:spPr>
      </p:pic>
      <p:sp>
        <p:nvSpPr>
          <p:cNvPr id="10" name="Szövegdoboz 9">
            <a:extLst>
              <a:ext uri="{FF2B5EF4-FFF2-40B4-BE49-F238E27FC236}">
                <a16:creationId xmlns:a16="http://schemas.microsoft.com/office/drawing/2014/main" id="{71F06E2B-DC53-4BA8-95E0-2B4D83B7C0FF}"/>
              </a:ext>
            </a:extLst>
          </p:cNvPr>
          <p:cNvSpPr txBox="1"/>
          <p:nvPr/>
        </p:nvSpPr>
        <p:spPr>
          <a:xfrm>
            <a:off x="4171443" y="2766219"/>
            <a:ext cx="3355406" cy="369332"/>
          </a:xfrm>
          <a:prstGeom prst="rect">
            <a:avLst/>
          </a:prstGeom>
          <a:noFill/>
        </p:spPr>
        <p:txBody>
          <a:bodyPr wrap="none" rtlCol="0">
            <a:spAutoFit/>
          </a:bodyPr>
          <a:lstStyle/>
          <a:p>
            <a:pPr>
              <a:lnSpc>
                <a:spcPct val="90000"/>
              </a:lnSpc>
            </a:pPr>
            <a:r>
              <a:rPr lang="hu-HU" sz="2000" b="1" dirty="0">
                <a:solidFill>
                  <a:srgbClr val="5B2645"/>
                </a:solidFill>
              </a:rPr>
              <a:t>Pályázati dokumentumok</a:t>
            </a:r>
          </a:p>
        </p:txBody>
      </p:sp>
      <p:sp>
        <p:nvSpPr>
          <p:cNvPr id="11" name="Szövegdoboz 10">
            <a:extLst>
              <a:ext uri="{FF2B5EF4-FFF2-40B4-BE49-F238E27FC236}">
                <a16:creationId xmlns:a16="http://schemas.microsoft.com/office/drawing/2014/main" id="{E2A7887A-E60B-4F02-B9F3-252272C8C36B}"/>
              </a:ext>
            </a:extLst>
          </p:cNvPr>
          <p:cNvSpPr txBox="1"/>
          <p:nvPr/>
        </p:nvSpPr>
        <p:spPr>
          <a:xfrm>
            <a:off x="294346" y="3053461"/>
            <a:ext cx="5836071" cy="3502497"/>
          </a:xfrm>
          <a:prstGeom prst="rect">
            <a:avLst/>
          </a:prstGeom>
          <a:noFill/>
        </p:spPr>
        <p:txBody>
          <a:bodyPr wrap="square" rtlCol="0">
            <a:spAutoFit/>
          </a:bodyPr>
          <a:lstStyle/>
          <a:p>
            <a:r>
              <a:rPr lang="hu-HU" b="1" dirty="0">
                <a:solidFill>
                  <a:srgbClr val="5B2645"/>
                </a:solidFill>
              </a:rPr>
              <a:t>Tanulmányok: </a:t>
            </a:r>
          </a:p>
          <a:p>
            <a:pPr marL="171450" indent="-171450">
              <a:buFont typeface="Arial" panose="020B0604020202020204" pitchFamily="34" charset="0"/>
              <a:buChar char="•"/>
            </a:pPr>
            <a:r>
              <a:rPr lang="hu-HU" sz="1400" b="1" dirty="0">
                <a:solidFill>
                  <a:srgbClr val="5B2645"/>
                </a:solidFill>
              </a:rPr>
              <a:t>motivációs levél és tanulmányi terv </a:t>
            </a:r>
            <a:r>
              <a:rPr lang="hu-HU" sz="1400" dirty="0">
                <a:solidFill>
                  <a:srgbClr val="5B2645"/>
                </a:solidFill>
              </a:rPr>
              <a:t>(magyarul és a külföldi tanulmányok nyelvén);</a:t>
            </a:r>
          </a:p>
          <a:p>
            <a:pPr marL="171450" indent="-171450">
              <a:buFont typeface="Arial" panose="020B0604020202020204" pitchFamily="34" charset="0"/>
              <a:buChar char="•"/>
            </a:pPr>
            <a:r>
              <a:rPr lang="hu-HU" sz="1400" b="1" dirty="0">
                <a:solidFill>
                  <a:srgbClr val="5B2645"/>
                </a:solidFill>
              </a:rPr>
              <a:t>önéletrajz </a:t>
            </a:r>
            <a:r>
              <a:rPr lang="hu-HU" sz="1400" dirty="0">
                <a:solidFill>
                  <a:srgbClr val="5B2645"/>
                </a:solidFill>
              </a:rPr>
              <a:t>(magyarul és idegen nyelven);</a:t>
            </a:r>
          </a:p>
          <a:p>
            <a:pPr marL="171450" indent="-171450">
              <a:buFont typeface="Arial" panose="020B0604020202020204" pitchFamily="34" charset="0"/>
              <a:buChar char="•"/>
            </a:pPr>
            <a:r>
              <a:rPr lang="hu-HU" sz="1400" b="1" dirty="0">
                <a:solidFill>
                  <a:srgbClr val="5B2645"/>
                </a:solidFill>
              </a:rPr>
              <a:t>korábbi félévek tanulmányi eredményei </a:t>
            </a:r>
            <a:r>
              <a:rPr lang="hu-HU" sz="1400" dirty="0">
                <a:solidFill>
                  <a:srgbClr val="5B2645"/>
                </a:solidFill>
              </a:rPr>
              <a:t>a </a:t>
            </a:r>
            <a:r>
              <a:rPr lang="hu-HU" sz="1400" dirty="0" err="1">
                <a:solidFill>
                  <a:srgbClr val="5B2645"/>
                </a:solidFill>
              </a:rPr>
              <a:t>Neptunból</a:t>
            </a:r>
            <a:r>
              <a:rPr lang="hu-HU" sz="1400" dirty="0">
                <a:solidFill>
                  <a:srgbClr val="5B2645"/>
                </a:solidFill>
              </a:rPr>
              <a:t> kinyomtatva (</a:t>
            </a:r>
            <a:r>
              <a:rPr lang="hu-HU" sz="1400" dirty="0" err="1">
                <a:solidFill>
                  <a:srgbClr val="5B2645"/>
                </a:solidFill>
              </a:rPr>
              <a:t>MSc-sek</a:t>
            </a:r>
            <a:r>
              <a:rPr lang="hu-HU" sz="1400" dirty="0">
                <a:solidFill>
                  <a:srgbClr val="5B2645"/>
                </a:solidFill>
              </a:rPr>
              <a:t> a </a:t>
            </a:r>
            <a:r>
              <a:rPr lang="hu-HU" sz="1400" dirty="0" err="1">
                <a:solidFill>
                  <a:srgbClr val="5B2645"/>
                </a:solidFill>
              </a:rPr>
              <a:t>BSc</a:t>
            </a:r>
            <a:r>
              <a:rPr lang="hu-HU" sz="1400" dirty="0">
                <a:solidFill>
                  <a:srgbClr val="5B2645"/>
                </a:solidFill>
              </a:rPr>
              <a:t>-s eredményeket is csatolják);</a:t>
            </a:r>
          </a:p>
          <a:p>
            <a:pPr marL="171450" indent="-171450">
              <a:buFont typeface="Arial" panose="020B0604020202020204" pitchFamily="34" charset="0"/>
              <a:buChar char="•"/>
            </a:pPr>
            <a:r>
              <a:rPr lang="hu-HU" sz="1400" b="1" dirty="0">
                <a:solidFill>
                  <a:srgbClr val="5B2645"/>
                </a:solidFill>
              </a:rPr>
              <a:t>diploma másolata </a:t>
            </a:r>
            <a:r>
              <a:rPr lang="hu-HU" sz="1400" dirty="0">
                <a:solidFill>
                  <a:srgbClr val="5B2645"/>
                </a:solidFill>
              </a:rPr>
              <a:t>(amennyiben mester- vagy doktori képzésben vesz részt);</a:t>
            </a:r>
          </a:p>
          <a:p>
            <a:pPr marL="171450" indent="-171450">
              <a:buFont typeface="Arial" panose="020B0604020202020204" pitchFamily="34" charset="0"/>
              <a:buChar char="•"/>
            </a:pPr>
            <a:r>
              <a:rPr lang="hu-HU" sz="1400" dirty="0">
                <a:solidFill>
                  <a:srgbClr val="5B2645"/>
                </a:solidFill>
              </a:rPr>
              <a:t>ha nem magyar állampolgár, akkor az érvényes letelepedési vagy tartózkodási engedély vagy a menekültstátuszt </a:t>
            </a:r>
            <a:br>
              <a:rPr lang="hu-HU" sz="1400" dirty="0">
                <a:solidFill>
                  <a:srgbClr val="5B2645"/>
                </a:solidFill>
              </a:rPr>
            </a:br>
            <a:r>
              <a:rPr lang="hu-HU" sz="1400" dirty="0">
                <a:solidFill>
                  <a:srgbClr val="5B2645"/>
                </a:solidFill>
              </a:rPr>
              <a:t>igazoló okmány másolati példánya; illetve</a:t>
            </a:r>
          </a:p>
          <a:p>
            <a:pPr marL="171450" indent="-171450">
              <a:buFont typeface="Arial" panose="020B0604020202020204" pitchFamily="34" charset="0"/>
              <a:buChar char="•"/>
            </a:pPr>
            <a:r>
              <a:rPr lang="hu-HU" sz="1400" b="1" dirty="0">
                <a:solidFill>
                  <a:srgbClr val="5B2645"/>
                </a:solidFill>
              </a:rPr>
              <a:t>bármilyen igazolás, ami a hallgató közéleti vagy egyéb releváns tudományos tevékenységét igazolja </a:t>
            </a:r>
            <a:r>
              <a:rPr lang="hu-HU" sz="1400" dirty="0">
                <a:solidFill>
                  <a:srgbClr val="5B2645"/>
                </a:solidFill>
              </a:rPr>
              <a:t>(HÖK, ESN, OTDK stb.). OPCIONÁLIS</a:t>
            </a:r>
          </a:p>
          <a:p>
            <a:pPr>
              <a:lnSpc>
                <a:spcPct val="90000"/>
              </a:lnSpc>
            </a:pPr>
            <a:endParaRPr lang="hu-HU" sz="2400" dirty="0"/>
          </a:p>
        </p:txBody>
      </p:sp>
      <p:sp>
        <p:nvSpPr>
          <p:cNvPr id="14" name="Szövegdoboz 13">
            <a:extLst>
              <a:ext uri="{FF2B5EF4-FFF2-40B4-BE49-F238E27FC236}">
                <a16:creationId xmlns:a16="http://schemas.microsoft.com/office/drawing/2014/main" id="{99052EBF-1100-44A3-AEE1-58D1E837A6F8}"/>
              </a:ext>
            </a:extLst>
          </p:cNvPr>
          <p:cNvSpPr txBox="1"/>
          <p:nvPr/>
        </p:nvSpPr>
        <p:spPr>
          <a:xfrm>
            <a:off x="6013158" y="3053461"/>
            <a:ext cx="6048224" cy="4148828"/>
          </a:xfrm>
          <a:prstGeom prst="rect">
            <a:avLst/>
          </a:prstGeom>
          <a:noFill/>
        </p:spPr>
        <p:txBody>
          <a:bodyPr wrap="square" rtlCol="0">
            <a:spAutoFit/>
          </a:bodyPr>
          <a:lstStyle/>
          <a:p>
            <a:r>
              <a:rPr lang="hu-HU" b="1" dirty="0">
                <a:solidFill>
                  <a:srgbClr val="5B2645"/>
                </a:solidFill>
              </a:rPr>
              <a:t>Gyakorlat: </a:t>
            </a:r>
          </a:p>
          <a:p>
            <a:pPr marL="285750" indent="-285750">
              <a:buFont typeface="Arial" panose="020B0604020202020204" pitchFamily="34" charset="0"/>
              <a:buChar char="•"/>
            </a:pPr>
            <a:r>
              <a:rPr lang="hu-HU" sz="1400" b="1" dirty="0">
                <a:solidFill>
                  <a:srgbClr val="5B2645"/>
                </a:solidFill>
              </a:rPr>
              <a:t>motivációs levél és munkaterv </a:t>
            </a:r>
            <a:r>
              <a:rPr lang="hu-HU" sz="1400" dirty="0">
                <a:solidFill>
                  <a:srgbClr val="5B2645"/>
                </a:solidFill>
              </a:rPr>
              <a:t>(magyar nyelven és a szakmai gyakorlat nyelvén)</a:t>
            </a:r>
          </a:p>
          <a:p>
            <a:pPr marL="285750" indent="-285750">
              <a:buFont typeface="Arial" panose="020B0604020202020204" pitchFamily="34" charset="0"/>
              <a:buChar char="•"/>
            </a:pPr>
            <a:r>
              <a:rPr lang="hu-HU" sz="1400" b="1" dirty="0">
                <a:solidFill>
                  <a:srgbClr val="5B2645"/>
                </a:solidFill>
              </a:rPr>
              <a:t>önéletrajz (</a:t>
            </a:r>
            <a:r>
              <a:rPr lang="hu-HU" sz="1400" dirty="0">
                <a:solidFill>
                  <a:srgbClr val="5B2645"/>
                </a:solidFill>
              </a:rPr>
              <a:t>magyar nyelven és a tervezett szakmai gyakorlat nyelvén)</a:t>
            </a:r>
          </a:p>
          <a:p>
            <a:pPr marL="285750" indent="-285750">
              <a:buFont typeface="Arial" panose="020B0604020202020204" pitchFamily="34" charset="0"/>
              <a:buChar char="•"/>
            </a:pPr>
            <a:r>
              <a:rPr lang="hu-HU" sz="1400" b="1" dirty="0">
                <a:solidFill>
                  <a:srgbClr val="5B2645"/>
                </a:solidFill>
              </a:rPr>
              <a:t>fogadólevél / meghívólevél </a:t>
            </a:r>
            <a:r>
              <a:rPr lang="hu-HU" sz="1400" dirty="0">
                <a:solidFill>
                  <a:srgbClr val="5B2645"/>
                </a:solidFill>
              </a:rPr>
              <a:t>(a fogadó cég/szervezet állítja ki a hallgatónak)</a:t>
            </a:r>
          </a:p>
          <a:p>
            <a:pPr marL="285750" indent="-285750">
              <a:buFont typeface="Arial" panose="020B0604020202020204" pitchFamily="34" charset="0"/>
              <a:buChar char="•"/>
            </a:pPr>
            <a:r>
              <a:rPr lang="hu-HU" sz="1400" b="1" dirty="0">
                <a:solidFill>
                  <a:srgbClr val="5B2645"/>
                </a:solidFill>
              </a:rPr>
              <a:t>korábbi félévek tanulmányi eredményei </a:t>
            </a:r>
            <a:r>
              <a:rPr lang="hu-HU" sz="1400" dirty="0">
                <a:solidFill>
                  <a:srgbClr val="5B2645"/>
                </a:solidFill>
              </a:rPr>
              <a:t>a </a:t>
            </a:r>
            <a:r>
              <a:rPr lang="hu-HU" sz="1400" dirty="0" err="1">
                <a:solidFill>
                  <a:srgbClr val="5B2645"/>
                </a:solidFill>
              </a:rPr>
              <a:t>Neptunból</a:t>
            </a:r>
            <a:r>
              <a:rPr lang="hu-HU" sz="1400" dirty="0">
                <a:solidFill>
                  <a:srgbClr val="5B2645"/>
                </a:solidFill>
              </a:rPr>
              <a:t> kinyomtatva (</a:t>
            </a:r>
            <a:r>
              <a:rPr lang="hu-HU" sz="1400" dirty="0" err="1">
                <a:solidFill>
                  <a:srgbClr val="5B2645"/>
                </a:solidFill>
              </a:rPr>
              <a:t>MSc-sek</a:t>
            </a:r>
            <a:r>
              <a:rPr lang="hu-HU" sz="1400" dirty="0">
                <a:solidFill>
                  <a:srgbClr val="5B2645"/>
                </a:solidFill>
              </a:rPr>
              <a:t> a </a:t>
            </a:r>
            <a:r>
              <a:rPr lang="hu-HU" sz="1400" dirty="0" err="1">
                <a:solidFill>
                  <a:srgbClr val="5B2645"/>
                </a:solidFill>
              </a:rPr>
              <a:t>BSc</a:t>
            </a:r>
            <a:r>
              <a:rPr lang="hu-HU" sz="1400" dirty="0">
                <a:solidFill>
                  <a:srgbClr val="5B2645"/>
                </a:solidFill>
              </a:rPr>
              <a:t>-s eredményeket is csatolják)</a:t>
            </a:r>
          </a:p>
          <a:p>
            <a:pPr marL="285750" indent="-285750">
              <a:buFont typeface="Arial" panose="020B0604020202020204" pitchFamily="34" charset="0"/>
              <a:buChar char="•"/>
            </a:pPr>
            <a:r>
              <a:rPr lang="hu-HU" sz="1400" b="1" dirty="0">
                <a:solidFill>
                  <a:srgbClr val="5B2645"/>
                </a:solidFill>
              </a:rPr>
              <a:t>diploma</a:t>
            </a:r>
            <a:r>
              <a:rPr lang="hu-HU" sz="1400" dirty="0">
                <a:solidFill>
                  <a:srgbClr val="5B2645"/>
                </a:solidFill>
              </a:rPr>
              <a:t> (amennyiben mester- vagy doktori képzésben vesz részt)</a:t>
            </a:r>
          </a:p>
          <a:p>
            <a:pPr marL="285750" indent="-285750">
              <a:buFont typeface="Arial" panose="020B0604020202020204" pitchFamily="34" charset="0"/>
              <a:buChar char="•"/>
            </a:pPr>
            <a:r>
              <a:rPr lang="hu-HU" sz="1400" dirty="0">
                <a:solidFill>
                  <a:srgbClr val="5B2645"/>
                </a:solidFill>
              </a:rPr>
              <a:t>ha nem magyar állampolgár, akkor az érvényes letelepedési vagy tartózkodási engedély vagy a menekültstátuszt igazoló okmány </a:t>
            </a:r>
          </a:p>
          <a:p>
            <a:pPr marL="285750" indent="-285750">
              <a:buFont typeface="Arial" panose="020B0604020202020204" pitchFamily="34" charset="0"/>
              <a:buChar char="•"/>
            </a:pPr>
            <a:r>
              <a:rPr lang="hu-HU" sz="1400" b="1" dirty="0">
                <a:solidFill>
                  <a:srgbClr val="5B2645"/>
                </a:solidFill>
              </a:rPr>
              <a:t>bármilyen igazolás, ami a hallgató közéleti vagy egyéb </a:t>
            </a:r>
            <a:br>
              <a:rPr lang="hu-HU" sz="1400" b="1" dirty="0">
                <a:solidFill>
                  <a:srgbClr val="5B2645"/>
                </a:solidFill>
              </a:rPr>
            </a:br>
            <a:r>
              <a:rPr lang="hu-HU" sz="1400" b="1" dirty="0">
                <a:solidFill>
                  <a:srgbClr val="5B2645"/>
                </a:solidFill>
              </a:rPr>
              <a:t>releváns tudományos tevékenységét igazolja </a:t>
            </a:r>
            <a:r>
              <a:rPr lang="hu-HU" sz="1400" dirty="0">
                <a:solidFill>
                  <a:srgbClr val="5B2645"/>
                </a:solidFill>
              </a:rPr>
              <a:t>(HÖK, ESN, OTDK stb.) OPCIONÁLIS</a:t>
            </a:r>
          </a:p>
          <a:p>
            <a:pPr>
              <a:lnSpc>
                <a:spcPct val="90000"/>
              </a:lnSpc>
            </a:pPr>
            <a:endParaRPr lang="hu-HU" sz="2400" dirty="0"/>
          </a:p>
        </p:txBody>
      </p:sp>
      <p:sp>
        <p:nvSpPr>
          <p:cNvPr id="15" name="Szövegdoboz 14">
            <a:extLst>
              <a:ext uri="{FF2B5EF4-FFF2-40B4-BE49-F238E27FC236}">
                <a16:creationId xmlns:a16="http://schemas.microsoft.com/office/drawing/2014/main" id="{D4502117-7570-49BF-9AF1-7E2A609019A0}"/>
              </a:ext>
            </a:extLst>
          </p:cNvPr>
          <p:cNvSpPr txBox="1"/>
          <p:nvPr/>
        </p:nvSpPr>
        <p:spPr>
          <a:xfrm>
            <a:off x="138714" y="2452287"/>
            <a:ext cx="6285695" cy="313932"/>
          </a:xfrm>
          <a:prstGeom prst="rect">
            <a:avLst/>
          </a:prstGeom>
          <a:noFill/>
        </p:spPr>
        <p:txBody>
          <a:bodyPr wrap="none" rtlCol="0">
            <a:spAutoFit/>
          </a:bodyPr>
          <a:lstStyle/>
          <a:p>
            <a:pPr>
              <a:lnSpc>
                <a:spcPct val="90000"/>
              </a:lnSpc>
            </a:pPr>
            <a:r>
              <a:rPr lang="hu-HU" sz="1600" dirty="0" err="1">
                <a:solidFill>
                  <a:srgbClr val="5B2645"/>
                </a:solidFill>
              </a:rPr>
              <a:t>Neptun</a:t>
            </a:r>
            <a:r>
              <a:rPr lang="hu-HU" sz="1600" dirty="0">
                <a:solidFill>
                  <a:srgbClr val="5B2645"/>
                </a:solidFill>
              </a:rPr>
              <a:t> pályázáshoz segítő PPT a központi pályázati kiírásban!</a:t>
            </a:r>
          </a:p>
        </p:txBody>
      </p:sp>
    </p:spTree>
    <p:extLst>
      <p:ext uri="{BB962C8B-B14F-4D97-AF65-F5344CB8AC3E}">
        <p14:creationId xmlns:p14="http://schemas.microsoft.com/office/powerpoint/2010/main" val="303464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Élőláb helye 1">
            <a:extLst>
              <a:ext uri="{FF2B5EF4-FFF2-40B4-BE49-F238E27FC236}">
                <a16:creationId xmlns:a16="http://schemas.microsoft.com/office/drawing/2014/main" id="{17DE334B-F680-4180-A0E9-7F0A6ABC6ECB}"/>
              </a:ext>
            </a:extLst>
          </p:cNvPr>
          <p:cNvSpPr>
            <a:spLocks noGrp="1"/>
          </p:cNvSpPr>
          <p:nvPr>
            <p:ph type="ftr" sz="quarter" idx="11"/>
          </p:nvPr>
        </p:nvSpPr>
        <p:spPr>
          <a:xfrm>
            <a:off x="2775324" y="6237312"/>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7" name="Cím 1">
            <a:extLst>
              <a:ext uri="{FF2B5EF4-FFF2-40B4-BE49-F238E27FC236}">
                <a16:creationId xmlns:a16="http://schemas.microsoft.com/office/drawing/2014/main" id="{30861148-2CED-49D7-84F5-C416116B5871}"/>
              </a:ext>
            </a:extLst>
          </p:cNvPr>
          <p:cNvSpPr txBox="1">
            <a:spLocks/>
          </p:cNvSpPr>
          <p:nvPr/>
        </p:nvSpPr>
        <p:spPr>
          <a:xfrm>
            <a:off x="1217612" y="2636912"/>
            <a:ext cx="9753600" cy="1325562"/>
          </a:xfrm>
          <a:prstGeom prst="rect">
            <a:avLst/>
          </a:prstGeom>
        </p:spPr>
        <p:txBody>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spcBef>
                <a:spcPts val="0"/>
              </a:spcBef>
            </a:pPr>
            <a:r>
              <a:rPr lang="hu-HU" sz="4400" b="1" dirty="0">
                <a:solidFill>
                  <a:srgbClr val="5B2645"/>
                </a:solidFill>
                <a:latin typeface="Century Gothic"/>
              </a:rPr>
              <a:t>PÉNZÜGYEK</a:t>
            </a:r>
          </a:p>
        </p:txBody>
      </p:sp>
    </p:spTree>
    <p:extLst>
      <p:ext uri="{BB962C8B-B14F-4D97-AF65-F5344CB8AC3E}">
        <p14:creationId xmlns:p14="http://schemas.microsoft.com/office/powerpoint/2010/main" val="49677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EE"/>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08836" y="228599"/>
            <a:ext cx="9753600" cy="792882"/>
          </a:xfrm>
          <a:solidFill>
            <a:srgbClr val="F7F6EE"/>
          </a:solidFill>
        </p:spPr>
        <p:txBody>
          <a:bodyPr/>
          <a:lstStyle/>
          <a:p>
            <a:pPr algn="ctr"/>
            <a:r>
              <a:rPr lang="hu-HU" b="1" dirty="0">
                <a:solidFill>
                  <a:srgbClr val="5B2645"/>
                </a:solidFill>
              </a:rPr>
              <a:t>ÖSZTÖNDÍJ</a:t>
            </a:r>
          </a:p>
        </p:txBody>
      </p:sp>
      <p:sp>
        <p:nvSpPr>
          <p:cNvPr id="5" name="Élőláb helye 4"/>
          <p:cNvSpPr>
            <a:spLocks noGrp="1"/>
          </p:cNvSpPr>
          <p:nvPr>
            <p:ph type="ftr" sz="quarter" idx="11"/>
          </p:nvPr>
        </p:nvSpPr>
        <p:spPr>
          <a:xfrm>
            <a:off x="2775324" y="6473001"/>
            <a:ext cx="6638176" cy="180974"/>
          </a:xfrm>
        </p:spPr>
        <p:txBody>
          <a:bodyPr/>
          <a:lstStyle/>
          <a:p>
            <a:pPr algn="ctr"/>
            <a:r>
              <a:rPr lang="hu-HU" sz="1200" b="1" noProof="0" dirty="0">
                <a:solidFill>
                  <a:srgbClr val="5B2645"/>
                </a:solidFill>
              </a:rPr>
              <a:t>w </a:t>
            </a:r>
            <a:r>
              <a:rPr lang="hu-HU" sz="1200" b="1" noProof="0" dirty="0" err="1">
                <a:solidFill>
                  <a:srgbClr val="5B2645"/>
                </a:solidFill>
              </a:rPr>
              <a:t>w</a:t>
            </a:r>
            <a:r>
              <a:rPr lang="hu-HU" sz="1200" b="1" noProof="0" dirty="0">
                <a:solidFill>
                  <a:srgbClr val="5B2645"/>
                </a:solidFill>
              </a:rPr>
              <a:t> </a:t>
            </a:r>
            <a:r>
              <a:rPr lang="hu-HU" sz="1200" b="1" noProof="0" dirty="0" err="1">
                <a:solidFill>
                  <a:srgbClr val="5B2645"/>
                </a:solidFill>
              </a:rPr>
              <a:t>w</a:t>
            </a:r>
            <a:r>
              <a:rPr lang="hu-HU" sz="1200" b="1" noProof="0" dirty="0">
                <a:solidFill>
                  <a:srgbClr val="5B2645"/>
                </a:solidFill>
              </a:rPr>
              <a:t> . e l t e . h u / e r a s m u s </a:t>
            </a:r>
          </a:p>
        </p:txBody>
      </p:sp>
      <p:sp>
        <p:nvSpPr>
          <p:cNvPr id="3" name="Szövegdoboz 2"/>
          <p:cNvSpPr txBox="1"/>
          <p:nvPr/>
        </p:nvSpPr>
        <p:spPr>
          <a:xfrm>
            <a:off x="3070076" y="4930566"/>
            <a:ext cx="7272808" cy="1809726"/>
          </a:xfrm>
          <a:prstGeom prst="rect">
            <a:avLst/>
          </a:prstGeom>
          <a:noFill/>
        </p:spPr>
        <p:txBody>
          <a:bodyPr wrap="square" rtlCol="0">
            <a:spAutoFit/>
          </a:bodyPr>
          <a:lstStyle/>
          <a:p>
            <a:pPr marL="342900" indent="-342900">
              <a:buFont typeface="Arial" panose="020B0604020202020204" pitchFamily="34" charset="0"/>
              <a:buChar char="•"/>
            </a:pPr>
            <a:r>
              <a:rPr lang="hu-HU" dirty="0">
                <a:solidFill>
                  <a:srgbClr val="5B2645"/>
                </a:solidFill>
              </a:rPr>
              <a:t>utalás ütemezése: </a:t>
            </a:r>
            <a:r>
              <a:rPr lang="hu-HU" b="1" dirty="0">
                <a:solidFill>
                  <a:srgbClr val="5B2645"/>
                </a:solidFill>
              </a:rPr>
              <a:t>90% - 10%</a:t>
            </a:r>
          </a:p>
          <a:p>
            <a:pPr marL="342900" indent="-342900">
              <a:buFont typeface="Arial" panose="020B0604020202020204" pitchFamily="34" charset="0"/>
              <a:buChar char="•"/>
            </a:pPr>
            <a:r>
              <a:rPr lang="hu-HU" dirty="0">
                <a:solidFill>
                  <a:srgbClr val="5B2645"/>
                </a:solidFill>
              </a:rPr>
              <a:t>pénzneme: </a:t>
            </a:r>
            <a:r>
              <a:rPr lang="hu-HU" b="1" dirty="0">
                <a:solidFill>
                  <a:srgbClr val="5B2645"/>
                </a:solidFill>
              </a:rPr>
              <a:t>EUR &gt; Euró alapú számla szükséges</a:t>
            </a:r>
          </a:p>
          <a:p>
            <a:pPr marL="342900" indent="-342900">
              <a:buFont typeface="Arial" panose="020B0604020202020204" pitchFamily="34" charset="0"/>
              <a:buChar char="•"/>
            </a:pPr>
            <a:r>
              <a:rPr lang="hu-HU" dirty="0">
                <a:solidFill>
                  <a:srgbClr val="5B2645"/>
                </a:solidFill>
              </a:rPr>
              <a:t>az ösztöndíj </a:t>
            </a:r>
            <a:r>
              <a:rPr lang="hu-HU" b="1" dirty="0">
                <a:solidFill>
                  <a:srgbClr val="5B2645"/>
                </a:solidFill>
              </a:rPr>
              <a:t>nem feltétlenül </a:t>
            </a:r>
            <a:r>
              <a:rPr lang="hu-HU" dirty="0">
                <a:solidFill>
                  <a:srgbClr val="5B2645"/>
                </a:solidFill>
              </a:rPr>
              <a:t>fedez minden költséget!</a:t>
            </a:r>
          </a:p>
          <a:p>
            <a:pPr marL="342900" indent="-342900">
              <a:buFont typeface="Arial" panose="020B0604020202020204" pitchFamily="34" charset="0"/>
              <a:buChar char="•"/>
            </a:pPr>
            <a:r>
              <a:rPr lang="hu-HU" dirty="0">
                <a:solidFill>
                  <a:srgbClr val="5B2645"/>
                </a:solidFill>
              </a:rPr>
              <a:t>Szakmai gyakorlatnál &gt; kapható díjazás, fizetés is az ösztöndíjon felül!</a:t>
            </a:r>
          </a:p>
          <a:p>
            <a:pPr>
              <a:lnSpc>
                <a:spcPct val="90000"/>
              </a:lnSpc>
            </a:pPr>
            <a:endParaRPr lang="hu-HU" sz="2400" dirty="0"/>
          </a:p>
        </p:txBody>
      </p:sp>
      <p:graphicFrame>
        <p:nvGraphicFramePr>
          <p:cNvPr id="15" name="Táblázat 15">
            <a:extLst>
              <a:ext uri="{FF2B5EF4-FFF2-40B4-BE49-F238E27FC236}">
                <a16:creationId xmlns:a16="http://schemas.microsoft.com/office/drawing/2014/main" id="{24E7C27E-CDFF-4EB6-A01B-D18D89440011}"/>
              </a:ext>
            </a:extLst>
          </p:cNvPr>
          <p:cNvGraphicFramePr>
            <a:graphicFrameLocks noGrp="1"/>
          </p:cNvGraphicFramePr>
          <p:nvPr>
            <p:extLst>
              <p:ext uri="{D42A27DB-BD31-4B8C-83A1-F6EECF244321}">
                <p14:modId xmlns:p14="http://schemas.microsoft.com/office/powerpoint/2010/main" val="405283759"/>
              </p:ext>
            </p:extLst>
          </p:nvPr>
        </p:nvGraphicFramePr>
        <p:xfrm>
          <a:off x="1485899" y="1206628"/>
          <a:ext cx="9217026" cy="3571240"/>
        </p:xfrm>
        <a:graphic>
          <a:graphicData uri="http://schemas.openxmlformats.org/drawingml/2006/table">
            <a:tbl>
              <a:tblPr firstRow="1" bandRow="1">
                <a:tableStyleId>{073A0DAA-6AF3-43AB-8588-CEC1D06C72B9}</a:tableStyleId>
              </a:tblPr>
              <a:tblGrid>
                <a:gridCol w="4608513">
                  <a:extLst>
                    <a:ext uri="{9D8B030D-6E8A-4147-A177-3AD203B41FA5}">
                      <a16:colId xmlns:a16="http://schemas.microsoft.com/office/drawing/2014/main" val="1009791517"/>
                    </a:ext>
                  </a:extLst>
                </a:gridCol>
                <a:gridCol w="4608513">
                  <a:extLst>
                    <a:ext uri="{9D8B030D-6E8A-4147-A177-3AD203B41FA5}">
                      <a16:colId xmlns:a16="http://schemas.microsoft.com/office/drawing/2014/main" val="3254713522"/>
                    </a:ext>
                  </a:extLst>
                </a:gridCol>
              </a:tblGrid>
              <a:tr h="370840">
                <a:tc>
                  <a:txBody>
                    <a:bodyPr/>
                    <a:lstStyle/>
                    <a:p>
                      <a:r>
                        <a:rPr lang="hu-HU" sz="1600" dirty="0">
                          <a:solidFill>
                            <a:srgbClr val="5B2645"/>
                          </a:solidFill>
                        </a:rPr>
                        <a:t>Fogadó ország</a:t>
                      </a:r>
                    </a:p>
                  </a:txBody>
                  <a:tcPr>
                    <a:solidFill>
                      <a:srgbClr val="FFF9E7"/>
                    </a:solidFill>
                  </a:tcPr>
                </a:tc>
                <a:tc>
                  <a:txBody>
                    <a:bodyPr/>
                    <a:lstStyle/>
                    <a:p>
                      <a:r>
                        <a:rPr lang="hu-HU" sz="1600" dirty="0">
                          <a:solidFill>
                            <a:srgbClr val="5B2645"/>
                          </a:solidFill>
                        </a:rPr>
                        <a:t>Ösztöndíjak</a:t>
                      </a:r>
                    </a:p>
                  </a:txBody>
                  <a:tcPr>
                    <a:solidFill>
                      <a:srgbClr val="FFF9E7"/>
                    </a:solidFill>
                  </a:tcPr>
                </a:tc>
                <a:extLst>
                  <a:ext uri="{0D108BD9-81ED-4DB2-BD59-A6C34878D82A}">
                    <a16:rowId xmlns:a16="http://schemas.microsoft.com/office/drawing/2014/main" val="3409356288"/>
                  </a:ext>
                </a:extLst>
              </a:tr>
              <a:tr h="370840">
                <a:tc>
                  <a:txBody>
                    <a:bodyPr/>
                    <a:lstStyle/>
                    <a:p>
                      <a:r>
                        <a:rPr lang="hu-HU" sz="1600" b="0" i="0" kern="1200" dirty="0">
                          <a:solidFill>
                            <a:srgbClr val="5B2645"/>
                          </a:solidFill>
                          <a:effectLst/>
                          <a:latin typeface="+mn-lt"/>
                          <a:ea typeface="+mn-ea"/>
                          <a:cs typeface="+mn-cs"/>
                        </a:rPr>
                        <a:t>Dánia, Finnország, Egyesült Királyság, Írország, Izland, Liechtenstein, Luxemburg, Norvégia, Svédország </a:t>
                      </a:r>
                      <a:endParaRPr lang="hu-HU" sz="1600" dirty="0">
                        <a:solidFill>
                          <a:srgbClr val="5B2645"/>
                        </a:solidFill>
                      </a:endParaRPr>
                    </a:p>
                  </a:txBody>
                  <a:tcPr>
                    <a:solidFill>
                      <a:srgbClr val="FFF9E7"/>
                    </a:solidFill>
                  </a:tcPr>
                </a:tc>
                <a:tc>
                  <a:txBody>
                    <a:bodyPr/>
                    <a:lstStyle/>
                    <a:p>
                      <a:r>
                        <a:rPr lang="hu-HU" sz="1600" b="1" i="0" u="none" strike="noStrike" kern="1200" dirty="0">
                          <a:solidFill>
                            <a:srgbClr val="5B2645"/>
                          </a:solidFill>
                          <a:effectLst/>
                          <a:latin typeface="+mn-lt"/>
                          <a:ea typeface="+mn-ea"/>
                          <a:cs typeface="+mn-cs"/>
                        </a:rPr>
                        <a:t>havi 520 euró a részképzés esetén</a:t>
                      </a:r>
                      <a:r>
                        <a:rPr lang="hu-HU" sz="1600" b="0" i="0" kern="1200" dirty="0">
                          <a:solidFill>
                            <a:srgbClr val="5B2645"/>
                          </a:solidFill>
                          <a:effectLst/>
                          <a:latin typeface="+mn-lt"/>
                          <a:ea typeface="+mn-ea"/>
                          <a:cs typeface="+mn-cs"/>
                        </a:rPr>
                        <a:t> (kombinált mobilitásnál is!) </a:t>
                      </a:r>
                      <a:r>
                        <a:rPr lang="hu-HU" sz="1600" b="1" i="0" u="none" strike="noStrike" kern="1200" dirty="0">
                          <a:solidFill>
                            <a:srgbClr val="5B2645"/>
                          </a:solidFill>
                          <a:effectLst/>
                          <a:latin typeface="+mn-lt"/>
                          <a:ea typeface="+mn-ea"/>
                          <a:cs typeface="+mn-cs"/>
                        </a:rPr>
                        <a:t>és 620 euró a szakmai gyakorlat esetén</a:t>
                      </a:r>
                      <a:endParaRPr lang="hu-HU" sz="1600" dirty="0">
                        <a:solidFill>
                          <a:srgbClr val="5B2645"/>
                        </a:solidFill>
                      </a:endParaRPr>
                    </a:p>
                  </a:txBody>
                  <a:tcPr>
                    <a:solidFill>
                      <a:srgbClr val="FFF9E7"/>
                    </a:solidFill>
                  </a:tcPr>
                </a:tc>
                <a:extLst>
                  <a:ext uri="{0D108BD9-81ED-4DB2-BD59-A6C34878D82A}">
                    <a16:rowId xmlns:a16="http://schemas.microsoft.com/office/drawing/2014/main" val="2168750824"/>
                  </a:ext>
                </a:extLst>
              </a:tr>
              <a:tr h="370840">
                <a:tc>
                  <a:txBody>
                    <a:bodyPr/>
                    <a:lstStyle/>
                    <a:p>
                      <a:r>
                        <a:rPr lang="hu-HU" sz="1600" b="0" i="0" kern="1200" dirty="0">
                          <a:solidFill>
                            <a:srgbClr val="5B2645"/>
                          </a:solidFill>
                          <a:effectLst/>
                          <a:latin typeface="+mn-lt"/>
                          <a:ea typeface="+mn-ea"/>
                          <a:cs typeface="+mn-cs"/>
                        </a:rPr>
                        <a:t>Ausztria, Belgium, Ciprus, Franciaország, Görögország, Hollandia, Málta, Németország, Olaszország, Portugália, Spanyolország</a:t>
                      </a:r>
                      <a:endParaRPr lang="hu-HU" sz="1600" dirty="0">
                        <a:solidFill>
                          <a:srgbClr val="5B2645"/>
                        </a:solidFill>
                      </a:endParaRPr>
                    </a:p>
                  </a:txBody>
                  <a:tcPr>
                    <a:solidFill>
                      <a:srgbClr val="FFF9E7"/>
                    </a:solidFill>
                  </a:tcPr>
                </a:tc>
                <a:tc>
                  <a:txBody>
                    <a:bodyPr/>
                    <a:lstStyle/>
                    <a:p>
                      <a:r>
                        <a:rPr lang="hu-HU" sz="1600" b="1" i="0" u="none" strike="noStrike" kern="1200" dirty="0">
                          <a:solidFill>
                            <a:srgbClr val="5B2645"/>
                          </a:solidFill>
                          <a:effectLst/>
                          <a:latin typeface="+mn-lt"/>
                          <a:ea typeface="+mn-ea"/>
                          <a:cs typeface="+mn-cs"/>
                        </a:rPr>
                        <a:t>havi 520 euró a részképzés esetén</a:t>
                      </a:r>
                      <a:r>
                        <a:rPr lang="hu-HU" sz="1600" b="0" i="0" kern="1200" dirty="0">
                          <a:solidFill>
                            <a:srgbClr val="5B2645"/>
                          </a:solidFill>
                          <a:effectLst/>
                          <a:latin typeface="+mn-lt"/>
                          <a:ea typeface="+mn-ea"/>
                          <a:cs typeface="+mn-cs"/>
                        </a:rPr>
                        <a:t> (kombinált mobilitásnál is!) </a:t>
                      </a:r>
                      <a:r>
                        <a:rPr lang="hu-HU" sz="1600" b="1" i="0" u="none" strike="noStrike" kern="1200" dirty="0">
                          <a:solidFill>
                            <a:srgbClr val="5B2645"/>
                          </a:solidFill>
                          <a:effectLst/>
                          <a:latin typeface="+mn-lt"/>
                          <a:ea typeface="+mn-ea"/>
                          <a:cs typeface="+mn-cs"/>
                        </a:rPr>
                        <a:t>és 620 euró a szakmai gyakorlat esetén</a:t>
                      </a:r>
                      <a:endParaRPr lang="hu-HU" sz="1600" dirty="0">
                        <a:solidFill>
                          <a:srgbClr val="5B2645"/>
                        </a:solidFill>
                      </a:endParaRPr>
                    </a:p>
                  </a:txBody>
                  <a:tcPr>
                    <a:solidFill>
                      <a:srgbClr val="FFF9E7"/>
                    </a:solidFill>
                  </a:tcPr>
                </a:tc>
                <a:extLst>
                  <a:ext uri="{0D108BD9-81ED-4DB2-BD59-A6C34878D82A}">
                    <a16:rowId xmlns:a16="http://schemas.microsoft.com/office/drawing/2014/main" val="1171148418"/>
                  </a:ext>
                </a:extLst>
              </a:tr>
              <a:tr h="0">
                <a:tc>
                  <a:txBody>
                    <a:bodyPr/>
                    <a:lstStyle/>
                    <a:p>
                      <a:r>
                        <a:rPr lang="hu-HU" sz="1600" b="0" i="0" kern="1200" dirty="0">
                          <a:solidFill>
                            <a:srgbClr val="5B2645"/>
                          </a:solidFill>
                          <a:effectLst/>
                          <a:latin typeface="+mn-lt"/>
                          <a:ea typeface="+mn-ea"/>
                          <a:cs typeface="+mn-cs"/>
                        </a:rPr>
                        <a:t>Bulgária, Csehország, Észak-Macedónia, Észtország, Horvátország, Lengyelország, Lettország, Litvánia, Románia, Szerbia, Szlovákia, Szlovénia, Törökország</a:t>
                      </a:r>
                      <a:endParaRPr lang="hu-HU" sz="1600" dirty="0">
                        <a:solidFill>
                          <a:srgbClr val="5B2645"/>
                        </a:solidFill>
                      </a:endParaRPr>
                    </a:p>
                  </a:txBody>
                  <a:tcPr>
                    <a:solidFill>
                      <a:srgbClr val="FFF9E7"/>
                    </a:solidFill>
                  </a:tcPr>
                </a:tc>
                <a:tc>
                  <a:txBody>
                    <a:bodyPr/>
                    <a:lstStyle/>
                    <a:p>
                      <a:r>
                        <a:rPr lang="hu-HU" sz="1600" b="1" i="0" u="none" strike="noStrike" kern="1200" dirty="0">
                          <a:solidFill>
                            <a:srgbClr val="5B2645"/>
                          </a:solidFill>
                          <a:effectLst/>
                          <a:latin typeface="+mn-lt"/>
                          <a:ea typeface="+mn-ea"/>
                          <a:cs typeface="+mn-cs"/>
                        </a:rPr>
                        <a:t>havi 470 euró a részképzés esetén</a:t>
                      </a:r>
                      <a:r>
                        <a:rPr lang="hu-HU" sz="1600" b="0" i="0" kern="1200" dirty="0">
                          <a:solidFill>
                            <a:srgbClr val="5B2645"/>
                          </a:solidFill>
                          <a:effectLst/>
                          <a:latin typeface="+mn-lt"/>
                          <a:ea typeface="+mn-ea"/>
                          <a:cs typeface="+mn-cs"/>
                        </a:rPr>
                        <a:t> (kombinált mobilitásnál is!) é</a:t>
                      </a:r>
                      <a:r>
                        <a:rPr lang="hu-HU" sz="1600" b="1" i="0" u="none" strike="noStrike" kern="1200" dirty="0">
                          <a:solidFill>
                            <a:srgbClr val="5B2645"/>
                          </a:solidFill>
                          <a:effectLst/>
                          <a:latin typeface="+mn-lt"/>
                          <a:ea typeface="+mn-ea"/>
                          <a:cs typeface="+mn-cs"/>
                        </a:rPr>
                        <a:t>s 570 euró a szakmai gyakorlat esetén</a:t>
                      </a:r>
                      <a:endParaRPr lang="hu-HU" sz="1600" dirty="0">
                        <a:solidFill>
                          <a:srgbClr val="5B2645"/>
                        </a:solidFill>
                      </a:endParaRPr>
                    </a:p>
                  </a:txBody>
                  <a:tcPr>
                    <a:solidFill>
                      <a:srgbClr val="FFF9E7"/>
                    </a:solidFill>
                  </a:tcPr>
                </a:tc>
                <a:extLst>
                  <a:ext uri="{0D108BD9-81ED-4DB2-BD59-A6C34878D82A}">
                    <a16:rowId xmlns:a16="http://schemas.microsoft.com/office/drawing/2014/main" val="3593701220"/>
                  </a:ext>
                </a:extLst>
              </a:tr>
            </a:tbl>
          </a:graphicData>
        </a:graphic>
      </p:graphicFrame>
    </p:spTree>
    <p:extLst>
      <p:ext uri="{BB962C8B-B14F-4D97-AF65-F5344CB8AC3E}">
        <p14:creationId xmlns:p14="http://schemas.microsoft.com/office/powerpoint/2010/main" val="4724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_NorthAmeric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66950C-AB16-425E-ABCF-F42282A13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3924</Words>
  <Application>Microsoft Office PowerPoint</Application>
  <PresentationFormat>Egyéni</PresentationFormat>
  <Paragraphs>244</Paragraphs>
  <Slides>25</Slides>
  <Notes>17</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25</vt:i4>
      </vt:variant>
    </vt:vector>
  </HeadingPairs>
  <TitlesOfParts>
    <vt:vector size="29" baseType="lpstr">
      <vt:lpstr>Arial</vt:lpstr>
      <vt:lpstr>Century Gothic</vt:lpstr>
      <vt:lpstr>Wingdings</vt:lpstr>
      <vt:lpstr>Continental_NorthAmerica_16x9</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ÖSZTÖNDÍJ</vt:lpstr>
      <vt:lpstr>KIEGÉSZÍTŐ TÁMOGATÁSOK</vt:lpstr>
      <vt:lpstr>PowerPoint-bemutató</vt:lpstr>
      <vt:lpstr>TANULMÁNYOK tERVEZÉSE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ELJÖTT A KÉRDÉSEK IDEJE! </vt:lpstr>
      <vt:lpstr>Kari koordinátorok elérhetőségei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
  <cp:keywords/>
  <cp:lastModifiedBy/>
  <cp:revision>242</cp:revision>
  <dcterms:created xsi:type="dcterms:W3CDTF">2019-02-19T11:39:54Z</dcterms:created>
  <dcterms:modified xsi:type="dcterms:W3CDTF">2020-10-01T14:53:27Z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