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08048" y="620268"/>
            <a:ext cx="5401056" cy="540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60347" y="6286500"/>
            <a:ext cx="6848856" cy="310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80388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7879" y="289382"/>
            <a:ext cx="242824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791" y="1938019"/>
            <a:ext cx="8462416" cy="1924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te.hu/erasmus/palyazat/hossz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nemzetkozi-irodak/kari-nemzetkozi-iroda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546" y="215595"/>
            <a:ext cx="5451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Arial"/>
                <a:cs typeface="Arial"/>
              </a:rPr>
              <a:t>NEPTUN</a:t>
            </a:r>
            <a:r>
              <a:rPr sz="4400" b="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FFFFFF"/>
                </a:solidFill>
                <a:latin typeface="Arial"/>
                <a:cs typeface="Arial"/>
              </a:rPr>
              <a:t>SEGÉDLET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1431" y="6524917"/>
            <a:ext cx="4517337" cy="108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4572000"/>
            <a:ext cx="40386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4344923"/>
            <a:ext cx="1350263" cy="1240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9990" marR="892175" algn="ctr">
              <a:lnSpc>
                <a:spcPct val="100000"/>
              </a:lnSpc>
              <a:spcBef>
                <a:spcPts val="95"/>
              </a:spcBef>
            </a:pPr>
            <a:r>
              <a:rPr spc="75" dirty="0"/>
              <a:t>Erasmus+ </a:t>
            </a:r>
            <a:r>
              <a:rPr lang="hu-HU" spc="75" dirty="0" smtClean="0"/>
              <a:t>fő</a:t>
            </a:r>
            <a:r>
              <a:rPr dirty="0" smtClean="0"/>
              <a:t>pályázati </a:t>
            </a:r>
            <a:r>
              <a:rPr spc="-75" dirty="0"/>
              <a:t>jelentkezéshez  </a:t>
            </a:r>
            <a:r>
              <a:rPr spc="25" dirty="0"/>
              <a:t>hallgatói</a:t>
            </a:r>
            <a:r>
              <a:rPr spc="125" dirty="0"/>
              <a:t> </a:t>
            </a:r>
            <a:r>
              <a:rPr spc="10" dirty="0"/>
              <a:t>mobilitásra</a:t>
            </a:r>
          </a:p>
          <a:p>
            <a:pPr marL="288925" algn="ctr">
              <a:lnSpc>
                <a:spcPct val="100000"/>
              </a:lnSpc>
              <a:spcBef>
                <a:spcPts val="30"/>
              </a:spcBef>
            </a:pPr>
            <a:r>
              <a:rPr sz="1400" b="0" spc="-165" dirty="0">
                <a:latin typeface="Arial Black"/>
                <a:cs typeface="Arial Black"/>
              </a:rPr>
              <a:t>(Európai </a:t>
            </a:r>
            <a:r>
              <a:rPr sz="1400" b="0" spc="-130" dirty="0">
                <a:latin typeface="Arial Black"/>
                <a:cs typeface="Arial Black"/>
              </a:rPr>
              <a:t>Unió </a:t>
            </a:r>
            <a:r>
              <a:rPr sz="1400" b="0" spc="-155" dirty="0">
                <a:latin typeface="Arial Black"/>
                <a:cs typeface="Arial Black"/>
              </a:rPr>
              <a:t>tagországai </a:t>
            </a:r>
            <a:r>
              <a:rPr sz="1400" b="0" spc="-215" dirty="0">
                <a:latin typeface="Arial Black"/>
                <a:cs typeface="Arial Black"/>
              </a:rPr>
              <a:t>és </a:t>
            </a:r>
            <a:r>
              <a:rPr sz="1400" b="0" spc="-270" dirty="0">
                <a:latin typeface="Arial Black"/>
                <a:cs typeface="Arial Black"/>
              </a:rPr>
              <a:t>EGT </a:t>
            </a:r>
            <a:r>
              <a:rPr sz="1400" b="0" spc="-165" dirty="0">
                <a:latin typeface="Arial Black"/>
                <a:cs typeface="Arial Black"/>
              </a:rPr>
              <a:t>közösségi</a:t>
            </a:r>
            <a:r>
              <a:rPr sz="1400" b="0" spc="-110" dirty="0">
                <a:latin typeface="Arial Black"/>
                <a:cs typeface="Arial Black"/>
              </a:rPr>
              <a:t> </a:t>
            </a:r>
            <a:r>
              <a:rPr sz="1400" b="0" spc="-155" dirty="0">
                <a:latin typeface="Arial Black"/>
                <a:cs typeface="Arial Black"/>
              </a:rPr>
              <a:t>országok)</a:t>
            </a:r>
            <a:endParaRPr sz="1400" dirty="0">
              <a:latin typeface="Arial Black"/>
              <a:cs typeface="Arial Black"/>
            </a:endParaRPr>
          </a:p>
          <a:p>
            <a:pPr marL="288925"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 Black"/>
              <a:cs typeface="Arial Black"/>
            </a:endParaRPr>
          </a:p>
          <a:p>
            <a:pPr marL="300990" marR="5080" algn="ctr">
              <a:lnSpc>
                <a:spcPct val="100000"/>
              </a:lnSpc>
            </a:pPr>
            <a:r>
              <a:rPr sz="1800" b="0" spc="-220" dirty="0">
                <a:latin typeface="Arial Black"/>
                <a:cs typeface="Arial Black"/>
              </a:rPr>
              <a:t>az </a:t>
            </a:r>
            <a:r>
              <a:rPr sz="1800" b="0" spc="-225" dirty="0">
                <a:latin typeface="Arial Black"/>
                <a:cs typeface="Arial Black"/>
              </a:rPr>
              <a:t>Eötvös </a:t>
            </a:r>
            <a:r>
              <a:rPr sz="1800" b="0" spc="-195" dirty="0">
                <a:latin typeface="Arial Black"/>
                <a:cs typeface="Arial Black"/>
              </a:rPr>
              <a:t>Loránd </a:t>
            </a:r>
            <a:r>
              <a:rPr sz="1800" b="0" spc="-240" dirty="0">
                <a:latin typeface="Arial Black"/>
                <a:cs typeface="Arial Black"/>
              </a:rPr>
              <a:t>Tudományegyetem </a:t>
            </a:r>
            <a:r>
              <a:rPr sz="1800" b="0" spc="-185" dirty="0">
                <a:latin typeface="Arial Black"/>
                <a:cs typeface="Arial Black"/>
              </a:rPr>
              <a:t>hallgatói </a:t>
            </a:r>
            <a:r>
              <a:rPr sz="1800" b="0" spc="-245" dirty="0">
                <a:latin typeface="Arial Black"/>
                <a:cs typeface="Arial Black"/>
              </a:rPr>
              <a:t>számára </a:t>
            </a:r>
            <a:r>
              <a:rPr sz="1800" b="0" spc="-265" dirty="0">
                <a:latin typeface="Arial Black"/>
                <a:cs typeface="Arial Black"/>
              </a:rPr>
              <a:t>a </a:t>
            </a:r>
            <a:r>
              <a:rPr sz="1800" b="0" spc="-155" dirty="0" smtClean="0">
                <a:latin typeface="Arial Black"/>
                <a:cs typeface="Arial Black"/>
              </a:rPr>
              <a:t>202</a:t>
            </a:r>
            <a:r>
              <a:rPr lang="hu-HU" sz="1800" b="0" spc="-155" dirty="0">
                <a:latin typeface="Arial Black"/>
                <a:cs typeface="Arial Black"/>
              </a:rPr>
              <a:t>3</a:t>
            </a:r>
            <a:r>
              <a:rPr sz="1800" b="0" spc="-155" dirty="0" smtClean="0">
                <a:latin typeface="Arial Black"/>
                <a:cs typeface="Arial Black"/>
              </a:rPr>
              <a:t>/2</a:t>
            </a:r>
            <a:r>
              <a:rPr lang="hu-HU" sz="1800" b="0" spc="-155" dirty="0">
                <a:latin typeface="Arial Black"/>
                <a:cs typeface="Arial Black"/>
              </a:rPr>
              <a:t>4</a:t>
            </a:r>
            <a:r>
              <a:rPr sz="1800" b="0" spc="-155" dirty="0" smtClean="0">
                <a:latin typeface="Arial Black"/>
                <a:cs typeface="Arial Black"/>
              </a:rPr>
              <a:t>-</a:t>
            </a:r>
            <a:r>
              <a:rPr lang="hu-HU" sz="1800" b="0" spc="-155" dirty="0">
                <a:latin typeface="Arial Black"/>
                <a:cs typeface="Arial Black"/>
              </a:rPr>
              <a:t>e</a:t>
            </a:r>
            <a:r>
              <a:rPr sz="1800" b="0" spc="-155" dirty="0" smtClean="0">
                <a:latin typeface="Arial Black"/>
                <a:cs typeface="Arial Black"/>
              </a:rPr>
              <a:t>s </a:t>
            </a:r>
            <a:r>
              <a:rPr sz="1800" b="0" spc="-200" dirty="0" err="1" smtClean="0">
                <a:latin typeface="Arial Black"/>
                <a:cs typeface="Arial Black"/>
              </a:rPr>
              <a:t>tanév</a:t>
            </a:r>
            <a:r>
              <a:rPr lang="hu-HU" sz="1800" b="0" spc="-200" dirty="0" err="1" smtClean="0">
                <a:latin typeface="Arial Black"/>
                <a:cs typeface="Arial Black"/>
              </a:rPr>
              <a:t>ben</a:t>
            </a:r>
            <a:r>
              <a:rPr lang="hu-HU" sz="1800" b="0" spc="-200" dirty="0" smtClean="0">
                <a:latin typeface="Arial Black"/>
                <a:cs typeface="Arial Black"/>
              </a:rPr>
              <a:t> </a:t>
            </a:r>
            <a:r>
              <a:rPr sz="1800" b="0" spc="-210" dirty="0" err="1" smtClean="0">
                <a:latin typeface="Arial Black"/>
                <a:cs typeface="Arial Black"/>
              </a:rPr>
              <a:t>megvalósítandó</a:t>
            </a:r>
            <a:r>
              <a:rPr sz="1800" b="0" spc="-210" dirty="0" smtClean="0">
                <a:latin typeface="Arial Black"/>
                <a:cs typeface="Arial Black"/>
              </a:rPr>
              <a:t> </a:t>
            </a:r>
            <a:r>
              <a:rPr sz="1800" b="0" spc="-225" dirty="0">
                <a:latin typeface="Arial Black"/>
                <a:cs typeface="Arial Black"/>
              </a:rPr>
              <a:t>kiutazásokra</a:t>
            </a:r>
            <a:r>
              <a:rPr sz="1800" b="0" spc="-130" dirty="0">
                <a:latin typeface="Arial Black"/>
                <a:cs typeface="Arial Black"/>
              </a:rPr>
              <a:t> </a:t>
            </a:r>
            <a:r>
              <a:rPr sz="1800" b="0" spc="-210" dirty="0">
                <a:latin typeface="Arial Black"/>
                <a:cs typeface="Arial Black"/>
              </a:rPr>
              <a:t>vonatkozóan.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D9FE7308-AC78-4112-B9A6-2DD84FADD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3" y="4495800"/>
            <a:ext cx="212140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79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7.</a:t>
            </a:r>
            <a:r>
              <a:rPr spc="-95" dirty="0"/>
              <a:t> </a:t>
            </a:r>
            <a:r>
              <a:rPr dirty="0"/>
              <a:t>lépés</a:t>
            </a:r>
          </a:p>
        </p:txBody>
      </p:sp>
      <p:sp>
        <p:nvSpPr>
          <p:cNvPr id="3" name="object 3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6691" y="1059912"/>
            <a:ext cx="628078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Jelentkezéseit az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Ügyintézés/Erasmus/Jelentkezések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menü alatt</a:t>
            </a:r>
            <a:r>
              <a:rPr sz="20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ellenőrizheti.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80388" y="1460372"/>
            <a:ext cx="7378065" cy="4465320"/>
            <a:chOff x="1580388" y="1460372"/>
            <a:chExt cx="7378065" cy="4465320"/>
          </a:xfrm>
        </p:grpSpPr>
        <p:sp>
          <p:nvSpPr>
            <p:cNvPr id="6" name="object 6"/>
            <p:cNvSpPr/>
            <p:nvPr/>
          </p:nvSpPr>
          <p:spPr>
            <a:xfrm>
              <a:off x="1580388" y="2133599"/>
              <a:ext cx="7377683" cy="3791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400" y="1460372"/>
              <a:ext cx="3279775" cy="1515110"/>
            </a:xfrm>
            <a:custGeom>
              <a:avLst/>
              <a:gdLst/>
              <a:ahLst/>
              <a:cxnLst/>
              <a:rect l="l" t="t" r="r" b="b"/>
              <a:pathLst>
                <a:path w="3279775" h="1515110">
                  <a:moveTo>
                    <a:pt x="53339" y="1445767"/>
                  </a:moveTo>
                  <a:lnTo>
                    <a:pt x="0" y="1512189"/>
                  </a:lnTo>
                  <a:lnTo>
                    <a:pt x="85089" y="1514982"/>
                  </a:lnTo>
                  <a:lnTo>
                    <a:pt x="74312" y="1491488"/>
                  </a:lnTo>
                  <a:lnTo>
                    <a:pt x="60325" y="1491488"/>
                  </a:lnTo>
                  <a:lnTo>
                    <a:pt x="54990" y="1479930"/>
                  </a:lnTo>
                  <a:lnTo>
                    <a:pt x="66569" y="1474607"/>
                  </a:lnTo>
                  <a:lnTo>
                    <a:pt x="53339" y="1445767"/>
                  </a:lnTo>
                  <a:close/>
                </a:path>
                <a:path w="3279775" h="1515110">
                  <a:moveTo>
                    <a:pt x="66569" y="1474607"/>
                  </a:moveTo>
                  <a:lnTo>
                    <a:pt x="54990" y="1479930"/>
                  </a:lnTo>
                  <a:lnTo>
                    <a:pt x="60325" y="1491488"/>
                  </a:lnTo>
                  <a:lnTo>
                    <a:pt x="71876" y="1486176"/>
                  </a:lnTo>
                  <a:lnTo>
                    <a:pt x="66569" y="1474607"/>
                  </a:lnTo>
                  <a:close/>
                </a:path>
                <a:path w="3279775" h="1515110">
                  <a:moveTo>
                    <a:pt x="71876" y="1486176"/>
                  </a:moveTo>
                  <a:lnTo>
                    <a:pt x="60325" y="1491488"/>
                  </a:lnTo>
                  <a:lnTo>
                    <a:pt x="74312" y="1491488"/>
                  </a:lnTo>
                  <a:lnTo>
                    <a:pt x="71876" y="1486176"/>
                  </a:lnTo>
                  <a:close/>
                </a:path>
                <a:path w="3279775" h="1515110">
                  <a:moveTo>
                    <a:pt x="3273932" y="0"/>
                  </a:moveTo>
                  <a:lnTo>
                    <a:pt x="66569" y="1474607"/>
                  </a:lnTo>
                  <a:lnTo>
                    <a:pt x="71876" y="1486176"/>
                  </a:lnTo>
                  <a:lnTo>
                    <a:pt x="3279267" y="11429"/>
                  </a:lnTo>
                  <a:lnTo>
                    <a:pt x="3273932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217" y="1126312"/>
            <a:ext cx="7065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JELENTKEZÉS</a:t>
            </a:r>
            <a:r>
              <a:rPr sz="4800" spc="-130" dirty="0"/>
              <a:t> </a:t>
            </a:r>
            <a:r>
              <a:rPr sz="4800" dirty="0"/>
              <a:t>LEADVA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6682" y="2389759"/>
            <a:ext cx="7241540" cy="3406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Kérjük,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sikeres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pályázáshoz </a:t>
            </a:r>
            <a:r>
              <a:rPr sz="1800" spc="-20" dirty="0">
                <a:solidFill>
                  <a:srgbClr val="404040"/>
                </a:solidFill>
                <a:latin typeface="Arial"/>
                <a:cs typeface="Arial"/>
              </a:rPr>
              <a:t>olvassa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sz="1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figyelmesen</a:t>
            </a:r>
            <a:endParaRPr sz="18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pályázati</a:t>
            </a:r>
            <a:r>
              <a:rPr sz="1800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felhívást: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64465" marR="165100"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Arial"/>
                <a:cs typeface="Arial"/>
                <a:hlinkClick r:id="rId3"/>
              </a:rPr>
              <a:t>www.elte.hu </a:t>
            </a:r>
            <a:r>
              <a:rPr sz="1800" spc="-5" dirty="0">
                <a:latin typeface="Arial"/>
                <a:cs typeface="Arial"/>
              </a:rPr>
              <a:t>→ Oktatás → Nemzetközi </a:t>
            </a:r>
            <a:r>
              <a:rPr sz="1800" spc="-10" dirty="0">
                <a:latin typeface="Arial"/>
                <a:cs typeface="Arial"/>
              </a:rPr>
              <a:t>lehetőségek </a:t>
            </a:r>
            <a:r>
              <a:rPr sz="1800" spc="-5" dirty="0">
                <a:latin typeface="Arial"/>
                <a:cs typeface="Arial"/>
              </a:rPr>
              <a:t>→ Erasmus+ →  </a:t>
            </a:r>
            <a:r>
              <a:rPr sz="1800" spc="-10" dirty="0">
                <a:latin typeface="Arial"/>
                <a:cs typeface="Arial"/>
              </a:rPr>
              <a:t>Pályázati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felhívás</a:t>
            </a:r>
            <a:endParaRPr sz="1800" dirty="0">
              <a:latin typeface="Arial"/>
              <a:cs typeface="Arial"/>
            </a:endParaRPr>
          </a:p>
          <a:p>
            <a:pPr marR="1905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(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</a:t>
            </a:r>
            <a:r>
              <a:rPr sz="1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www.elte.hu/erasmus/palyazat</a:t>
            </a:r>
            <a:r>
              <a:rPr lang="hu-HU" sz="1800" u="heavy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/</a:t>
            </a:r>
            <a:r>
              <a:rPr lang="hu-HU" sz="1800" u="heavy" spc="-1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hosszu</a:t>
            </a:r>
            <a:r>
              <a:rPr sz="1800" spc="-10" dirty="0" smtClean="0">
                <a:latin typeface="Arial"/>
                <a:cs typeface="Arial"/>
              </a:rPr>
              <a:t>);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illetve </a:t>
            </a:r>
            <a:r>
              <a:rPr sz="1800" spc="-10" dirty="0">
                <a:latin typeface="Arial"/>
                <a:cs typeface="Arial"/>
              </a:rPr>
              <a:t>látogasson </a:t>
            </a:r>
            <a:r>
              <a:rPr sz="1800" spc="-5" dirty="0">
                <a:latin typeface="Arial"/>
                <a:cs typeface="Arial"/>
              </a:rPr>
              <a:t>el </a:t>
            </a:r>
            <a:r>
              <a:rPr sz="1800" spc="-15" dirty="0">
                <a:latin typeface="Arial"/>
                <a:cs typeface="Arial"/>
              </a:rPr>
              <a:t>tájékoztató </a:t>
            </a:r>
            <a:r>
              <a:rPr sz="1800" spc="-20" dirty="0">
                <a:latin typeface="Arial"/>
                <a:cs typeface="Arial"/>
              </a:rPr>
              <a:t>rendezvényeinkre, </a:t>
            </a:r>
            <a:r>
              <a:rPr sz="1800" spc="-10" dirty="0">
                <a:latin typeface="Arial"/>
                <a:cs typeface="Arial"/>
              </a:rPr>
              <a:t>melyek </a:t>
            </a:r>
            <a:r>
              <a:rPr sz="1800" spc="-5" dirty="0">
                <a:latin typeface="Arial"/>
                <a:cs typeface="Arial"/>
              </a:rPr>
              <a:t>listáját a fenti  </a:t>
            </a:r>
            <a:r>
              <a:rPr sz="1800" spc="-20" dirty="0">
                <a:latin typeface="Arial"/>
                <a:cs typeface="Arial"/>
              </a:rPr>
              <a:t>linken </a:t>
            </a:r>
            <a:r>
              <a:rPr sz="1800" spc="-5" dirty="0">
                <a:latin typeface="Arial"/>
                <a:cs typeface="Arial"/>
              </a:rPr>
              <a:t>szintén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megtalálja!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79095" algn="ctr">
              <a:lnSpc>
                <a:spcPct val="100000"/>
              </a:lnSpc>
              <a:spcBef>
                <a:spcPts val="1760"/>
              </a:spcBef>
            </a:pP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Sikeres pályázást</a:t>
            </a:r>
            <a:r>
              <a:rPr sz="1800" b="1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kívánunk!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486" y="74498"/>
            <a:ext cx="72967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294690"/>
                </a:solidFill>
                <a:latin typeface="Arial"/>
                <a:cs typeface="Arial"/>
              </a:rPr>
              <a:t>AZ </a:t>
            </a:r>
            <a:r>
              <a:rPr b="0" spc="-5" dirty="0">
                <a:solidFill>
                  <a:srgbClr val="294690"/>
                </a:solidFill>
                <a:latin typeface="Arial"/>
                <a:cs typeface="Arial"/>
              </a:rPr>
              <a:t>ERASMUS+ JELENTKEZÉSEKET </a:t>
            </a:r>
            <a:r>
              <a:rPr b="0" dirty="0">
                <a:solidFill>
                  <a:srgbClr val="294690"/>
                </a:solidFill>
                <a:latin typeface="Arial"/>
                <a:cs typeface="Arial"/>
              </a:rPr>
              <a:t>A </a:t>
            </a:r>
            <a:r>
              <a:rPr b="0" spc="-5" dirty="0">
                <a:solidFill>
                  <a:srgbClr val="294690"/>
                </a:solidFill>
                <a:latin typeface="Arial"/>
                <a:cs typeface="Arial"/>
              </a:rPr>
              <a:t>NEPTUN  </a:t>
            </a:r>
            <a:r>
              <a:rPr b="0" spc="-20" dirty="0">
                <a:solidFill>
                  <a:srgbClr val="294690"/>
                </a:solidFill>
                <a:latin typeface="Arial"/>
                <a:cs typeface="Arial"/>
              </a:rPr>
              <a:t>RENDSZER </a:t>
            </a:r>
            <a:r>
              <a:rPr b="0" spc="-25" dirty="0">
                <a:solidFill>
                  <a:srgbClr val="294690"/>
                </a:solidFill>
                <a:latin typeface="Arial"/>
                <a:cs typeface="Arial"/>
              </a:rPr>
              <a:t>HALLGATÓI </a:t>
            </a:r>
            <a:r>
              <a:rPr b="0" spc="-5" dirty="0">
                <a:solidFill>
                  <a:srgbClr val="294690"/>
                </a:solidFill>
                <a:latin typeface="Arial"/>
                <a:cs typeface="Arial"/>
              </a:rPr>
              <a:t>FELÜLETÉN KELL</a:t>
            </a:r>
            <a:r>
              <a:rPr b="0" spc="-50" dirty="0">
                <a:solidFill>
                  <a:srgbClr val="294690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294690"/>
                </a:solidFill>
                <a:latin typeface="Arial"/>
                <a:cs typeface="Arial"/>
              </a:rPr>
              <a:t>LEADNI  </a:t>
            </a:r>
            <a:r>
              <a:rPr b="0" dirty="0">
                <a:solidFill>
                  <a:srgbClr val="294690"/>
                </a:solidFill>
                <a:latin typeface="Arial"/>
                <a:cs typeface="Arial"/>
              </a:rPr>
              <a:t>AZ </a:t>
            </a:r>
            <a:r>
              <a:rPr b="0" spc="-5" dirty="0">
                <a:solidFill>
                  <a:srgbClr val="294690"/>
                </a:solidFill>
                <a:latin typeface="Arial"/>
                <a:cs typeface="Arial"/>
              </a:rPr>
              <a:t>ALÁBBIAK</a:t>
            </a:r>
            <a:r>
              <a:rPr b="0" spc="-204" dirty="0">
                <a:solidFill>
                  <a:srgbClr val="294690"/>
                </a:solidFill>
                <a:latin typeface="Arial"/>
                <a:cs typeface="Arial"/>
              </a:rPr>
              <a:t> </a:t>
            </a:r>
            <a:r>
              <a:rPr b="0" spc="-40" dirty="0">
                <a:solidFill>
                  <a:srgbClr val="294690"/>
                </a:solidFill>
                <a:latin typeface="Arial"/>
                <a:cs typeface="Arial"/>
              </a:rPr>
              <a:t>SZERINT: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4880" y="1319606"/>
            <a:ext cx="68834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893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1.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lépés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Lépjen be a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Neptun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rendszer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hallgatói webes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felületére,</a:t>
            </a:r>
            <a:r>
              <a:rPr sz="20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majd  az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Ügyintézés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menü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alatt kattintson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rá az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Erasmus</a:t>
            </a:r>
            <a:r>
              <a:rPr sz="2000" b="1" spc="-25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szóra.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92580" y="2243327"/>
            <a:ext cx="6943725" cy="3758565"/>
            <a:chOff x="1592580" y="2243327"/>
            <a:chExt cx="6943725" cy="3758565"/>
          </a:xfrm>
        </p:grpSpPr>
        <p:sp>
          <p:nvSpPr>
            <p:cNvPr id="6" name="object 6"/>
            <p:cNvSpPr/>
            <p:nvPr/>
          </p:nvSpPr>
          <p:spPr>
            <a:xfrm>
              <a:off x="1592580" y="2708147"/>
              <a:ext cx="6943344" cy="3293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71772" y="2243327"/>
              <a:ext cx="3086100" cy="2153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8744" y="4113022"/>
              <a:ext cx="122046" cy="108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0527" y="2266187"/>
              <a:ext cx="2846070" cy="1927225"/>
            </a:xfrm>
            <a:custGeom>
              <a:avLst/>
              <a:gdLst/>
              <a:ahLst/>
              <a:cxnLst/>
              <a:rect l="l" t="t" r="r" b="b"/>
              <a:pathLst>
                <a:path w="2846070" h="1927225">
                  <a:moveTo>
                    <a:pt x="2831465" y="0"/>
                  </a:moveTo>
                  <a:lnTo>
                    <a:pt x="10922" y="1903984"/>
                  </a:lnTo>
                  <a:lnTo>
                    <a:pt x="0" y="1926717"/>
                  </a:lnTo>
                  <a:lnTo>
                    <a:pt x="25146" y="1925066"/>
                  </a:lnTo>
                  <a:lnTo>
                    <a:pt x="2845689" y="21082"/>
                  </a:lnTo>
                  <a:lnTo>
                    <a:pt x="283146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0" y="459181"/>
            <a:ext cx="1143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</a:t>
            </a:r>
            <a:r>
              <a:rPr spc="-95" dirty="0"/>
              <a:t> </a:t>
            </a:r>
            <a:r>
              <a:rPr dirty="0"/>
              <a:t>lépés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145" y="1130750"/>
            <a:ext cx="7218045" cy="11368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Válassza </a:t>
            </a:r>
            <a:r>
              <a:rPr sz="1600" spc="-5" dirty="0" err="1">
                <a:solidFill>
                  <a:srgbClr val="404040"/>
                </a:solidFill>
                <a:latin typeface="Arial"/>
                <a:cs typeface="Arial"/>
              </a:rPr>
              <a:t>ki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u-HU" sz="1600" spc="-5" dirty="0">
                <a:solidFill>
                  <a:srgbClr val="404040"/>
                </a:solidFill>
                <a:latin typeface="Arial"/>
                <a:cs typeface="Arial"/>
              </a:rPr>
              <a:t>az aktuális </a:t>
            </a:r>
            <a:r>
              <a:rPr sz="1600" spc="-5" dirty="0" err="1">
                <a:solidFill>
                  <a:srgbClr val="404040"/>
                </a:solidFill>
                <a:latin typeface="Arial"/>
                <a:cs typeface="Arial"/>
              </a:rPr>
              <a:t>jelentkezési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404040"/>
                </a:solidFill>
                <a:latin typeface="Arial"/>
                <a:cs typeface="Arial"/>
              </a:rPr>
              <a:t>időszakot</a:t>
            </a:r>
            <a:r>
              <a:rPr lang="hu-HU" sz="1600" spc="-10" dirty="0">
                <a:solidFill>
                  <a:srgbClr val="404040"/>
                </a:solidFill>
                <a:latin typeface="Arial"/>
                <a:cs typeface="Arial"/>
              </a:rPr>
              <a:t> (</a:t>
            </a:r>
            <a:r>
              <a:rPr lang="hu-HU" sz="1600" spc="-10" dirty="0" smtClean="0">
                <a:solidFill>
                  <a:srgbClr val="404040"/>
                </a:solidFill>
                <a:latin typeface="Arial"/>
                <a:cs typeface="Arial"/>
              </a:rPr>
              <a:t>2023. február 6. </a:t>
            </a:r>
            <a:r>
              <a:rPr lang="hu-HU" sz="1600" spc="-10" dirty="0">
                <a:solidFill>
                  <a:srgbClr val="404040"/>
                </a:solidFill>
                <a:latin typeface="Arial"/>
                <a:cs typeface="Arial"/>
              </a:rPr>
              <a:t>– </a:t>
            </a:r>
            <a:r>
              <a:rPr lang="hu-HU" sz="1600" spc="-10" dirty="0" smtClean="0">
                <a:solidFill>
                  <a:srgbClr val="404040"/>
                </a:solidFill>
                <a:latin typeface="Arial"/>
                <a:cs typeface="Arial"/>
              </a:rPr>
              <a:t>március </a:t>
            </a:r>
            <a:r>
              <a:rPr lang="hu-HU" sz="1600" spc="-10" dirty="0" smtClean="0">
                <a:solidFill>
                  <a:srgbClr val="404040"/>
                </a:solidFill>
                <a:latin typeface="Arial"/>
                <a:cs typeface="Arial"/>
              </a:rPr>
              <a:t>6.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majd a </a:t>
            </a:r>
            <a:r>
              <a:rPr sz="1600" spc="-5" dirty="0" err="1">
                <a:solidFill>
                  <a:srgbClr val="404040"/>
                </a:solidFill>
                <a:latin typeface="Arial"/>
                <a:cs typeface="Arial"/>
              </a:rPr>
              <a:t>sor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404040"/>
                </a:solidFill>
                <a:latin typeface="Arial"/>
                <a:cs typeface="Arial"/>
              </a:rPr>
              <a:t>végén</a:t>
            </a:r>
            <a:r>
              <a:rPr lang="hu-HU" sz="1600" dirty="0">
                <a:latin typeface="Arial"/>
                <a:cs typeface="Arial"/>
              </a:rPr>
              <a:t> </a:t>
            </a:r>
            <a:r>
              <a:rPr sz="1600" spc="-5" dirty="0" err="1">
                <a:solidFill>
                  <a:srgbClr val="404040"/>
                </a:solidFill>
                <a:latin typeface="Arial"/>
                <a:cs typeface="Arial"/>
              </a:rPr>
              <a:t>található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 pluszjelre kattintva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válassza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ki, hogy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elméletre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(azaz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tanulmányokra),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gyakorlatra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(azaz szakmai gyakorlatra), vagy 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mindkettőre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szeretne-e</a:t>
            </a:r>
            <a:r>
              <a:rPr sz="1600" spc="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pályázni.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72411" y="2128901"/>
            <a:ext cx="6870700" cy="3689985"/>
            <a:chOff x="1772411" y="2128901"/>
            <a:chExt cx="6870700" cy="3689985"/>
          </a:xfrm>
        </p:grpSpPr>
        <p:sp>
          <p:nvSpPr>
            <p:cNvPr id="6" name="object 6"/>
            <p:cNvSpPr/>
            <p:nvPr/>
          </p:nvSpPr>
          <p:spPr>
            <a:xfrm>
              <a:off x="1772411" y="2514600"/>
              <a:ext cx="6870192" cy="3304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0539" y="2128901"/>
              <a:ext cx="1377315" cy="2365375"/>
            </a:xfrm>
            <a:custGeom>
              <a:avLst/>
              <a:gdLst/>
              <a:ahLst/>
              <a:cxnLst/>
              <a:rect l="l" t="t" r="r" b="b"/>
              <a:pathLst>
                <a:path w="1377315" h="2365375">
                  <a:moveTo>
                    <a:pt x="1333309" y="2302639"/>
                  </a:moveTo>
                  <a:lnTo>
                    <a:pt x="1305814" y="2318639"/>
                  </a:lnTo>
                  <a:lnTo>
                    <a:pt x="1377061" y="2365375"/>
                  </a:lnTo>
                  <a:lnTo>
                    <a:pt x="1373820" y="2313686"/>
                  </a:lnTo>
                  <a:lnTo>
                    <a:pt x="1339722" y="2313686"/>
                  </a:lnTo>
                  <a:lnTo>
                    <a:pt x="1333309" y="2302639"/>
                  </a:lnTo>
                  <a:close/>
                </a:path>
                <a:path w="1377315" h="2365375">
                  <a:moveTo>
                    <a:pt x="1344228" y="2296285"/>
                  </a:moveTo>
                  <a:lnTo>
                    <a:pt x="1333309" y="2302639"/>
                  </a:lnTo>
                  <a:lnTo>
                    <a:pt x="1339722" y="2313686"/>
                  </a:lnTo>
                  <a:lnTo>
                    <a:pt x="1350644" y="2307336"/>
                  </a:lnTo>
                  <a:lnTo>
                    <a:pt x="1344228" y="2296285"/>
                  </a:lnTo>
                  <a:close/>
                </a:path>
                <a:path w="1377315" h="2365375">
                  <a:moveTo>
                    <a:pt x="1371727" y="2280285"/>
                  </a:moveTo>
                  <a:lnTo>
                    <a:pt x="1344228" y="2296285"/>
                  </a:lnTo>
                  <a:lnTo>
                    <a:pt x="1350644" y="2307336"/>
                  </a:lnTo>
                  <a:lnTo>
                    <a:pt x="1339722" y="2313686"/>
                  </a:lnTo>
                  <a:lnTo>
                    <a:pt x="1373820" y="2313686"/>
                  </a:lnTo>
                  <a:lnTo>
                    <a:pt x="1371727" y="2280285"/>
                  </a:lnTo>
                  <a:close/>
                </a:path>
                <a:path w="1377315" h="2365375">
                  <a:moveTo>
                    <a:pt x="10922" y="0"/>
                  </a:moveTo>
                  <a:lnTo>
                    <a:pt x="0" y="6350"/>
                  </a:lnTo>
                  <a:lnTo>
                    <a:pt x="1333309" y="2302639"/>
                  </a:lnTo>
                  <a:lnTo>
                    <a:pt x="1344228" y="2296285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6628" y="289382"/>
            <a:ext cx="1393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3/a.</a:t>
            </a:r>
            <a:r>
              <a:rPr spc="-120" dirty="0"/>
              <a:t> </a:t>
            </a:r>
            <a:r>
              <a:rPr dirty="0"/>
              <a:t>lépés</a:t>
            </a:r>
          </a:p>
        </p:txBody>
      </p:sp>
      <p:sp>
        <p:nvSpPr>
          <p:cNvPr id="3" name="object 3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4" y="716804"/>
            <a:ext cx="6422390" cy="219011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260"/>
              </a:spcBef>
            </a:pP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Amennyiben tanulmányi mobilitásra</a:t>
            </a:r>
            <a:r>
              <a:rPr sz="2000" b="1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jelentkezik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Itt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láthatja,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hogy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mely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egyetemekre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pályázhat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az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Ön</a:t>
            </a:r>
            <a:r>
              <a:rPr sz="1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szakáról.</a:t>
            </a:r>
            <a:endParaRPr sz="1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Válassza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ki,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hogy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hova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szeretne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jelentkezni.</a:t>
            </a:r>
            <a:r>
              <a:rPr sz="1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választás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előtt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gondosan</a:t>
            </a:r>
            <a:endParaRPr sz="1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tanulmányozza</a:t>
            </a:r>
            <a:r>
              <a:rPr sz="1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át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külföldi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egyetem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honlapját,</a:t>
            </a:r>
            <a:r>
              <a:rPr sz="1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kurzuskínálatát!</a:t>
            </a:r>
            <a:endParaRPr sz="1400" dirty="0">
              <a:latin typeface="Arial"/>
              <a:cs typeface="Arial"/>
            </a:endParaRPr>
          </a:p>
          <a:p>
            <a:pPr marL="299085" marR="242570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400" dirty="0" err="1" smtClean="0">
                <a:solidFill>
                  <a:srgbClr val="404040"/>
                </a:solidFill>
                <a:latin typeface="Arial"/>
                <a:cs typeface="Arial"/>
              </a:rPr>
              <a:t>sor</a:t>
            </a:r>
            <a:r>
              <a:rPr lang="hu-HU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28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végén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található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pluszjelre kattintva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megjelenő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jelentkezés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gombbal  indíthatja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jelentkezését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az adott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egyetemen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történő</a:t>
            </a:r>
            <a:r>
              <a:rPr sz="1400" spc="-1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mobilitásra.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Ha úgy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tudja,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hogy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ezeken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kívül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egyéb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intézmények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elérhetőek,</a:t>
            </a:r>
            <a:r>
              <a:rPr sz="14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keresse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fel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kari  </a:t>
            </a:r>
            <a:r>
              <a:rPr sz="1400" spc="-15" dirty="0" err="1">
                <a:solidFill>
                  <a:srgbClr val="404040"/>
                </a:solidFill>
                <a:latin typeface="Arial"/>
                <a:cs typeface="Arial"/>
              </a:rPr>
              <a:t>koordinátorát</a:t>
            </a:r>
            <a:r>
              <a:rPr sz="1400" spc="-15" dirty="0" smtClean="0">
                <a:solidFill>
                  <a:srgbClr val="404040"/>
                </a:solidFill>
                <a:latin typeface="Arial"/>
                <a:cs typeface="Arial"/>
              </a:rPr>
              <a:t>!</a:t>
            </a:r>
            <a:r>
              <a:rPr sz="1400" spc="-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</a:t>
            </a:r>
            <a:r>
              <a:rPr sz="1400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www.elte.hu/nemzetkozi-irodak/kari-nemzetkozi-irodak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92807" y="2284222"/>
            <a:ext cx="6855459" cy="4455160"/>
            <a:chOff x="1892807" y="2284222"/>
            <a:chExt cx="6855459" cy="4455160"/>
          </a:xfrm>
        </p:grpSpPr>
        <p:sp>
          <p:nvSpPr>
            <p:cNvPr id="6" name="object 6"/>
            <p:cNvSpPr/>
            <p:nvPr/>
          </p:nvSpPr>
          <p:spPr>
            <a:xfrm>
              <a:off x="1892807" y="3398518"/>
              <a:ext cx="6854952" cy="3340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6704" y="2284222"/>
              <a:ext cx="859155" cy="2821305"/>
            </a:xfrm>
            <a:custGeom>
              <a:avLst/>
              <a:gdLst/>
              <a:ahLst/>
              <a:cxnLst/>
              <a:rect l="l" t="t" r="r" b="b"/>
              <a:pathLst>
                <a:path w="859154" h="2821304">
                  <a:moveTo>
                    <a:pt x="816527" y="2749885"/>
                  </a:moveTo>
                  <a:lnTo>
                    <a:pt x="786002" y="2758947"/>
                  </a:lnTo>
                  <a:lnTo>
                    <a:pt x="844296" y="2821178"/>
                  </a:lnTo>
                  <a:lnTo>
                    <a:pt x="854749" y="2762122"/>
                  </a:lnTo>
                  <a:lnTo>
                    <a:pt x="820166" y="2762122"/>
                  </a:lnTo>
                  <a:lnTo>
                    <a:pt x="816527" y="2749885"/>
                  </a:lnTo>
                  <a:close/>
                </a:path>
                <a:path w="859154" h="2821304">
                  <a:moveTo>
                    <a:pt x="828586" y="2746306"/>
                  </a:moveTo>
                  <a:lnTo>
                    <a:pt x="816527" y="2749885"/>
                  </a:lnTo>
                  <a:lnTo>
                    <a:pt x="820166" y="2762122"/>
                  </a:lnTo>
                  <a:lnTo>
                    <a:pt x="832230" y="2758566"/>
                  </a:lnTo>
                  <a:lnTo>
                    <a:pt x="828586" y="2746306"/>
                  </a:lnTo>
                  <a:close/>
                </a:path>
                <a:path w="859154" h="2821304">
                  <a:moveTo>
                    <a:pt x="859154" y="2737230"/>
                  </a:moveTo>
                  <a:lnTo>
                    <a:pt x="828586" y="2746306"/>
                  </a:lnTo>
                  <a:lnTo>
                    <a:pt x="832230" y="2758566"/>
                  </a:lnTo>
                  <a:lnTo>
                    <a:pt x="820166" y="2762122"/>
                  </a:lnTo>
                  <a:lnTo>
                    <a:pt x="854749" y="2762122"/>
                  </a:lnTo>
                  <a:lnTo>
                    <a:pt x="859154" y="2737230"/>
                  </a:lnTo>
                  <a:close/>
                </a:path>
                <a:path w="859154" h="2821304">
                  <a:moveTo>
                    <a:pt x="12192" y="0"/>
                  </a:moveTo>
                  <a:lnTo>
                    <a:pt x="0" y="3555"/>
                  </a:lnTo>
                  <a:lnTo>
                    <a:pt x="816527" y="2749885"/>
                  </a:lnTo>
                  <a:lnTo>
                    <a:pt x="828586" y="2746306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8278" y="289382"/>
            <a:ext cx="2927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3/a. </a:t>
            </a:r>
            <a:r>
              <a:rPr dirty="0"/>
              <a:t>lépés</a:t>
            </a:r>
            <a:r>
              <a:rPr spc="-130" dirty="0"/>
              <a:t> </a:t>
            </a:r>
            <a:r>
              <a:rPr spc="-5" dirty="0"/>
              <a:t>(folytatás)</a:t>
            </a:r>
          </a:p>
        </p:txBody>
      </p:sp>
      <p:sp>
        <p:nvSpPr>
          <p:cNvPr id="3" name="object 3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1151" y="865378"/>
            <a:ext cx="65868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jelentkezés gombra kattintást követően az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előugró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oldalon</a:t>
            </a:r>
            <a:r>
              <a:rPr sz="18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meg  kell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jelölnie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mobilitás </a:t>
            </a:r>
            <a:r>
              <a:rPr sz="1800" spc="-5" dirty="0" err="1">
                <a:solidFill>
                  <a:srgbClr val="404040"/>
                </a:solidFill>
                <a:latin typeface="Arial"/>
                <a:cs typeface="Arial"/>
              </a:rPr>
              <a:t>várható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404040"/>
                </a:solidFill>
                <a:latin typeface="Arial"/>
                <a:cs typeface="Arial"/>
              </a:rPr>
              <a:t>kezdő</a:t>
            </a:r>
            <a:r>
              <a:rPr lang="hu-HU" sz="1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404040"/>
                </a:solidFill>
                <a:latin typeface="Arial"/>
                <a:cs typeface="Arial"/>
              </a:rPr>
              <a:t>időpontját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és 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időtartamát 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(általában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5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hónap),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majd ismételten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rá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kell kattintania</a:t>
            </a:r>
            <a:r>
              <a:rPr sz="1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jelentkezés</a:t>
            </a:r>
            <a:r>
              <a:rPr sz="1800" b="1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gombra!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7192" y="1443989"/>
            <a:ext cx="6768465" cy="4627880"/>
            <a:chOff x="1917192" y="1443989"/>
            <a:chExt cx="6768465" cy="4627880"/>
          </a:xfrm>
        </p:grpSpPr>
        <p:sp>
          <p:nvSpPr>
            <p:cNvPr id="6" name="object 6"/>
            <p:cNvSpPr/>
            <p:nvPr/>
          </p:nvSpPr>
          <p:spPr>
            <a:xfrm>
              <a:off x="1917192" y="2314955"/>
              <a:ext cx="6768083" cy="3756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7229" y="1443989"/>
              <a:ext cx="3938904" cy="3966210"/>
            </a:xfrm>
            <a:custGeom>
              <a:avLst/>
              <a:gdLst/>
              <a:ahLst/>
              <a:cxnLst/>
              <a:rect l="l" t="t" r="r" b="b"/>
              <a:pathLst>
                <a:path w="3938904" h="3966210">
                  <a:moveTo>
                    <a:pt x="605028" y="3884549"/>
                  </a:moveTo>
                  <a:lnTo>
                    <a:pt x="573697" y="3889845"/>
                  </a:lnTo>
                  <a:lnTo>
                    <a:pt x="12446" y="584962"/>
                  </a:lnTo>
                  <a:lnTo>
                    <a:pt x="0" y="586994"/>
                  </a:lnTo>
                  <a:lnTo>
                    <a:pt x="561111" y="3891978"/>
                  </a:lnTo>
                  <a:lnTo>
                    <a:pt x="529844" y="3897249"/>
                  </a:lnTo>
                  <a:lnTo>
                    <a:pt x="580136" y="3965956"/>
                  </a:lnTo>
                  <a:lnTo>
                    <a:pt x="598919" y="3904488"/>
                  </a:lnTo>
                  <a:lnTo>
                    <a:pt x="605028" y="3884549"/>
                  </a:lnTo>
                  <a:close/>
                </a:path>
                <a:path w="3938904" h="3966210">
                  <a:moveTo>
                    <a:pt x="3938651" y="7620"/>
                  </a:moveTo>
                  <a:lnTo>
                    <a:pt x="3928491" y="0"/>
                  </a:lnTo>
                  <a:lnTo>
                    <a:pt x="2298115" y="2149017"/>
                  </a:lnTo>
                  <a:lnTo>
                    <a:pt x="2272919" y="2129929"/>
                  </a:lnTo>
                  <a:lnTo>
                    <a:pt x="2257171" y="2213610"/>
                  </a:lnTo>
                  <a:lnTo>
                    <a:pt x="2333625" y="2175891"/>
                  </a:lnTo>
                  <a:lnTo>
                    <a:pt x="2321712" y="2166874"/>
                  </a:lnTo>
                  <a:lnTo>
                    <a:pt x="2308301" y="2156726"/>
                  </a:lnTo>
                  <a:lnTo>
                    <a:pt x="3938651" y="762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9008" y="183260"/>
            <a:ext cx="1409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3/b.</a:t>
            </a:r>
            <a:r>
              <a:rPr spc="-125" dirty="0"/>
              <a:t> </a:t>
            </a:r>
            <a:r>
              <a:rPr dirty="0"/>
              <a:t>lépés</a:t>
            </a:r>
          </a:p>
        </p:txBody>
      </p:sp>
      <p:sp>
        <p:nvSpPr>
          <p:cNvPr id="3" name="object 3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0179" y="513219"/>
            <a:ext cx="6699884" cy="257302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969"/>
              </a:spcBef>
            </a:pP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Amennyiben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szakmai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gyakorlatra</a:t>
            </a:r>
            <a:r>
              <a:rPr sz="2000" b="1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jelentkezik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20100"/>
              </a:lnSpc>
              <a:spcBef>
                <a:spcPts val="300"/>
              </a:spcBef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Adja meg a szervezeti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egységet,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melyhez tartozik 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(pl. 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TÓK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Ének-Zene  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Tanszék),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majd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 „Kitöltendő”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cím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alatti kérdéseket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válaszolja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meg a lehető 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legpontosabban,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különös tekintettel a gyakorlat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kezdetére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és</a:t>
            </a:r>
            <a:r>
              <a:rPr sz="16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időtartamára!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 marR="389890">
              <a:lnSpc>
                <a:spcPct val="100000"/>
              </a:lnSpc>
            </a:pP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Gyakorlati koordinátorának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nevét meg tudja adni, ha a „Minden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oktató” 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mellett található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négyzetet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kipipálja.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jelentkezés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gombra kattintva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adja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600" spc="-1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jelentkezését.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5251" y="3047745"/>
            <a:ext cx="7317105" cy="3810635"/>
            <a:chOff x="1635251" y="3047745"/>
            <a:chExt cx="7317105" cy="3810635"/>
          </a:xfrm>
        </p:grpSpPr>
        <p:sp>
          <p:nvSpPr>
            <p:cNvPr id="6" name="object 6"/>
            <p:cNvSpPr/>
            <p:nvPr/>
          </p:nvSpPr>
          <p:spPr>
            <a:xfrm>
              <a:off x="1635251" y="3229355"/>
              <a:ext cx="7316724" cy="3628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3049" y="3047745"/>
              <a:ext cx="193675" cy="3259454"/>
            </a:xfrm>
            <a:custGeom>
              <a:avLst/>
              <a:gdLst/>
              <a:ahLst/>
              <a:cxnLst/>
              <a:rect l="l" t="t" r="r" b="b"/>
              <a:pathLst>
                <a:path w="193675" h="3259454">
                  <a:moveTo>
                    <a:pt x="148884" y="3183092"/>
                  </a:moveTo>
                  <a:lnTo>
                    <a:pt x="117093" y="3184575"/>
                  </a:lnTo>
                  <a:lnTo>
                    <a:pt x="158750" y="3258921"/>
                  </a:lnTo>
                  <a:lnTo>
                    <a:pt x="186744" y="3195789"/>
                  </a:lnTo>
                  <a:lnTo>
                    <a:pt x="149479" y="3195789"/>
                  </a:lnTo>
                  <a:lnTo>
                    <a:pt x="148884" y="3183092"/>
                  </a:lnTo>
                  <a:close/>
                </a:path>
                <a:path w="193675" h="3259454">
                  <a:moveTo>
                    <a:pt x="161585" y="3182499"/>
                  </a:moveTo>
                  <a:lnTo>
                    <a:pt x="148884" y="3183092"/>
                  </a:lnTo>
                  <a:lnTo>
                    <a:pt x="149479" y="3195789"/>
                  </a:lnTo>
                  <a:lnTo>
                    <a:pt x="162179" y="3195192"/>
                  </a:lnTo>
                  <a:lnTo>
                    <a:pt x="161585" y="3182499"/>
                  </a:lnTo>
                  <a:close/>
                </a:path>
                <a:path w="193675" h="3259454">
                  <a:moveTo>
                    <a:pt x="193294" y="3181019"/>
                  </a:moveTo>
                  <a:lnTo>
                    <a:pt x="161585" y="3182499"/>
                  </a:lnTo>
                  <a:lnTo>
                    <a:pt x="162179" y="3195192"/>
                  </a:lnTo>
                  <a:lnTo>
                    <a:pt x="149479" y="3195789"/>
                  </a:lnTo>
                  <a:lnTo>
                    <a:pt x="186744" y="3195789"/>
                  </a:lnTo>
                  <a:lnTo>
                    <a:pt x="193294" y="3181019"/>
                  </a:lnTo>
                  <a:close/>
                </a:path>
                <a:path w="193675" h="3259454">
                  <a:moveTo>
                    <a:pt x="12700" y="0"/>
                  </a:moveTo>
                  <a:lnTo>
                    <a:pt x="0" y="507"/>
                  </a:lnTo>
                  <a:lnTo>
                    <a:pt x="148884" y="3183092"/>
                  </a:lnTo>
                  <a:lnTo>
                    <a:pt x="161585" y="318249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79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</a:t>
            </a:r>
            <a:r>
              <a:rPr spc="-95" dirty="0"/>
              <a:t> </a:t>
            </a:r>
            <a:r>
              <a:rPr dirty="0"/>
              <a:t>lépés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42872" y="2587117"/>
            <a:ext cx="7358380" cy="4046854"/>
            <a:chOff x="1642872" y="2587117"/>
            <a:chExt cx="7358380" cy="4046854"/>
          </a:xfrm>
        </p:grpSpPr>
        <p:sp>
          <p:nvSpPr>
            <p:cNvPr id="4" name="object 4"/>
            <p:cNvSpPr/>
            <p:nvPr/>
          </p:nvSpPr>
          <p:spPr>
            <a:xfrm>
              <a:off x="3139339" y="6524917"/>
              <a:ext cx="4517337" cy="108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2872" y="2801111"/>
              <a:ext cx="7357871" cy="3681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5000" y="2587117"/>
              <a:ext cx="2596515" cy="3703954"/>
            </a:xfrm>
            <a:custGeom>
              <a:avLst/>
              <a:gdLst/>
              <a:ahLst/>
              <a:cxnLst/>
              <a:rect l="l" t="t" r="r" b="b"/>
              <a:pathLst>
                <a:path w="2596515" h="3703954">
                  <a:moveTo>
                    <a:pt x="12445" y="3619500"/>
                  </a:moveTo>
                  <a:lnTo>
                    <a:pt x="0" y="3703777"/>
                  </a:lnTo>
                  <a:lnTo>
                    <a:pt x="74930" y="3663213"/>
                  </a:lnTo>
                  <a:lnTo>
                    <a:pt x="63765" y="3655402"/>
                  </a:lnTo>
                  <a:lnTo>
                    <a:pt x="41656" y="3655402"/>
                  </a:lnTo>
                  <a:lnTo>
                    <a:pt x="31242" y="3648125"/>
                  </a:lnTo>
                  <a:lnTo>
                    <a:pt x="38515" y="3637737"/>
                  </a:lnTo>
                  <a:lnTo>
                    <a:pt x="12445" y="3619500"/>
                  </a:lnTo>
                  <a:close/>
                </a:path>
                <a:path w="2596515" h="3703954">
                  <a:moveTo>
                    <a:pt x="38515" y="3637737"/>
                  </a:moveTo>
                  <a:lnTo>
                    <a:pt x="31242" y="3648125"/>
                  </a:lnTo>
                  <a:lnTo>
                    <a:pt x="41656" y="3655402"/>
                  </a:lnTo>
                  <a:lnTo>
                    <a:pt x="48925" y="3645020"/>
                  </a:lnTo>
                  <a:lnTo>
                    <a:pt x="38515" y="3637737"/>
                  </a:lnTo>
                  <a:close/>
                </a:path>
                <a:path w="2596515" h="3703954">
                  <a:moveTo>
                    <a:pt x="48925" y="3645020"/>
                  </a:moveTo>
                  <a:lnTo>
                    <a:pt x="41656" y="3655402"/>
                  </a:lnTo>
                  <a:lnTo>
                    <a:pt x="63765" y="3655402"/>
                  </a:lnTo>
                  <a:lnTo>
                    <a:pt x="48925" y="3645020"/>
                  </a:lnTo>
                  <a:close/>
                </a:path>
                <a:path w="2596515" h="3703954">
                  <a:moveTo>
                    <a:pt x="2585592" y="0"/>
                  </a:moveTo>
                  <a:lnTo>
                    <a:pt x="38515" y="3637737"/>
                  </a:lnTo>
                  <a:lnTo>
                    <a:pt x="48925" y="3645020"/>
                  </a:lnTo>
                  <a:lnTo>
                    <a:pt x="2596007" y="7366"/>
                  </a:lnTo>
                  <a:lnTo>
                    <a:pt x="25855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8800" y="3429000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>
                  <a:moveTo>
                    <a:pt x="990600" y="0"/>
                  </a:moveTo>
                  <a:lnTo>
                    <a:pt x="0" y="0"/>
                  </a:lnTo>
                </a:path>
              </a:pathLst>
            </a:custGeom>
            <a:ln w="64008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7162" y="4115562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762000" y="0"/>
                  </a:moveTo>
                  <a:lnTo>
                    <a:pt x="0" y="0"/>
                  </a:lnTo>
                </a:path>
              </a:pathLst>
            </a:custGeom>
            <a:ln w="472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71573" y="866902"/>
            <a:ext cx="6217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6705" algn="l"/>
                <a:tab pos="1484630" algn="l"/>
                <a:tab pos="2161540" algn="l"/>
                <a:tab pos="3604895" algn="l"/>
                <a:tab pos="4600575" algn="l"/>
                <a:tab pos="5097145" algn="l"/>
              </a:tabLst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	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jelentkezés	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gomb	megnyomását	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követően	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egy	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„Tudnivalók”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„Nyilatkozat”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című oldal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jelenik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meg mindegyik mobilitási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típusnál!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4019" y="866902"/>
            <a:ext cx="735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4970" algn="l"/>
              </a:tabLst>
            </a:pP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egy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1573" y="1623186"/>
            <a:ext cx="7097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1911350" algn="l"/>
                <a:tab pos="2219960" algn="l"/>
                <a:tab pos="3077845" algn="l"/>
                <a:tab pos="5016500" algn="l"/>
                <a:tab pos="5806440" algn="l"/>
                <a:tab pos="6242050" algn="l"/>
                <a:tab pos="6957059" algn="l"/>
              </a:tabLst>
            </a:pP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tudnivalókat 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figyelmesen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olvassa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el, 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nyilatkozatokat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legjobb  tudása	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sz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rint,	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	lehe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ő	le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gp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os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n	t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öl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tse	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i,	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jd	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„Kérvény leadása”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gomb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megnyomásával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adja le 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spc="-1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kérvényt!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79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</a:t>
            </a:r>
            <a:r>
              <a:rPr spc="-95" dirty="0"/>
              <a:t> </a:t>
            </a:r>
            <a:r>
              <a:rPr dirty="0"/>
              <a:t>lépés</a:t>
            </a:r>
          </a:p>
        </p:txBody>
      </p:sp>
      <p:sp>
        <p:nvSpPr>
          <p:cNvPr id="3" name="object 3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1573" y="838860"/>
            <a:ext cx="7160259" cy="208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Ezt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követően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megjelenik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az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üzenet,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miszerint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kérvénye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leadásra került, </a:t>
            </a:r>
            <a:r>
              <a:rPr sz="1600" spc="-20" dirty="0">
                <a:solidFill>
                  <a:srgbClr val="404040"/>
                </a:solidFill>
                <a:latin typeface="Arial"/>
                <a:cs typeface="Arial"/>
              </a:rPr>
              <a:t>melyhez 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mellékelve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további dokumentumokat tölthet</a:t>
            </a:r>
            <a:r>
              <a:rPr sz="16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fel.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Amikor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ezt az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üzenetet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bezárja,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megjelenik a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jelentkezéshez</a:t>
            </a:r>
            <a:r>
              <a:rPr sz="16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szükséges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dokumentumok feltöltésére szolgáló felület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(lásd: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6.</a:t>
            </a:r>
            <a:r>
              <a:rPr sz="16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lépés).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leadandó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dokumentumok 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karonként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különbözőek lehetnek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6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előzőleg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404040"/>
                </a:solidFill>
                <a:latin typeface="Arial"/>
                <a:cs typeface="Arial"/>
              </a:rPr>
              <a:t>egyeztessen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kari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"/>
                <a:cs typeface="Arial"/>
              </a:rPr>
              <a:t>koordinátorával!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25039" y="1752345"/>
            <a:ext cx="6122035" cy="5040630"/>
            <a:chOff x="2225039" y="1752345"/>
            <a:chExt cx="6122035" cy="5040630"/>
          </a:xfrm>
        </p:grpSpPr>
        <p:sp>
          <p:nvSpPr>
            <p:cNvPr id="6" name="object 6"/>
            <p:cNvSpPr/>
            <p:nvPr/>
          </p:nvSpPr>
          <p:spPr>
            <a:xfrm>
              <a:off x="2225039" y="3262882"/>
              <a:ext cx="6121908" cy="3529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3250" y="1752345"/>
              <a:ext cx="145415" cy="2105660"/>
            </a:xfrm>
            <a:custGeom>
              <a:avLst/>
              <a:gdLst/>
              <a:ahLst/>
              <a:cxnLst/>
              <a:rect l="l" t="t" r="r" b="b"/>
              <a:pathLst>
                <a:path w="145414" h="2105660">
                  <a:moveTo>
                    <a:pt x="100712" y="2029777"/>
                  </a:moveTo>
                  <a:lnTo>
                    <a:pt x="68961" y="2031364"/>
                  </a:lnTo>
                  <a:lnTo>
                    <a:pt x="110871" y="2105660"/>
                  </a:lnTo>
                  <a:lnTo>
                    <a:pt x="138581" y="2042540"/>
                  </a:lnTo>
                  <a:lnTo>
                    <a:pt x="101346" y="2042540"/>
                  </a:lnTo>
                  <a:lnTo>
                    <a:pt x="100712" y="2029777"/>
                  </a:lnTo>
                  <a:close/>
                </a:path>
                <a:path w="145414" h="2105660">
                  <a:moveTo>
                    <a:pt x="113412" y="2029142"/>
                  </a:moveTo>
                  <a:lnTo>
                    <a:pt x="100712" y="2029777"/>
                  </a:lnTo>
                  <a:lnTo>
                    <a:pt x="101346" y="2042540"/>
                  </a:lnTo>
                  <a:lnTo>
                    <a:pt x="114046" y="2041905"/>
                  </a:lnTo>
                  <a:lnTo>
                    <a:pt x="113412" y="2029142"/>
                  </a:lnTo>
                  <a:close/>
                </a:path>
                <a:path w="145414" h="2105660">
                  <a:moveTo>
                    <a:pt x="145161" y="2027554"/>
                  </a:moveTo>
                  <a:lnTo>
                    <a:pt x="113412" y="2029142"/>
                  </a:lnTo>
                  <a:lnTo>
                    <a:pt x="114046" y="2041905"/>
                  </a:lnTo>
                  <a:lnTo>
                    <a:pt x="101346" y="2042540"/>
                  </a:lnTo>
                  <a:lnTo>
                    <a:pt x="138581" y="2042540"/>
                  </a:lnTo>
                  <a:lnTo>
                    <a:pt x="145161" y="2027554"/>
                  </a:lnTo>
                  <a:close/>
                </a:path>
                <a:path w="145414" h="2105660">
                  <a:moveTo>
                    <a:pt x="12700" y="0"/>
                  </a:moveTo>
                  <a:lnTo>
                    <a:pt x="0" y="507"/>
                  </a:lnTo>
                  <a:lnTo>
                    <a:pt x="100712" y="2029777"/>
                  </a:lnTo>
                  <a:lnTo>
                    <a:pt x="113412" y="20291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120" y="202819"/>
            <a:ext cx="114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</a:t>
            </a:r>
            <a:r>
              <a:rPr spc="-105" dirty="0"/>
              <a:t> </a:t>
            </a:r>
            <a:r>
              <a:rPr dirty="0"/>
              <a:t>lépés</a:t>
            </a:r>
          </a:p>
        </p:txBody>
      </p:sp>
      <p:sp>
        <p:nvSpPr>
          <p:cNvPr id="3" name="object 3"/>
          <p:cNvSpPr/>
          <p:nvPr/>
        </p:nvSpPr>
        <p:spPr>
          <a:xfrm>
            <a:off x="3139339" y="6524917"/>
            <a:ext cx="4517337" cy="108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5789" y="719074"/>
            <a:ext cx="6694805" cy="208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jelentkezést megerősítő </a:t>
            </a:r>
            <a:r>
              <a:rPr sz="1800" spc="-10" dirty="0">
                <a:latin typeface="Arial"/>
                <a:cs typeface="Arial"/>
              </a:rPr>
              <a:t>ablak </a:t>
            </a:r>
            <a:r>
              <a:rPr sz="1800" spc="-5" dirty="0">
                <a:latin typeface="Arial"/>
                <a:cs typeface="Arial"/>
              </a:rPr>
              <a:t>bezárását követően </a:t>
            </a:r>
            <a:r>
              <a:rPr sz="1800" dirty="0">
                <a:latin typeface="Arial"/>
                <a:cs typeface="Arial"/>
              </a:rPr>
              <a:t>itt tud  </a:t>
            </a:r>
            <a:r>
              <a:rPr sz="1800" b="1" spc="-5" dirty="0">
                <a:latin typeface="Arial"/>
                <a:cs typeface="Arial"/>
              </a:rPr>
              <a:t>dokumentumokat </a:t>
            </a:r>
            <a:r>
              <a:rPr sz="1800" b="1" dirty="0">
                <a:latin typeface="Arial"/>
                <a:cs typeface="Arial"/>
              </a:rPr>
              <a:t>feltölteni </a:t>
            </a:r>
            <a:r>
              <a:rPr sz="1800" spc="-5" dirty="0">
                <a:latin typeface="Arial"/>
                <a:cs typeface="Arial"/>
              </a:rPr>
              <a:t>jelentkezéséhez, a kari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előírásoknak  </a:t>
            </a:r>
            <a:r>
              <a:rPr sz="1800" spc="-10" dirty="0">
                <a:latin typeface="Arial"/>
                <a:cs typeface="Arial"/>
              </a:rPr>
              <a:t>megfelelően.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695"/>
              </a:spcBef>
            </a:pPr>
            <a:r>
              <a:rPr sz="1800" spc="-10" dirty="0">
                <a:latin typeface="Arial"/>
                <a:cs typeface="Arial"/>
              </a:rPr>
              <a:t>Amennyiben </a:t>
            </a:r>
            <a:r>
              <a:rPr sz="1800" spc="-5" dirty="0">
                <a:latin typeface="Arial"/>
                <a:cs typeface="Arial"/>
              </a:rPr>
              <a:t>több dokumentumot szeretne feltölteni, javasoljuk,  hogy azokat </a:t>
            </a:r>
            <a:r>
              <a:rPr sz="1800" spc="-10" dirty="0">
                <a:latin typeface="Arial"/>
                <a:cs typeface="Arial"/>
              </a:rPr>
              <a:t>először </a:t>
            </a:r>
            <a:r>
              <a:rPr sz="1800" spc="-5" dirty="0">
                <a:latin typeface="Arial"/>
                <a:cs typeface="Arial"/>
              </a:rPr>
              <a:t>az Ügyintézés/Dokumentumok részhez </a:t>
            </a:r>
            <a:r>
              <a:rPr sz="1800" dirty="0">
                <a:latin typeface="Arial"/>
                <a:cs typeface="Arial"/>
              </a:rPr>
              <a:t>töltse  </a:t>
            </a:r>
            <a:r>
              <a:rPr sz="1800" spc="-5" dirty="0">
                <a:latin typeface="Arial"/>
                <a:cs typeface="Arial"/>
              </a:rPr>
              <a:t>fel, majd itt </a:t>
            </a:r>
            <a:r>
              <a:rPr sz="1800" spc="-10" dirty="0">
                <a:latin typeface="Arial"/>
                <a:cs typeface="Arial"/>
              </a:rPr>
              <a:t>adja </a:t>
            </a:r>
            <a:r>
              <a:rPr sz="1800" spc="-5" dirty="0">
                <a:latin typeface="Arial"/>
                <a:cs typeface="Arial"/>
              </a:rPr>
              <a:t>hozzá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jelentkezéséhez.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50007" y="1445767"/>
            <a:ext cx="6094730" cy="4886960"/>
            <a:chOff x="2350007" y="1445767"/>
            <a:chExt cx="6094730" cy="4886960"/>
          </a:xfrm>
        </p:grpSpPr>
        <p:sp>
          <p:nvSpPr>
            <p:cNvPr id="6" name="object 6"/>
            <p:cNvSpPr/>
            <p:nvPr/>
          </p:nvSpPr>
          <p:spPr>
            <a:xfrm>
              <a:off x="2350007" y="3124200"/>
              <a:ext cx="6094476" cy="3208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32503" y="1445767"/>
              <a:ext cx="1042035" cy="3126740"/>
            </a:xfrm>
            <a:custGeom>
              <a:avLst/>
              <a:gdLst/>
              <a:ahLst/>
              <a:cxnLst/>
              <a:rect l="l" t="t" r="r" b="b"/>
              <a:pathLst>
                <a:path w="1042035" h="3126740">
                  <a:moveTo>
                    <a:pt x="999563" y="3055754"/>
                  </a:moveTo>
                  <a:lnTo>
                    <a:pt x="969391" y="3065653"/>
                  </a:lnTo>
                  <a:lnTo>
                    <a:pt x="1029335" y="3126232"/>
                  </a:lnTo>
                  <a:lnTo>
                    <a:pt x="1037938" y="3067939"/>
                  </a:lnTo>
                  <a:lnTo>
                    <a:pt x="1003554" y="3067939"/>
                  </a:lnTo>
                  <a:lnTo>
                    <a:pt x="999563" y="3055754"/>
                  </a:lnTo>
                  <a:close/>
                </a:path>
                <a:path w="1042035" h="3126740">
                  <a:moveTo>
                    <a:pt x="1011659" y="3051785"/>
                  </a:moveTo>
                  <a:lnTo>
                    <a:pt x="999563" y="3055754"/>
                  </a:lnTo>
                  <a:lnTo>
                    <a:pt x="1003554" y="3067939"/>
                  </a:lnTo>
                  <a:lnTo>
                    <a:pt x="1015619" y="3063875"/>
                  </a:lnTo>
                  <a:lnTo>
                    <a:pt x="1011659" y="3051785"/>
                  </a:lnTo>
                  <a:close/>
                </a:path>
                <a:path w="1042035" h="3126740">
                  <a:moveTo>
                    <a:pt x="1041781" y="3041904"/>
                  </a:moveTo>
                  <a:lnTo>
                    <a:pt x="1011659" y="3051785"/>
                  </a:lnTo>
                  <a:lnTo>
                    <a:pt x="1015619" y="3063875"/>
                  </a:lnTo>
                  <a:lnTo>
                    <a:pt x="1003554" y="3067939"/>
                  </a:lnTo>
                  <a:lnTo>
                    <a:pt x="1037938" y="3067939"/>
                  </a:lnTo>
                  <a:lnTo>
                    <a:pt x="1041781" y="3041904"/>
                  </a:lnTo>
                  <a:close/>
                </a:path>
                <a:path w="1042035" h="3126740">
                  <a:moveTo>
                    <a:pt x="12192" y="0"/>
                  </a:moveTo>
                  <a:lnTo>
                    <a:pt x="0" y="4064"/>
                  </a:lnTo>
                  <a:lnTo>
                    <a:pt x="999563" y="3055754"/>
                  </a:lnTo>
                  <a:lnTo>
                    <a:pt x="1011659" y="3051785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481</Words>
  <Application>Microsoft Office PowerPoint</Application>
  <PresentationFormat>Diavetítés a képernyőre (4:3 oldalarány)</PresentationFormat>
  <Paragraphs>57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Office Theme</vt:lpstr>
      <vt:lpstr>NEPTUN SEGÉDLET</vt:lpstr>
      <vt:lpstr>AZ ERASMUS+ JELENTKEZÉSEKET A NEPTUN  RENDSZER HALLGATÓI FELÜLETÉN KELL LEADNI  AZ ALÁBBIAK SZERINT:</vt:lpstr>
      <vt:lpstr>2. lépés</vt:lpstr>
      <vt:lpstr>3/a. lépés</vt:lpstr>
      <vt:lpstr>3/a. lépés (folytatás)</vt:lpstr>
      <vt:lpstr>3/b. lépés</vt:lpstr>
      <vt:lpstr>4. lépés</vt:lpstr>
      <vt:lpstr>5. lépés</vt:lpstr>
      <vt:lpstr>6. lépés</vt:lpstr>
      <vt:lpstr>7. lépés</vt:lpstr>
      <vt:lpstr>JELENTKEZÉS LEADVA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Németh Katalin Anna</cp:lastModifiedBy>
  <cp:revision>8</cp:revision>
  <dcterms:created xsi:type="dcterms:W3CDTF">2021-01-18T10:02:33Z</dcterms:created>
  <dcterms:modified xsi:type="dcterms:W3CDTF">2023-02-02T20:28:18Z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2021-01-18T00:00:00Z</vt:filetime>
  </property>
</Properties>
</file>